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49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CoimbraDeveloper" TargetMode="External"/><Relationship Id="rId2" Type="http://schemas.openxmlformats.org/officeDocument/2006/relationships/hyperlink" Target="mailto:307584@aluno.Unilin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guagemc.com.br/a-estrutura-de-repeticao-for-em-c/" TargetMode="External"/><Relationship Id="rId2" Type="http://schemas.openxmlformats.org/officeDocument/2006/relationships/hyperlink" Target="http://linguagemc.com.br/o-comando-while-em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bleless.com.br/java-estruturas-de-repetica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Unilins - Curso de inverno 2019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3573016"/>
            <a:ext cx="9145016" cy="175260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Educador: guilherme coimbra xavier</a:t>
            </a:r>
          </a:p>
          <a:p>
            <a:pPr rtl="0"/>
            <a:r>
              <a:rPr lang="pt-BR" dirty="0"/>
              <a:t>E-mail: </a:t>
            </a:r>
            <a:r>
              <a:rPr lang="pt-BR" dirty="0">
                <a:hlinkClick r:id="rId2"/>
              </a:rPr>
              <a:t>307584@aluno.Unilins.edu.br</a:t>
            </a:r>
            <a:endParaRPr lang="pt-BR" dirty="0"/>
          </a:p>
          <a:p>
            <a:pPr rtl="0"/>
            <a:r>
              <a:rPr lang="pt-BR" dirty="0"/>
              <a:t>Engenharia de computação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https://github.com/GuiCoimbraDeveloper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28312-CA2A-445D-B6E5-BD8A937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DEE3-B076-432C-ACBA-F9FAC7B9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estruturas de repetição, executam a repetição de um conjunto de instruções enquanto uma determinada condição é verdadeira.</a:t>
            </a:r>
          </a:p>
          <a:p>
            <a:pPr algn="just"/>
            <a:r>
              <a:rPr lang="pt-BR" dirty="0"/>
              <a:t>Na linguagem Java temos três recursos para criação de estruturas de repetição são elas:</a:t>
            </a:r>
          </a:p>
          <a:p>
            <a:pPr lvl="1" algn="just"/>
            <a:r>
              <a:rPr lang="pt-BR" dirty="0"/>
              <a:t>FOR</a:t>
            </a:r>
          </a:p>
          <a:p>
            <a:pPr lvl="1" algn="just"/>
            <a:r>
              <a:rPr lang="pt-BR" dirty="0"/>
              <a:t>WHILE</a:t>
            </a:r>
          </a:p>
          <a:p>
            <a:pPr lvl="1" algn="just"/>
            <a:r>
              <a:rPr lang="pt-BR" dirty="0"/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42859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1E4FE-BFB6-49B2-B32B-BCC109B1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FOR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2FB5203-BC96-49BD-9E45-052F6E3D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comando for é muito útil quando se sabe de antemão quantas vezes a repetição deverá ser executada.</a:t>
            </a:r>
          </a:p>
          <a:p>
            <a:pPr algn="just"/>
            <a:r>
              <a:rPr lang="pt-BR" dirty="0"/>
              <a:t>O laço utiliza uma variável para controlar a contagem do loop e um incrementador automático.</a:t>
            </a:r>
          </a:p>
          <a:p>
            <a:pPr algn="just"/>
            <a:r>
              <a:rPr lang="pt-BR" dirty="0"/>
              <a:t>Esse comando é bem simples, já que própria estrutura faz a inicialização, incremento e encerramento do laço.</a:t>
            </a:r>
          </a:p>
          <a:p>
            <a:pPr algn="just"/>
            <a:r>
              <a:rPr lang="pt-BR" dirty="0"/>
              <a:t>For(</a:t>
            </a:r>
            <a:r>
              <a:rPr lang="pt-BR" dirty="0" err="1"/>
              <a:t>valorInicial</a:t>
            </a:r>
            <a:r>
              <a:rPr lang="pt-BR" dirty="0"/>
              <a:t>; </a:t>
            </a:r>
            <a:r>
              <a:rPr lang="pt-BR" dirty="0" err="1"/>
              <a:t>condição;valorIncrementa</a:t>
            </a:r>
            <a:r>
              <a:rPr lang="pt-BR" dirty="0"/>
              <a:t>){ //</a:t>
            </a:r>
            <a:r>
              <a:rPr lang="pt-BR" dirty="0" err="1"/>
              <a:t>instruçoes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8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0A51E-AF80-4828-B6CF-6754F7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utilizando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56F70-40B5-4475-A7FE-D632B9F3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(contador = 1; contador &lt;= 10; contador++)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FF8CDE-15DE-49A0-9E83-E1EBA29C6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contador; //variável de controle do loop</a:t>
            </a:r>
          </a:p>
          <a:p>
            <a:pPr algn="just"/>
            <a:r>
              <a:rPr lang="pt-BR" b="1" dirty="0"/>
              <a:t>for</a:t>
            </a:r>
            <a:r>
              <a:rPr lang="pt-BR" dirty="0"/>
              <a:t> (contador = 10; contador &gt;= 1; contador--)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 err="1"/>
              <a:t>System.out.printf</a:t>
            </a:r>
            <a:r>
              <a:rPr lang="pt-BR" dirty="0"/>
              <a:t>(“sou o numero: “+ contador);</a:t>
            </a:r>
          </a:p>
          <a:p>
            <a:pPr algn="just"/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4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1AD6B9-03C9-4897-9691-5DC1FC66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WHILE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7396A-B5A7-47B2-BADB-E6150A2E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Ao contrario do comando FOR o comando WHILE é escolhido quando não se sabe muito bem quantas vezes precisaremos repetir um laço.</a:t>
            </a:r>
          </a:p>
          <a:p>
            <a:pPr algn="just"/>
            <a:r>
              <a:rPr lang="pt-BR" dirty="0"/>
              <a:t>WHILE (condição) // enquanto verdadeiro</a:t>
            </a:r>
          </a:p>
          <a:p>
            <a:pPr algn="just"/>
            <a:r>
              <a:rPr lang="pt-BR" dirty="0"/>
              <a:t>{</a:t>
            </a:r>
          </a:p>
          <a:p>
            <a:pPr lvl="1" algn="just"/>
            <a:r>
              <a:rPr lang="pt-BR" b="1" dirty="0"/>
              <a:t>//Instrução</a:t>
            </a:r>
            <a:endParaRPr lang="pt-BR" dirty="0"/>
          </a:p>
          <a:p>
            <a:pPr algn="just"/>
            <a:r>
              <a:rPr 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BD3F3-14B2-4226-B2A7-B2D24B1C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dirty="0"/>
              <a:t>Exemplo do comando 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566C6-DA8D-418B-9475-DA8506AC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int</a:t>
            </a:r>
            <a:r>
              <a:rPr lang="pt-BR" dirty="0"/>
              <a:t> contador = 1; //declarando e inicializando a variável de controle</a:t>
            </a:r>
          </a:p>
          <a:p>
            <a:pPr algn="just"/>
            <a:r>
              <a:rPr lang="pt-BR" b="1" dirty="0" err="1"/>
              <a:t>while</a:t>
            </a:r>
            <a:r>
              <a:rPr lang="pt-BR" dirty="0"/>
              <a:t> (contador &lt;= 10) // Testando a condição</a:t>
            </a:r>
          </a:p>
          <a:p>
            <a:pPr algn="just"/>
            <a:r>
              <a:rPr lang="pt-BR" dirty="0"/>
              <a:t>{</a:t>
            </a:r>
          </a:p>
          <a:p>
            <a:pPr algn="just"/>
            <a:r>
              <a:rPr lang="pt-BR" b="1" dirty="0" err="1"/>
              <a:t>System.out.printf</a:t>
            </a:r>
            <a:r>
              <a:rPr lang="pt-BR" dirty="0"/>
              <a:t>(“Sou o numero: “ + contador); //Executando um comando dentro do laço</a:t>
            </a:r>
          </a:p>
          <a:p>
            <a:pPr algn="just"/>
            <a:r>
              <a:rPr lang="pt-BR" dirty="0"/>
              <a:t>contador++; //atualizando a variável de controle</a:t>
            </a:r>
          </a:p>
          <a:p>
            <a:pPr algn="just"/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8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B0C5-91E6-4415-AA58-269B2DB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93EDD-BBA8-431C-B3A2-F8EB97AD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estrutura de repetição DO-WHILE é uma variação da estrutura WHILE. Existe uma diferença sutil, porém importante, entre elas. </a:t>
            </a:r>
          </a:p>
          <a:p>
            <a:pPr algn="just"/>
            <a:r>
              <a:rPr lang="pt-BR" dirty="0"/>
              <a:t>Em um laço DO-WHILE, a condição somente é avaliada depois que suas instruções são executadas pela primeira vez, assim, mesmo que a condição desse laço seja falsa antes dele iniciar, suas instruções serão executadas pelo menos uma vez.</a:t>
            </a:r>
          </a:p>
          <a:p>
            <a:pPr marL="0" indent="0" algn="just">
              <a:buNone/>
            </a:pPr>
            <a:r>
              <a:rPr lang="pt-BR" dirty="0"/>
              <a:t>Do{</a:t>
            </a:r>
          </a:p>
          <a:p>
            <a:pPr marL="0" indent="0" algn="just">
              <a:buNone/>
            </a:pPr>
            <a:r>
              <a:rPr lang="pt-BR" dirty="0"/>
              <a:t>  // comandos aqui</a:t>
            </a:r>
          </a:p>
          <a:p>
            <a:pPr marL="0" indent="0" algn="just">
              <a:buNone/>
            </a:pPr>
            <a:r>
              <a:rPr lang="pt-BR" dirty="0"/>
              <a:t>} WHILE(condição);</a:t>
            </a:r>
          </a:p>
        </p:txBody>
      </p:sp>
    </p:spTree>
    <p:extLst>
      <p:ext uri="{BB962C8B-B14F-4D97-AF65-F5344CB8AC3E}">
        <p14:creationId xmlns:p14="http://schemas.microsoft.com/office/powerpoint/2010/main" val="41481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39CA-CD79-45F0-AF68-4424D6B5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comando DO-WHILE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4B504-6877-430D-80E2-5E8659FF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 idade =15;</a:t>
            </a:r>
          </a:p>
          <a:p>
            <a:pPr marL="0" indent="0">
              <a:buNone/>
            </a:pPr>
            <a:r>
              <a:rPr lang="pt-BR" dirty="0"/>
              <a:t>DO {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System.out.println</a:t>
            </a:r>
            <a:r>
              <a:rPr lang="pt-BR" dirty="0"/>
              <a:t>(“você não tem idade para entrar”);</a:t>
            </a:r>
          </a:p>
          <a:p>
            <a:pPr marL="0" indent="0">
              <a:buNone/>
            </a:pPr>
            <a:r>
              <a:rPr lang="pt-BR" dirty="0"/>
              <a:t>     Idade++;</a:t>
            </a:r>
          </a:p>
          <a:p>
            <a:pPr marL="0" indent="0">
              <a:buNone/>
            </a:pPr>
            <a:r>
              <a:rPr lang="pt-BR" dirty="0"/>
              <a:t>} WHILE(x &lt; 18);</a:t>
            </a:r>
          </a:p>
        </p:txBody>
      </p:sp>
    </p:spTree>
    <p:extLst>
      <p:ext uri="{BB962C8B-B14F-4D97-AF65-F5344CB8AC3E}">
        <p14:creationId xmlns:p14="http://schemas.microsoft.com/office/powerpoint/2010/main" val="33620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D2F7-FAE3-49DD-96ED-DD9DAA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WHILE e DO-WHILE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8DD55E-B16A-4A48-A763-F27F9EA9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772816"/>
            <a:ext cx="5974845" cy="4462463"/>
          </a:xfrm>
        </p:spPr>
      </p:pic>
    </p:spTree>
    <p:extLst>
      <p:ext uri="{BB962C8B-B14F-4D97-AF65-F5344CB8AC3E}">
        <p14:creationId xmlns:p14="http://schemas.microsoft.com/office/powerpoint/2010/main" val="10896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FEC372-1990-401F-889F-337B9862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340768"/>
            <a:ext cx="10360501" cy="230425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Estes são os principais comandos para se programar em qualquer linguagem. Geralmente muda alguma sintaxe de uma linguagem para outra, porém é sempre o mesmo conceito de logica de programação.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03CDE7-81A7-4425-9E3A-8527F7EF1681}"/>
              </a:ext>
            </a:extLst>
          </p:cNvPr>
          <p:cNvSpPr txBox="1"/>
          <p:nvPr/>
        </p:nvSpPr>
        <p:spPr>
          <a:xfrm>
            <a:off x="4150196" y="5005371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BOM ESTUDO!!!</a:t>
            </a:r>
          </a:p>
        </p:txBody>
      </p:sp>
    </p:spTree>
    <p:extLst>
      <p:ext uri="{BB962C8B-B14F-4D97-AF65-F5344CB8AC3E}">
        <p14:creationId xmlns:p14="http://schemas.microsoft.com/office/powerpoint/2010/main" val="1621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1511-1AEC-4CF0-96F1-6B07534D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 bibliográfica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24C5F-8C59-4DF3-8C6D-CF129566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http://linguagemc.com.br/o-comando-while-em-c/</a:t>
            </a:r>
            <a:endParaRPr lang="pt-BR" dirty="0"/>
          </a:p>
          <a:p>
            <a:r>
              <a:rPr lang="pt-BR" dirty="0">
                <a:hlinkClick r:id="rId3"/>
              </a:rPr>
              <a:t>http://linguagemc.com.br/a-estrutura-de-repeticao-for-em-c/</a:t>
            </a:r>
            <a:endParaRPr lang="pt-BR" dirty="0"/>
          </a:p>
          <a:p>
            <a:r>
              <a:rPr lang="pt-BR" dirty="0">
                <a:hlinkClick r:id="rId4"/>
              </a:rPr>
              <a:t>https://tableless.com.br/java-estruturas-de-repeticao/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Lógica de programação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pt-BR" dirty="0"/>
              <a:t>Lógica de Programação é a técnica de desenvolver sequências lógicas para atingir um determinado objetivo. Essas sequências lógicas são adaptadas para linguagem de computador pelo programador a fim de produzir software.</a:t>
            </a:r>
          </a:p>
          <a:p>
            <a:pPr algn="just"/>
            <a:r>
              <a:rPr lang="pt-BR" dirty="0"/>
              <a:t>Um algoritmo é uma sequência de passos para se executar uma função. Um exemplo de algoritmo, fora da computação, é uma receita de bolo.</a:t>
            </a:r>
          </a:p>
          <a:p>
            <a:pPr algn="just"/>
            <a:r>
              <a:rPr lang="pt-BR" dirty="0"/>
              <a:t>A linguagem de programação é somente como se escreve o algoritmo.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 e informações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F06B14D-5754-4AEE-9430-823506CF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armazenarmos as informações no nosso programa utilizaremos “variáveis”.   </a:t>
            </a:r>
          </a:p>
          <a:p>
            <a:pPr algn="just"/>
            <a:r>
              <a:rPr lang="pt-BR" b="1" dirty="0"/>
              <a:t>Variáveis</a:t>
            </a:r>
            <a:r>
              <a:rPr lang="pt-BR" dirty="0"/>
              <a:t> são nomes atribuídos a endereços na memória de um computador onde se guardam dados. </a:t>
            </a:r>
          </a:p>
          <a:p>
            <a:pPr algn="just"/>
            <a:r>
              <a:rPr lang="pt-BR" dirty="0"/>
              <a:t>A declaração de uma </a:t>
            </a:r>
            <a:r>
              <a:rPr lang="pt-BR" b="1" dirty="0"/>
              <a:t>variável</a:t>
            </a:r>
            <a:r>
              <a:rPr lang="pt-BR" dirty="0"/>
              <a:t> consiste em dar um nome para a posição de memória a ser usada e especificar qual tipo de dado a guardar na memória.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5E7E-556F-4E32-99CB-5B8C27E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FC6EB-D970-4B8F-8E46-10F9730A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String: a </a:t>
            </a:r>
            <a:r>
              <a:rPr lang="pt-BR" dirty="0" err="1"/>
              <a:t>string</a:t>
            </a:r>
            <a:r>
              <a:rPr lang="pt-BR" dirty="0"/>
              <a:t> é uma sequência de caracteres, geralmente utilizada para representar palavras, frases ou textos de um programa</a:t>
            </a:r>
          </a:p>
          <a:p>
            <a:pPr algn="just"/>
            <a:r>
              <a:rPr lang="pt-BR" dirty="0"/>
              <a:t>Int: 4 bytes - 32 bits = -2147483648 a + 2147483647 - números inteiros</a:t>
            </a:r>
          </a:p>
          <a:p>
            <a:pPr algn="just"/>
            <a:r>
              <a:rPr lang="pt-BR" dirty="0"/>
              <a:t>Long: 8 bytes - 64 bits = -922337203685477808 a 922337203685477807 - números inteiros</a:t>
            </a:r>
          </a:p>
          <a:p>
            <a:pPr algn="just"/>
            <a:r>
              <a:rPr lang="pt-BR" dirty="0"/>
              <a:t>Float: 4 bytes - 32 bits = aproximadamente 3.40282347E+38 = Ponto flutuante</a:t>
            </a:r>
          </a:p>
          <a:p>
            <a:pPr algn="just"/>
            <a:r>
              <a:rPr lang="pt-BR" dirty="0"/>
              <a:t>Double: 8 bytes - 64 bits = </a:t>
            </a:r>
            <a:r>
              <a:rPr lang="pt-BR" u="sng" dirty="0"/>
              <a:t>1.79769313486231570W</a:t>
            </a:r>
            <a:r>
              <a:rPr lang="pt-BR" dirty="0"/>
              <a:t>+308 = Ponto Flutuante </a:t>
            </a:r>
          </a:p>
          <a:p>
            <a:pPr algn="just"/>
            <a:r>
              <a:rPr lang="pt-BR" dirty="0"/>
              <a:t>Boolean:  Possuem valores True e False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8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BAB9-A555-4735-AD23-0C91ABC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BC293-9010-45D9-887A-6003D85A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Java temos três recursos para criação de estruturas de decisão, são elas:</a:t>
            </a:r>
          </a:p>
          <a:p>
            <a:pPr lvl="1"/>
            <a:r>
              <a:rPr lang="pt-BR" dirty="0"/>
              <a:t>IF e ELSE</a:t>
            </a:r>
          </a:p>
          <a:p>
            <a:pPr lvl="1"/>
            <a:r>
              <a:rPr lang="pt-BR" dirty="0"/>
              <a:t>operador ternário </a:t>
            </a:r>
          </a:p>
          <a:p>
            <a:pPr lvl="1"/>
            <a:r>
              <a:rPr lang="pt-BR" dirty="0"/>
              <a:t>switch/case.</a:t>
            </a:r>
          </a:p>
        </p:txBody>
      </p:sp>
    </p:spTree>
    <p:extLst>
      <p:ext uri="{BB962C8B-B14F-4D97-AF65-F5344CB8AC3E}">
        <p14:creationId xmlns:p14="http://schemas.microsoft.com/office/powerpoint/2010/main" val="2146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2BF66-810C-4191-BF20-D86CA17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IF/</a:t>
            </a:r>
            <a:r>
              <a:rPr lang="pt-BR" dirty="0" err="1"/>
              <a:t>else</a:t>
            </a:r>
            <a:r>
              <a:rPr lang="pt-BR" dirty="0"/>
              <a:t>  e operador ternário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6F9105-1E9F-4E21-9F7F-F376CDD3D1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5166202"/>
              </p:ext>
            </p:extLst>
          </p:nvPr>
        </p:nvGraphicFramePr>
        <p:xfrm>
          <a:off x="837828" y="2204864"/>
          <a:ext cx="5078277" cy="2930599"/>
        </p:xfrm>
        <a:graphic>
          <a:graphicData uri="http://schemas.openxmlformats.org/drawingml/2006/table">
            <a:tbl>
              <a:tblPr/>
              <a:tblGrid>
                <a:gridCol w="5078277">
                  <a:extLst>
                    <a:ext uri="{9D8B030D-6E8A-4147-A177-3AD203B41FA5}">
                      <a16:colId xmlns:a16="http://schemas.microsoft.com/office/drawing/2014/main" val="468740251"/>
                    </a:ext>
                  </a:extLst>
                </a:gridCol>
              </a:tblGrid>
              <a:tr h="2930599">
                <a:tc>
                  <a:txBody>
                    <a:bodyPr/>
                    <a:lstStyle/>
                    <a:p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1)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1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(expressão booleana 2)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2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pt-BR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// bloco de código 3</a:t>
                      </a:r>
                    </a:p>
                    <a:p>
                      <a:r>
                        <a:rPr lang="pt-BR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62840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EFF4BB01-C5A9-4167-929F-347A820005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885553"/>
              </p:ext>
            </p:extLst>
          </p:nvPr>
        </p:nvGraphicFramePr>
        <p:xfrm>
          <a:off x="6399133" y="2446201"/>
          <a:ext cx="5306663" cy="1223962"/>
        </p:xfrm>
        <a:graphic>
          <a:graphicData uri="http://schemas.openxmlformats.org/drawingml/2006/table">
            <a:tbl>
              <a:tblPr/>
              <a:tblGrid>
                <a:gridCol w="5306663">
                  <a:extLst>
                    <a:ext uri="{9D8B030D-6E8A-4147-A177-3AD203B41FA5}">
                      <a16:colId xmlns:a16="http://schemas.microsoft.com/office/drawing/2014/main" val="1651014117"/>
                    </a:ext>
                  </a:extLst>
                </a:gridCol>
              </a:tblGrid>
              <a:tr h="1223962">
                <a:tc>
                  <a:txBody>
                    <a:bodyPr/>
                    <a:lstStyle/>
                    <a:p>
                      <a:r>
                        <a:rPr lang="pt-BR" sz="2000" b="0" dirty="0">
                          <a:effectLst/>
                          <a:latin typeface="Roboto Mono"/>
                        </a:rPr>
                        <a:t>(expressão booleana) ? código 1 : código 2</a:t>
                      </a:r>
                      <a:r>
                        <a:rPr lang="pt-BR" sz="1200" b="0" dirty="0">
                          <a:effectLst/>
                          <a:latin typeface="Roboto Mon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7544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A24D32E-9992-4D39-85D2-6A387A55EBD5}"/>
              </a:ext>
            </a:extLst>
          </p:cNvPr>
          <p:cNvSpPr txBox="1"/>
          <p:nvPr/>
        </p:nvSpPr>
        <p:spPr>
          <a:xfrm>
            <a:off x="1629916" y="1518613"/>
            <a:ext cx="1139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IF/</a:t>
            </a:r>
            <a:r>
              <a:rPr lang="pt-BR" sz="2800" dirty="0" err="1"/>
              <a:t>else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534AE-6D32-41F4-81A6-87BC77AACF8A}"/>
              </a:ext>
            </a:extLst>
          </p:cNvPr>
          <p:cNvSpPr txBox="1"/>
          <p:nvPr/>
        </p:nvSpPr>
        <p:spPr>
          <a:xfrm>
            <a:off x="7784380" y="1498600"/>
            <a:ext cx="251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Operador ternário</a:t>
            </a:r>
          </a:p>
        </p:txBody>
      </p:sp>
    </p:spTree>
    <p:extLst>
      <p:ext uri="{BB962C8B-B14F-4D97-AF65-F5344CB8AC3E}">
        <p14:creationId xmlns:p14="http://schemas.microsoft.com/office/powerpoint/2010/main" val="238842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A653-D7C4-4D74-85AB-89F196B8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condição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D4ADCE-BE90-4EBF-B446-5B06C2A8A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52320"/>
              </p:ext>
            </p:extLst>
          </p:nvPr>
        </p:nvGraphicFramePr>
        <p:xfrm>
          <a:off x="1219200" y="2287111"/>
          <a:ext cx="10360025" cy="3291840"/>
        </p:xfrm>
        <a:graphic>
          <a:graphicData uri="http://schemas.openxmlformats.org/drawingml/2006/table">
            <a:tbl>
              <a:tblPr/>
              <a:tblGrid>
                <a:gridCol w="10360025">
                  <a:extLst>
                    <a:ext uri="{9D8B030D-6E8A-4147-A177-3AD203B41FA5}">
                      <a16:colId xmlns:a16="http://schemas.microsoft.com/office/drawing/2014/main" val="2547938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int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estoque = 150;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</a:t>
                      </a:r>
                    </a:p>
                    <a:p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&gt;= 100)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(“Produto com quantidade suficiente.”);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if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(estoque &lt; 100 &amp;&amp; estoque &gt; 50)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(“Alerta: Avaliar possibilidade de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 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else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 {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    </a:t>
                      </a:r>
                      <a:r>
                        <a:rPr lang="pt-BR" b="0" dirty="0" err="1">
                          <a:effectLst/>
                          <a:latin typeface="Roboto Mono"/>
                        </a:rPr>
                        <a:t>System.out.println</a:t>
                      </a:r>
                      <a:r>
                        <a:rPr lang="pt-BR" b="0" dirty="0">
                          <a:effectLst/>
                          <a:latin typeface="Roboto Mono"/>
                        </a:rPr>
                        <a:t>(“ATENÇÃO! Faça um novo pedido.”);</a:t>
                      </a:r>
                    </a:p>
                    <a:p>
                      <a:r>
                        <a:rPr lang="pt-BR" b="0" dirty="0">
                          <a:effectLst/>
                          <a:latin typeface="Roboto Mon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6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7468-A744-4FDF-945C-295F2F82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Switch, Case e Default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14A3B-513E-4821-B6AA-FCC8F32C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Uma estrutura muito utilizada em programação é o switch. A estrutura switch verifica uma variável e age de acordo com seus cases(casos). Os cases são as possibilidades de resultados que são obtidos por switch.</a:t>
            </a:r>
          </a:p>
          <a:p>
            <a:pPr algn="just"/>
            <a:r>
              <a:rPr lang="pt-BR" dirty="0"/>
              <a:t>Basicamente, o switch serve para controlar várias ações diferentes de acordo com o case definido dentro dele.</a:t>
            </a:r>
          </a:p>
          <a:p>
            <a:pPr algn="just"/>
            <a:r>
              <a:rPr lang="pt-BR" dirty="0"/>
              <a:t>A estrutura do Switch é:</a:t>
            </a:r>
          </a:p>
          <a:p>
            <a:pPr marL="0" indent="0">
              <a:buNone/>
            </a:pPr>
            <a:r>
              <a:rPr lang="pt-BR" dirty="0"/>
              <a:t>SWITCH (variável) {</a:t>
            </a:r>
            <a:br>
              <a:rPr lang="pt-BR" dirty="0"/>
            </a:br>
            <a:r>
              <a:rPr lang="pt-BR" dirty="0"/>
              <a:t>CASE valor :</a:t>
            </a:r>
            <a:br>
              <a:rPr lang="pt-BR" dirty="0"/>
            </a:br>
            <a:r>
              <a:rPr lang="pt-BR" dirty="0"/>
              <a:t>Código a ser executado caso o valor de case seja o mesmo da variável de switch</a:t>
            </a:r>
          </a:p>
          <a:p>
            <a:pPr marL="0" indent="0">
              <a:buNone/>
            </a:pPr>
            <a:r>
              <a:rPr lang="pt-BR" dirty="0"/>
              <a:t>Break;</a:t>
            </a:r>
            <a:br>
              <a:rPr lang="pt-BR" dirty="0"/>
            </a:b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224EF-0192-4053-A5D6-8EEC6BC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switch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3C904B-2EFB-40D4-9951-F073E3D24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01800"/>
            <a:ext cx="10360025" cy="4462463"/>
          </a:xfrm>
        </p:spPr>
        <p:txBody>
          <a:bodyPr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 </a:t>
            </a:r>
            <a:r>
              <a:rPr lang="pt-BR" altLang="pt-BR" dirty="0" err="1"/>
              <a:t>diaDaSemana</a:t>
            </a:r>
            <a:r>
              <a:rPr lang="pt-BR" altLang="pt-BR" dirty="0"/>
              <a:t> = 1;</a:t>
            </a:r>
          </a:p>
          <a:p>
            <a:pPr marL="0" lvl="0" indent="0" algn="just">
              <a:buNone/>
            </a:pPr>
            <a:r>
              <a:rPr lang="pt-BR" altLang="pt-BR" dirty="0"/>
              <a:t>switch (</a:t>
            </a:r>
            <a:r>
              <a:rPr lang="pt-BR" altLang="pt-BR" dirty="0" err="1"/>
              <a:t>diaDaSemana</a:t>
            </a:r>
            <a:r>
              <a:rPr lang="pt-BR" altLang="pt-BR" dirty="0"/>
              <a:t>) {</a:t>
            </a:r>
          </a:p>
          <a:p>
            <a:pPr marL="0" lvl="0" indent="0" algn="just">
              <a:buNone/>
            </a:pPr>
            <a:r>
              <a:rPr lang="pt-BR" altLang="pt-BR" dirty="0"/>
              <a:t>  case 1: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("Domingo");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2: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("Segunda-feira");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case 3: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("Terça-feira");</a:t>
            </a:r>
          </a:p>
          <a:p>
            <a:pPr marL="0" lvl="0" indent="0" algn="just">
              <a:buNone/>
            </a:pPr>
            <a:r>
              <a:rPr lang="pt-BR" altLang="pt-BR" dirty="0"/>
              <a:t>    break;</a:t>
            </a:r>
          </a:p>
          <a:p>
            <a:pPr marL="0" lvl="0" indent="0" algn="just">
              <a:buNone/>
            </a:pPr>
            <a:r>
              <a:rPr lang="pt-BR" altLang="pt-BR" dirty="0"/>
              <a:t>  default:</a:t>
            </a:r>
          </a:p>
          <a:p>
            <a:pPr marL="0" lvl="0" indent="0" algn="just">
              <a:buNone/>
            </a:pPr>
            <a:r>
              <a:rPr lang="pt-BR" altLang="pt-BR" dirty="0"/>
              <a:t>    </a:t>
            </a:r>
            <a:r>
              <a:rPr lang="pt-BR" altLang="pt-BR" dirty="0" err="1"/>
              <a:t>System.out.println</a:t>
            </a:r>
            <a:r>
              <a:rPr lang="pt-BR" altLang="pt-BR" dirty="0"/>
              <a:t>("Este não é um dia válido!");</a:t>
            </a:r>
          </a:p>
          <a:p>
            <a:pPr marL="0" lvl="0" indent="0" algn="just">
              <a:buNone/>
            </a:pPr>
            <a:r>
              <a:rPr lang="pt-BR" alt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1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2006/documentManagement/typ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</Template>
  <TotalTime>153</TotalTime>
  <Words>822</Words>
  <Application>Microsoft Office PowerPoint</Application>
  <PresentationFormat>Personalizar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Roboto Mono</vt:lpstr>
      <vt:lpstr>Tecnologia 16x9</vt:lpstr>
      <vt:lpstr>Unilins - Curso de inverno 2019</vt:lpstr>
      <vt:lpstr>Lógica de programação</vt:lpstr>
      <vt:lpstr>Dados  e informações</vt:lpstr>
      <vt:lpstr>Tipos de dados</vt:lpstr>
      <vt:lpstr>Estruturas de condição</vt:lpstr>
      <vt:lpstr>Condição IF/else  e operador ternário</vt:lpstr>
      <vt:lpstr>Exemplos de condição</vt:lpstr>
      <vt:lpstr>Switch, Case e Default</vt:lpstr>
      <vt:lpstr>Exemplo de switch</vt:lpstr>
      <vt:lpstr>Estruturas de repetição</vt:lpstr>
      <vt:lpstr>Estrutura do comando FOR</vt:lpstr>
      <vt:lpstr>Exemplos utilizando FOR</vt:lpstr>
      <vt:lpstr>Estrutura do comando WHILE</vt:lpstr>
      <vt:lpstr>Exemplo do comando WHILE</vt:lpstr>
      <vt:lpstr>Estrutura do comando DO-WHILE</vt:lpstr>
      <vt:lpstr>Exemplo do comando DO-WHILE</vt:lpstr>
      <vt:lpstr>Diferença entre WHILE e DO-WHILE</vt:lpstr>
      <vt:lpstr>Estes são os principais comandos para se programar em qualquer linguagem. Geralmente muda alguma sintaxe de uma linguagem para outra, porém é sempre o mesmo conceito de logica de programação.</vt:lpstr>
      <vt:lpstr>Fonte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guilherme coimbra xavier</dc:creator>
  <cp:lastModifiedBy>guilherme coimbra xavier</cp:lastModifiedBy>
  <cp:revision>38</cp:revision>
  <dcterms:created xsi:type="dcterms:W3CDTF">2019-05-15T22:16:23Z</dcterms:created>
  <dcterms:modified xsi:type="dcterms:W3CDTF">2019-07-23T22:17:25Z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