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handoutMasterIdLst>
    <p:handoutMasterId r:id="rId34"/>
  </p:handoutMasterIdLst>
  <p:sldIdLst>
    <p:sldId id="257" r:id="rId5"/>
    <p:sldId id="263" r:id="rId6"/>
    <p:sldId id="259" r:id="rId7"/>
    <p:sldId id="261" r:id="rId8"/>
    <p:sldId id="264" r:id="rId9"/>
    <p:sldId id="265" r:id="rId10"/>
    <p:sldId id="266" r:id="rId11"/>
    <p:sldId id="267" r:id="rId12"/>
    <p:sldId id="268" r:id="rId13"/>
    <p:sldId id="269" r:id="rId14"/>
    <p:sldId id="270" r:id="rId15"/>
    <p:sldId id="271" r:id="rId16"/>
    <p:sldId id="272" r:id="rId17"/>
    <p:sldId id="278" r:id="rId18"/>
    <p:sldId id="273" r:id="rId19"/>
    <p:sldId id="279" r:id="rId20"/>
    <p:sldId id="277" r:id="rId21"/>
    <p:sldId id="280" r:id="rId22"/>
    <p:sldId id="281" r:id="rId23"/>
    <p:sldId id="282" r:id="rId24"/>
    <p:sldId id="283" r:id="rId25"/>
    <p:sldId id="284" r:id="rId26"/>
    <p:sldId id="285" r:id="rId27"/>
    <p:sldId id="286" r:id="rId28"/>
    <p:sldId id="287" r:id="rId29"/>
    <p:sldId id="288" r:id="rId30"/>
    <p:sldId id="289" r:id="rId31"/>
    <p:sldId id="262" r:id="rId32"/>
  </p:sldIdLst>
  <p:sldSz cx="12188825" cy="6858000"/>
  <p:notesSz cx="6858000" cy="9144000"/>
  <p:defaultTextStyle>
    <a:defPPr rtl="0">
      <a:defRPr lang="pt-b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p:cViewPr varScale="1">
        <p:scale>
          <a:sx n="72" d="100"/>
          <a:sy n="72" d="100"/>
        </p:scale>
        <p:origin x="498"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01/08/2016</a:t>
            </a:r>
            <a:endParaRP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79429053-DC2A-4342-ADD4-2FD729D91E2C}" type="slidenum">
              <a:rPr/>
              <a:t>‹nº›</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01/08/2016</a:t>
            </a:r>
            <a:endParaRP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Clique para editar o texto Mestre</a:t>
            </a:r>
          </a:p>
          <a:p>
            <a:pPr lvl="1" rtl="0"/>
            <a:r>
              <a:t>Segundo nível</a:t>
            </a:r>
          </a:p>
          <a:p>
            <a:pPr lvl="2" rtl="0"/>
            <a:r>
              <a:t>Terceiro nível</a:t>
            </a:r>
          </a:p>
          <a:p>
            <a:pPr lvl="3" rtl="0"/>
            <a:r>
              <a:t>Quarto nível</a:t>
            </a:r>
          </a:p>
          <a:p>
            <a:pPr lvl="4" rtl="0"/>
            <a: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3EBA5BD7-F043-4D1B-AA17-CD412FC534DE}" type="slidenum">
              <a:rPr/>
              <a:t>‹nº›</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grpSp>
        <p:nvGrpSpPr>
          <p:cNvPr id="21" name="diagonais"/>
          <p:cNvGrpSpPr/>
          <p:nvPr/>
        </p:nvGrpSpPr>
        <p:grpSpPr>
          <a:xfrm>
            <a:off x="7516443" y="4145281"/>
            <a:ext cx="4686117" cy="2731407"/>
            <a:chOff x="5638800" y="3108960"/>
            <a:chExt cx="3515503" cy="2048555"/>
          </a:xfrm>
        </p:grpSpPr>
        <p:cxnSp>
          <p:nvCxnSpPr>
            <p:cNvPr id="14" name="Conector Re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nhas inferiores"/>
          <p:cNvGrpSpPr/>
          <p:nvPr/>
        </p:nvGrpSpPr>
        <p:grpSpPr>
          <a:xfrm>
            <a:off x="-8916" y="6057149"/>
            <a:ext cx="5498726" cy="820207"/>
            <a:chOff x="-6689" y="4553748"/>
            <a:chExt cx="4125119" cy="615155"/>
          </a:xfrm>
        </p:grpSpPr>
        <p:sp>
          <p:nvSpPr>
            <p:cNvPr id="9" name="Forma Liv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0" name="Forma Liv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1" name="Forma Liv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pt-BR"/>
              <a:t>Clique para editar o título Mestre</a:t>
            </a:r>
            <a:endParaRPr/>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pt-BR"/>
              <a:t>Clique para editar o estilo do subtítulo Mestre</a:t>
            </a:r>
            <a:endParaRPr/>
          </a:p>
        </p:txBody>
      </p:sp>
      <p:sp>
        <p:nvSpPr>
          <p:cNvPr id="22" name="Espaço Reservado para Data 21"/>
          <p:cNvSpPr>
            <a:spLocks noGrp="1"/>
          </p:cNvSpPr>
          <p:nvPr>
            <p:ph type="dt" sz="half" idx="10"/>
          </p:nvPr>
        </p:nvSpPr>
        <p:spPr/>
        <p:txBody>
          <a:bodyPr rtlCol="0"/>
          <a:lstStyle/>
          <a:p>
            <a:pPr rtl="0"/>
            <a:r>
              <a:rPr lang="en-US"/>
              <a:t>01/08/2016</a:t>
            </a:r>
            <a:endParaRPr/>
          </a:p>
        </p:txBody>
      </p:sp>
      <p:sp>
        <p:nvSpPr>
          <p:cNvPr id="23" name="Espaço Reservado para Rodapé 22"/>
          <p:cNvSpPr>
            <a:spLocks noGrp="1"/>
          </p:cNvSpPr>
          <p:nvPr>
            <p:ph type="ftr" sz="quarter" idx="11"/>
          </p:nvPr>
        </p:nvSpPr>
        <p:spPr/>
        <p:txBody>
          <a:bodyPr rtlCol="0"/>
          <a:lstStyle/>
          <a:p>
            <a:pPr rtl="0"/>
            <a:endParaRPr/>
          </a:p>
        </p:txBody>
      </p:sp>
      <p:sp>
        <p:nvSpPr>
          <p:cNvPr id="24" name="Espaço Reservado para o Número do Slide 23"/>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Data 3"/>
          <p:cNvSpPr>
            <a:spLocks noGrp="1"/>
          </p:cNvSpPr>
          <p:nvPr>
            <p:ph type="dt" sz="half" idx="10"/>
          </p:nvPr>
        </p:nvSpPr>
        <p:spPr/>
        <p:txBody>
          <a:bodyPr rtlCol="0"/>
          <a:lstStyle/>
          <a:p>
            <a:pPr rtl="0"/>
            <a:r>
              <a:rPr lang="en-US"/>
              <a:t>01/08/2016</a:t>
            </a:r>
            <a:endParaRPr/>
          </a:p>
        </p:txBody>
      </p:sp>
      <p:sp>
        <p:nvSpPr>
          <p:cNvPr id="5" name="Espaço Reservado para Rodapé 4"/>
          <p:cNvSpPr>
            <a:spLocks noGrp="1"/>
          </p:cNvSpPr>
          <p:nvPr>
            <p:ph type="ftr" sz="quarter" idx="11"/>
          </p:nvPr>
        </p:nvSpPr>
        <p:spPr/>
        <p:txBody>
          <a:bodyPr rtlCol="0"/>
          <a:lstStyle/>
          <a:p>
            <a:pPr rtl="0"/>
            <a:endParaRPr/>
          </a:p>
        </p:txBody>
      </p:sp>
      <p:sp>
        <p:nvSpPr>
          <p:cNvPr id="6" name="Espaço Reservado para Número de Slide 5"/>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pt-BR"/>
              <a:t>Clique para editar o título Mestre</a:t>
            </a:r>
            <a:endParaRPr/>
          </a:p>
        </p:txBody>
      </p:sp>
      <p:sp>
        <p:nvSpPr>
          <p:cNvPr id="3" name="Espaço Reservado para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Data 3"/>
          <p:cNvSpPr>
            <a:spLocks noGrp="1"/>
          </p:cNvSpPr>
          <p:nvPr>
            <p:ph type="dt" sz="half" idx="10"/>
          </p:nvPr>
        </p:nvSpPr>
        <p:spPr/>
        <p:txBody>
          <a:bodyPr rtlCol="0"/>
          <a:lstStyle/>
          <a:p>
            <a:pPr rtl="0"/>
            <a:r>
              <a:rPr lang="en-US"/>
              <a:t>01/08/2016</a:t>
            </a:r>
            <a:endParaRPr/>
          </a:p>
        </p:txBody>
      </p:sp>
      <p:sp>
        <p:nvSpPr>
          <p:cNvPr id="5" name="Espaço Reservado para Rodapé 4"/>
          <p:cNvSpPr>
            <a:spLocks noGrp="1"/>
          </p:cNvSpPr>
          <p:nvPr>
            <p:ph type="ftr" sz="quarter" idx="11"/>
          </p:nvPr>
        </p:nvSpPr>
        <p:spPr/>
        <p:txBody>
          <a:bodyPr rtlCol="0"/>
          <a:lstStyle/>
          <a:p>
            <a:pPr rtl="0"/>
            <a:endParaRPr/>
          </a:p>
        </p:txBody>
      </p:sp>
      <p:sp>
        <p:nvSpPr>
          <p:cNvPr id="6" name="Espaço Reservado para Número de Slide 5"/>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Data 3"/>
          <p:cNvSpPr>
            <a:spLocks noGrp="1"/>
          </p:cNvSpPr>
          <p:nvPr>
            <p:ph type="dt" sz="half" idx="10"/>
          </p:nvPr>
        </p:nvSpPr>
        <p:spPr/>
        <p:txBody>
          <a:bodyPr rtlCol="0"/>
          <a:lstStyle/>
          <a:p>
            <a:pPr rtl="0"/>
            <a:r>
              <a:rPr lang="en-US"/>
              <a:t>01/08/2016</a:t>
            </a:r>
            <a:endParaRPr/>
          </a:p>
        </p:txBody>
      </p:sp>
      <p:sp>
        <p:nvSpPr>
          <p:cNvPr id="5" name="Espaço Reservado para Rodapé 4"/>
          <p:cNvSpPr>
            <a:spLocks noGrp="1"/>
          </p:cNvSpPr>
          <p:nvPr>
            <p:ph type="ftr" sz="quarter" idx="11"/>
          </p:nvPr>
        </p:nvSpPr>
        <p:spPr/>
        <p:txBody>
          <a:bodyPr rtlCol="0"/>
          <a:lstStyle/>
          <a:p>
            <a:pPr rtl="0"/>
            <a:endParaRPr/>
          </a:p>
        </p:txBody>
      </p:sp>
      <p:sp>
        <p:nvSpPr>
          <p:cNvPr id="6" name="Espaço Reservado para Número de Slide 5"/>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grpSp>
        <p:nvGrpSpPr>
          <p:cNvPr id="11" name="diagonais"/>
          <p:cNvGrpSpPr/>
          <p:nvPr/>
        </p:nvGrpSpPr>
        <p:grpSpPr>
          <a:xfrm>
            <a:off x="7516443" y="4145281"/>
            <a:ext cx="4686117" cy="2731407"/>
            <a:chOff x="5638800" y="3108960"/>
            <a:chExt cx="3515503" cy="2048555"/>
          </a:xfrm>
        </p:grpSpPr>
        <p:cxnSp>
          <p:nvCxnSpPr>
            <p:cNvPr id="12" name="Conector Re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pt-BR"/>
              <a:t>Clique para editar o título Mestre</a:t>
            </a:r>
            <a:endParaRPr/>
          </a:p>
        </p:txBody>
      </p:sp>
      <p:sp>
        <p:nvSpPr>
          <p:cNvPr id="3" name="Espaço Reservado para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pt-BR"/>
              <a:t>Editar estilos de texto Mestre</a:t>
            </a:r>
          </a:p>
        </p:txBody>
      </p:sp>
      <p:sp>
        <p:nvSpPr>
          <p:cNvPr id="4" name="Espaço Reservado para Data 3"/>
          <p:cNvSpPr>
            <a:spLocks noGrp="1"/>
          </p:cNvSpPr>
          <p:nvPr>
            <p:ph type="dt" sz="half" idx="10"/>
          </p:nvPr>
        </p:nvSpPr>
        <p:spPr/>
        <p:txBody>
          <a:bodyPr rtlCol="0"/>
          <a:lstStyle/>
          <a:p>
            <a:pPr rtl="0"/>
            <a:r>
              <a:rPr lang="en-US"/>
              <a:t>01/08/2016</a:t>
            </a:r>
            <a:endParaRPr/>
          </a:p>
        </p:txBody>
      </p:sp>
      <p:sp>
        <p:nvSpPr>
          <p:cNvPr id="5" name="Espaço Reservado para Rodapé 4"/>
          <p:cNvSpPr>
            <a:spLocks noGrp="1"/>
          </p:cNvSpPr>
          <p:nvPr>
            <p:ph type="ftr" sz="quarter" idx="11"/>
          </p:nvPr>
        </p:nvSpPr>
        <p:spPr/>
        <p:txBody>
          <a:bodyPr rtlCol="0"/>
          <a:lstStyle/>
          <a:p>
            <a:pPr rtl="0"/>
            <a:endParaRPr/>
          </a:p>
        </p:txBody>
      </p:sp>
      <p:sp>
        <p:nvSpPr>
          <p:cNvPr id="6" name="Espaço Reservado para Número de Slide 5"/>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Conteú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Data 4"/>
          <p:cNvSpPr>
            <a:spLocks noGrp="1"/>
          </p:cNvSpPr>
          <p:nvPr>
            <p:ph type="dt" sz="half" idx="10"/>
          </p:nvPr>
        </p:nvSpPr>
        <p:spPr/>
        <p:txBody>
          <a:bodyPr rtlCol="0"/>
          <a:lstStyle/>
          <a:p>
            <a:pPr rtl="0"/>
            <a:r>
              <a:rPr lang="en-US"/>
              <a:t>01/08/2016</a:t>
            </a:r>
            <a:endParaRPr/>
          </a:p>
        </p:txBody>
      </p:sp>
      <p:sp>
        <p:nvSpPr>
          <p:cNvPr id="6" name="Espaço Reservado para Rodapé 5"/>
          <p:cNvSpPr>
            <a:spLocks noGrp="1"/>
          </p:cNvSpPr>
          <p:nvPr>
            <p:ph type="ftr" sz="quarter" idx="11"/>
          </p:nvPr>
        </p:nvSpPr>
        <p:spPr/>
        <p:txBody>
          <a:bodyPr rtlCol="0"/>
          <a:lstStyle/>
          <a:p>
            <a:pPr rtl="0"/>
            <a:endParaRPr/>
          </a:p>
        </p:txBody>
      </p:sp>
      <p:sp>
        <p:nvSpPr>
          <p:cNvPr id="7" name="Espaço Reservado para Número de Slide 6"/>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pt-BR"/>
              <a:t>Clique para editar o título Mestre</a:t>
            </a:r>
            <a:endParaRPr/>
          </a:p>
        </p:txBody>
      </p:sp>
      <p:sp>
        <p:nvSpPr>
          <p:cNvPr id="3" name="Espaço Reservado para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Editar estilos de texto Mestre</a:t>
            </a:r>
          </a:p>
        </p:txBody>
      </p:sp>
      <p:sp>
        <p:nvSpPr>
          <p:cNvPr id="4" name="Espaço Reservado para Conteú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Editar estilos de texto Mestre</a:t>
            </a:r>
          </a:p>
        </p:txBody>
      </p:sp>
      <p:sp>
        <p:nvSpPr>
          <p:cNvPr id="6" name="Espaço Reservado para Conteú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7" name="Espaço Reservado para Data 6"/>
          <p:cNvSpPr>
            <a:spLocks noGrp="1"/>
          </p:cNvSpPr>
          <p:nvPr>
            <p:ph type="dt" sz="half" idx="10"/>
          </p:nvPr>
        </p:nvSpPr>
        <p:spPr/>
        <p:txBody>
          <a:bodyPr rtlCol="0"/>
          <a:lstStyle/>
          <a:p>
            <a:pPr rtl="0"/>
            <a:r>
              <a:rPr lang="en-US"/>
              <a:t>01/08/2016</a:t>
            </a:r>
            <a:endParaRPr/>
          </a:p>
        </p:txBody>
      </p:sp>
      <p:sp>
        <p:nvSpPr>
          <p:cNvPr id="8" name="Espaço Reservado para Rodapé 7"/>
          <p:cNvSpPr>
            <a:spLocks noGrp="1"/>
          </p:cNvSpPr>
          <p:nvPr>
            <p:ph type="ftr" sz="quarter" idx="11"/>
          </p:nvPr>
        </p:nvSpPr>
        <p:spPr/>
        <p:txBody>
          <a:bodyPr rtlCol="0"/>
          <a:lstStyle/>
          <a:p>
            <a:pPr rtl="0"/>
            <a:endParaRPr/>
          </a:p>
        </p:txBody>
      </p:sp>
      <p:sp>
        <p:nvSpPr>
          <p:cNvPr id="9" name="Espaço Reservado para o Número do Slide 8"/>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Data 2"/>
          <p:cNvSpPr>
            <a:spLocks noGrp="1"/>
          </p:cNvSpPr>
          <p:nvPr>
            <p:ph type="dt" sz="half" idx="10"/>
          </p:nvPr>
        </p:nvSpPr>
        <p:spPr/>
        <p:txBody>
          <a:bodyPr rtlCol="0"/>
          <a:lstStyle/>
          <a:p>
            <a:pPr rtl="0"/>
            <a:r>
              <a:rPr lang="en-US"/>
              <a:t>01/08/2016</a:t>
            </a:r>
            <a:endParaRPr/>
          </a:p>
        </p:txBody>
      </p:sp>
      <p:sp>
        <p:nvSpPr>
          <p:cNvPr id="4" name="Espaço Reservado para Rodapé 3"/>
          <p:cNvSpPr>
            <a:spLocks noGrp="1"/>
          </p:cNvSpPr>
          <p:nvPr>
            <p:ph type="ftr" sz="quarter" idx="11"/>
          </p:nvPr>
        </p:nvSpPr>
        <p:spPr/>
        <p:txBody>
          <a:bodyPr rtlCol="0"/>
          <a:lstStyle/>
          <a:p>
            <a:pPr rtl="0"/>
            <a:endParaRPr/>
          </a:p>
        </p:txBody>
      </p:sp>
      <p:sp>
        <p:nvSpPr>
          <p:cNvPr id="5" name="Espaço Reservado para Número de Slide 4"/>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r>
              <a:rPr lang="en-US"/>
              <a:t>01/08/2016</a:t>
            </a:r>
            <a:endParaRPr/>
          </a:p>
        </p:txBody>
      </p:sp>
      <p:sp>
        <p:nvSpPr>
          <p:cNvPr id="3" name="Espaço Reservado para Rodapé 2"/>
          <p:cNvSpPr>
            <a:spLocks noGrp="1"/>
          </p:cNvSpPr>
          <p:nvPr>
            <p:ph type="ftr" sz="quarter" idx="11"/>
          </p:nvPr>
        </p:nvSpPr>
        <p:spPr/>
        <p:txBody>
          <a:bodyPr rtlCol="0"/>
          <a:lstStyle/>
          <a:p>
            <a:pPr rtl="0"/>
            <a:endParaRPr/>
          </a:p>
        </p:txBody>
      </p:sp>
      <p:sp>
        <p:nvSpPr>
          <p:cNvPr id="4" name="Espaço Reservado para Número de Slide 3"/>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pt-BR"/>
              <a:t>Clique para editar o título Mestre</a:t>
            </a:r>
            <a:endParaRPr/>
          </a:p>
        </p:txBody>
      </p:sp>
      <p:sp>
        <p:nvSpPr>
          <p:cNvPr id="4" name="Espaço Reservado para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
        <p:nvSpPr>
          <p:cNvPr id="3" name="Espaço Reservado para Conteú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Data 4"/>
          <p:cNvSpPr>
            <a:spLocks noGrp="1"/>
          </p:cNvSpPr>
          <p:nvPr>
            <p:ph type="dt" sz="half" idx="10"/>
          </p:nvPr>
        </p:nvSpPr>
        <p:spPr/>
        <p:txBody>
          <a:bodyPr rtlCol="0"/>
          <a:lstStyle/>
          <a:p>
            <a:pPr rtl="0"/>
            <a:r>
              <a:rPr lang="en-US"/>
              <a:t>01/08/2016</a:t>
            </a:r>
            <a:endParaRPr/>
          </a:p>
        </p:txBody>
      </p:sp>
      <p:sp>
        <p:nvSpPr>
          <p:cNvPr id="6" name="Espaço Reservado para Rodapé 5"/>
          <p:cNvSpPr>
            <a:spLocks noGrp="1"/>
          </p:cNvSpPr>
          <p:nvPr>
            <p:ph type="ftr" sz="quarter" idx="11"/>
          </p:nvPr>
        </p:nvSpPr>
        <p:spPr/>
        <p:txBody>
          <a:bodyPr rtlCol="0"/>
          <a:lstStyle/>
          <a:p>
            <a:pPr rtl="0"/>
            <a:endParaRPr/>
          </a:p>
        </p:txBody>
      </p:sp>
      <p:sp>
        <p:nvSpPr>
          <p:cNvPr id="7" name="Espaço Reservado para Número de Slide 6"/>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pt-BR"/>
              <a:t>Clique para editar o título Mestre</a:t>
            </a:r>
            <a:endParaRPr/>
          </a:p>
        </p:txBody>
      </p:sp>
      <p:sp>
        <p:nvSpPr>
          <p:cNvPr id="4" name="Espaço Reservado para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
        <p:nvSpPr>
          <p:cNvPr id="3" name="Espaço Reservado para Imagem 2" descr="Um espaço reservado vazio para adicionar uma imagem. Clique no espaço reservado e selecione a imagem que você deseja adicion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a:t>Clique no ícone para adicionar uma imagem</a:t>
            </a:r>
            <a:endParaRPr/>
          </a:p>
        </p:txBody>
      </p:sp>
      <p:sp>
        <p:nvSpPr>
          <p:cNvPr id="5" name="Espaço Reservado para Data 4"/>
          <p:cNvSpPr>
            <a:spLocks noGrp="1"/>
          </p:cNvSpPr>
          <p:nvPr>
            <p:ph type="dt" sz="half" idx="10"/>
          </p:nvPr>
        </p:nvSpPr>
        <p:spPr/>
        <p:txBody>
          <a:bodyPr rtlCol="0"/>
          <a:lstStyle/>
          <a:p>
            <a:pPr rtl="0"/>
            <a:r>
              <a:rPr lang="en-US"/>
              <a:t>01/08/2016</a:t>
            </a:r>
            <a:endParaRPr/>
          </a:p>
        </p:txBody>
      </p:sp>
      <p:sp>
        <p:nvSpPr>
          <p:cNvPr id="6" name="Espaço Reservado para Rodapé 5"/>
          <p:cNvSpPr>
            <a:spLocks noGrp="1"/>
          </p:cNvSpPr>
          <p:nvPr>
            <p:ph type="ftr" sz="quarter" idx="11"/>
          </p:nvPr>
        </p:nvSpPr>
        <p:spPr/>
        <p:txBody>
          <a:bodyPr rtlCol="0"/>
          <a:lstStyle/>
          <a:p>
            <a:pPr rtl="0"/>
            <a:endParaRPr/>
          </a:p>
        </p:txBody>
      </p:sp>
      <p:sp>
        <p:nvSpPr>
          <p:cNvPr id="7" name="Espaço Reservado para Número de Slide 6"/>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nhas à esquerda"/>
          <p:cNvGrpSpPr/>
          <p:nvPr/>
        </p:nvGrpSpPr>
        <p:grpSpPr>
          <a:xfrm>
            <a:off x="-15870" y="-3174"/>
            <a:ext cx="819993" cy="5229225"/>
            <a:chOff x="-11906" y="-2381"/>
            <a:chExt cx="615155" cy="3921919"/>
          </a:xfrm>
        </p:grpSpPr>
        <p:sp>
          <p:nvSpPr>
            <p:cNvPr id="10" name="Forma Liv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1" name="Forma Liv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4" name="Forma Liv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grpSp>
      <p:sp>
        <p:nvSpPr>
          <p:cNvPr id="2" name="Espaço Reservado para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pt-br"/>
              <a:t>Clique para editar o estilo de título Mestre</a:t>
            </a:r>
            <a:endParaRPr/>
          </a:p>
        </p:txBody>
      </p:sp>
      <p:sp>
        <p:nvSpPr>
          <p:cNvPr id="3" name="Espaço Reservado para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Dat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rtl="0"/>
            <a:r>
              <a:rPr lang="en-US"/>
              <a:t>01/08/2016</a:t>
            </a:r>
            <a:endParaRPr/>
          </a:p>
        </p:txBody>
      </p:sp>
      <p:sp>
        <p:nvSpPr>
          <p:cNvPr id="5" name="Espaço Reservado para Rodapé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a:p>
        </p:txBody>
      </p:sp>
      <p:sp>
        <p:nvSpPr>
          <p:cNvPr id="6" name="Espaço Reservado para Número de Slide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rtl="0"/>
            <a:fld id="{C014DD1E-5D91-48A3-AD6D-45FBA980D106}" type="slidenum">
              <a:rPr/>
              <a:pPr rtl="0"/>
              <a:t>‹nº›</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GuiCoimbraDeveloper" TargetMode="External"/><Relationship Id="rId2" Type="http://schemas.openxmlformats.org/officeDocument/2006/relationships/hyperlink" Target="mailto:307584@aluno.Unilins.edu.b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android.com/tools/revisions/gradle-plugin.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uper.abril.com.br/galeria/conheca-a-historia-do-android-o-sistema-operacional-mobile-da-google/" TargetMode="External"/><Relationship Id="rId2" Type="http://schemas.openxmlformats.org/officeDocument/2006/relationships/hyperlink" Target="https://pt.wikipedia.org/wiki/Android" TargetMode="External"/><Relationship Id="rId1" Type="http://schemas.openxmlformats.org/officeDocument/2006/relationships/slideLayout" Target="../slideLayouts/slideLayout2.xml"/><Relationship Id="rId5" Type="http://schemas.openxmlformats.org/officeDocument/2006/relationships/hyperlink" Target="https://developer.android.com/guide/topics/manifest/manifest-intro?hl=pt-BR" TargetMode="External"/><Relationship Id="rId4" Type="http://schemas.openxmlformats.org/officeDocument/2006/relationships/hyperlink" Target="https://tableless.com.br/a-pasta-res-e-os-resources-em-um-projeto-androi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oogle.com/search?q=android+studio+vers%C3%A3o+est%C3%A1vel&amp;sa=X&amp;ved=2ahUKEwiWm6zRiZXjAhWVHLkGHTnBCtMQ6BMoADAoegQIDBA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pt-BR" dirty="0"/>
              <a:t>Unilins - Curso de inverno 2019</a:t>
            </a:r>
            <a:endParaRPr lang="pt-br" dirty="0"/>
          </a:p>
        </p:txBody>
      </p:sp>
      <p:sp>
        <p:nvSpPr>
          <p:cNvPr id="5" name="Subtítulo 4"/>
          <p:cNvSpPr>
            <a:spLocks noGrp="1"/>
          </p:cNvSpPr>
          <p:nvPr>
            <p:ph type="subTitle" idx="1"/>
          </p:nvPr>
        </p:nvSpPr>
        <p:spPr>
          <a:xfrm>
            <a:off x="1485900" y="3573016"/>
            <a:ext cx="9649072" cy="1752600"/>
          </a:xfrm>
        </p:spPr>
        <p:txBody>
          <a:bodyPr rtlCol="0">
            <a:normAutofit fontScale="92500"/>
          </a:bodyPr>
          <a:lstStyle/>
          <a:p>
            <a:pPr rtl="0"/>
            <a:r>
              <a:rPr lang="pt-BR" dirty="0"/>
              <a:t>Educador: guilherme coimbra xavier</a:t>
            </a:r>
          </a:p>
          <a:p>
            <a:pPr rtl="0"/>
            <a:r>
              <a:rPr lang="pt-BR" dirty="0"/>
              <a:t>E-mail: </a:t>
            </a:r>
            <a:r>
              <a:rPr lang="pt-BR" dirty="0">
                <a:hlinkClick r:id="rId2"/>
              </a:rPr>
              <a:t>307584@aluno.Unilins.edu.br</a:t>
            </a:r>
            <a:endParaRPr lang="pt-BR" dirty="0"/>
          </a:p>
          <a:p>
            <a:pPr rtl="0"/>
            <a:r>
              <a:rPr lang="pt-BR" dirty="0"/>
              <a:t>Engenharia de computação</a:t>
            </a:r>
          </a:p>
          <a:p>
            <a:r>
              <a:rPr lang="pt-BR" dirty="0" err="1"/>
              <a:t>Github</a:t>
            </a:r>
            <a:r>
              <a:rPr lang="pt-BR" dirty="0"/>
              <a:t>: </a:t>
            </a:r>
            <a:r>
              <a:rPr lang="pt-BR" dirty="0">
                <a:hlinkClick r:id="rId3"/>
              </a:rPr>
              <a:t>https://github.com/GuiCoimbraDeveloper</a:t>
            </a:r>
            <a:endParaRPr lang="pt-br"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7E17FD-9AD6-48A3-97F7-A95A3CA70CD7}"/>
              </a:ext>
            </a:extLst>
          </p:cNvPr>
          <p:cNvSpPr>
            <a:spLocks noGrp="1"/>
          </p:cNvSpPr>
          <p:nvPr>
            <p:ph type="title"/>
          </p:nvPr>
        </p:nvSpPr>
        <p:spPr/>
        <p:txBody>
          <a:bodyPr/>
          <a:lstStyle/>
          <a:p>
            <a:r>
              <a:rPr lang="pt-BR" dirty="0"/>
              <a:t>Estrutura do projeto</a:t>
            </a:r>
          </a:p>
        </p:txBody>
      </p:sp>
      <p:pic>
        <p:nvPicPr>
          <p:cNvPr id="2051" name="Picture 3" descr="https://developer.android.com/studio/images/intro/project-android-view_2-1_2x.png">
            <a:extLst>
              <a:ext uri="{FF2B5EF4-FFF2-40B4-BE49-F238E27FC236}">
                <a16:creationId xmlns:a16="http://schemas.microsoft.com/office/drawing/2014/main" id="{61903FC1-562F-4C71-B5D6-EE65D9BD9B2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670476" y="886618"/>
            <a:ext cx="5185449" cy="5344373"/>
          </a:xfrm>
          <a:prstGeom prst="rect">
            <a:avLst/>
          </a:prstGeom>
          <a:noFill/>
          <a:extLst>
            <a:ext uri="{909E8E84-426E-40DD-AFC4-6F175D3DCCD1}">
              <a14:hiddenFill xmlns:a14="http://schemas.microsoft.com/office/drawing/2010/main">
                <a:solidFill>
                  <a:srgbClr val="FFFFFF"/>
                </a:solidFill>
              </a14:hiddenFill>
            </a:ext>
          </a:extLst>
        </p:spPr>
      </p:pic>
      <p:sp>
        <p:nvSpPr>
          <p:cNvPr id="5" name="Espaço Reservado para Conteúdo 4">
            <a:extLst>
              <a:ext uri="{FF2B5EF4-FFF2-40B4-BE49-F238E27FC236}">
                <a16:creationId xmlns:a16="http://schemas.microsoft.com/office/drawing/2014/main" id="{4DEDD75A-698B-45C4-AEEF-973299DB2538}"/>
              </a:ext>
            </a:extLst>
          </p:cNvPr>
          <p:cNvSpPr>
            <a:spLocks noGrp="1"/>
          </p:cNvSpPr>
          <p:nvPr>
            <p:ph sz="half" idx="2"/>
          </p:nvPr>
        </p:nvSpPr>
        <p:spPr>
          <a:xfrm>
            <a:off x="1349909" y="1772816"/>
            <a:ext cx="5078677" cy="4465320"/>
          </a:xfrm>
        </p:spPr>
        <p:txBody>
          <a:bodyPr/>
          <a:lstStyle/>
          <a:p>
            <a:r>
              <a:rPr lang="pt-BR" dirty="0"/>
              <a:t>Cada projeto no Android Studio contém um ou mais módulos com arquivos de código-fonte e recursos. Os tipos de módulos incluem:</a:t>
            </a:r>
          </a:p>
          <a:p>
            <a:r>
              <a:rPr lang="pt-BR" dirty="0"/>
              <a:t>Módulos de aplicativo Android</a:t>
            </a:r>
          </a:p>
          <a:p>
            <a:r>
              <a:rPr lang="pt-BR" dirty="0"/>
              <a:t>Módulos de biblioteca</a:t>
            </a:r>
          </a:p>
          <a:p>
            <a:r>
              <a:rPr lang="pt-BR" dirty="0"/>
              <a:t>Módulos do Google App Engine</a:t>
            </a:r>
          </a:p>
          <a:p>
            <a:pPr marL="0" indent="0">
              <a:buNone/>
            </a:pPr>
            <a:endParaRPr lang="pt-BR" dirty="0"/>
          </a:p>
        </p:txBody>
      </p:sp>
    </p:spTree>
    <p:extLst>
      <p:ext uri="{BB962C8B-B14F-4D97-AF65-F5344CB8AC3E}">
        <p14:creationId xmlns:p14="http://schemas.microsoft.com/office/powerpoint/2010/main" val="19644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3A4D0B-27A5-4AE6-8DDC-43F1800BF9DB}"/>
              </a:ext>
            </a:extLst>
          </p:cNvPr>
          <p:cNvSpPr>
            <a:spLocks noGrp="1"/>
          </p:cNvSpPr>
          <p:nvPr>
            <p:ph type="title"/>
          </p:nvPr>
        </p:nvSpPr>
        <p:spPr/>
        <p:txBody>
          <a:bodyPr/>
          <a:lstStyle/>
          <a:p>
            <a:r>
              <a:rPr lang="pt-BR" dirty="0"/>
              <a:t>Sistema de compilação Gradle</a:t>
            </a:r>
          </a:p>
        </p:txBody>
      </p:sp>
      <p:sp>
        <p:nvSpPr>
          <p:cNvPr id="6" name="Espaço Reservado para Conteúdo 5">
            <a:extLst>
              <a:ext uri="{FF2B5EF4-FFF2-40B4-BE49-F238E27FC236}">
                <a16:creationId xmlns:a16="http://schemas.microsoft.com/office/drawing/2014/main" id="{C28A0328-09B3-45BE-802C-95BDC158BC0D}"/>
              </a:ext>
            </a:extLst>
          </p:cNvPr>
          <p:cNvSpPr>
            <a:spLocks noGrp="1"/>
          </p:cNvSpPr>
          <p:nvPr>
            <p:ph idx="1"/>
          </p:nvPr>
        </p:nvSpPr>
        <p:spPr/>
        <p:txBody>
          <a:bodyPr>
            <a:normAutofit/>
          </a:bodyPr>
          <a:lstStyle/>
          <a:p>
            <a:r>
              <a:rPr lang="pt-BR" dirty="0">
                <a:latin typeface="Arial" panose="020B0604020202020204" pitchFamily="34" charset="0"/>
                <a:cs typeface="Arial" panose="020B0604020202020204" pitchFamily="34" charset="0"/>
              </a:rPr>
              <a:t>O Android Studio usa o Gradle como o sistema de compilação de base, com outros recursos específicos do Android sendo disponibilizados pelo </a:t>
            </a:r>
            <a:r>
              <a:rPr lang="pt-BR" dirty="0">
                <a:latin typeface="Arial" panose="020B0604020202020204" pitchFamily="34" charset="0"/>
                <a:cs typeface="Arial" panose="020B0604020202020204" pitchFamily="34" charset="0"/>
                <a:hlinkClick r:id="rId2"/>
              </a:rPr>
              <a:t>Android Plugin for Gradle</a:t>
            </a:r>
            <a:r>
              <a:rPr lang="pt-BR" dirty="0">
                <a:latin typeface="Arial" panose="020B0604020202020204" pitchFamily="34" charset="0"/>
                <a:cs typeface="Arial" panose="020B0604020202020204" pitchFamily="34" charset="0"/>
              </a:rPr>
              <a:t>. Esse sistema de compilação é executado como uma ferramenta integrada no menu do Android Studio e de forma independente na linha de comando. Você pode usar os recursos do sistema de compilação para fazer</a:t>
            </a:r>
          </a:p>
        </p:txBody>
      </p:sp>
    </p:spTree>
    <p:extLst>
      <p:ext uri="{BB962C8B-B14F-4D97-AF65-F5344CB8AC3E}">
        <p14:creationId xmlns:p14="http://schemas.microsoft.com/office/powerpoint/2010/main" val="89578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2CD68A-4DA9-4955-B0E8-0DB2F90B5C65}"/>
              </a:ext>
            </a:extLst>
          </p:cNvPr>
          <p:cNvSpPr>
            <a:spLocks noGrp="1"/>
          </p:cNvSpPr>
          <p:nvPr>
            <p:ph type="title"/>
          </p:nvPr>
        </p:nvSpPr>
        <p:spPr/>
        <p:txBody>
          <a:bodyPr/>
          <a:lstStyle/>
          <a:p>
            <a:r>
              <a:rPr lang="pt-BR" dirty="0"/>
              <a:t>Criando um projeto</a:t>
            </a:r>
          </a:p>
        </p:txBody>
      </p:sp>
      <p:sp>
        <p:nvSpPr>
          <p:cNvPr id="3" name="Espaço Reservado para Conteúdo 2">
            <a:extLst>
              <a:ext uri="{FF2B5EF4-FFF2-40B4-BE49-F238E27FC236}">
                <a16:creationId xmlns:a16="http://schemas.microsoft.com/office/drawing/2014/main" id="{64F02A4D-A5D7-41CE-9777-8F1C826E61CE}"/>
              </a:ext>
            </a:extLst>
          </p:cNvPr>
          <p:cNvSpPr>
            <a:spLocks noGrp="1"/>
          </p:cNvSpPr>
          <p:nvPr>
            <p:ph idx="1"/>
          </p:nvPr>
        </p:nvSpPr>
        <p:spPr/>
        <p:txBody>
          <a:bodyPr/>
          <a:lstStyle/>
          <a:p>
            <a:r>
              <a:rPr lang="pt-BR" dirty="0"/>
              <a:t>Um projeto do Android Studio contém um ou mais módulos que mantêm seu código organizado em unidades de funcionalidade discretas. Esta página mostra como começar um novo projeto ou importar um existente.</a:t>
            </a:r>
          </a:p>
          <a:p>
            <a:r>
              <a:rPr lang="pt-BR" dirty="0"/>
              <a:t>Agora que conhecemos um pouco sobre o </a:t>
            </a:r>
            <a:r>
              <a:rPr lang="pt-BR" dirty="0" err="1"/>
              <a:t>android</a:t>
            </a:r>
            <a:r>
              <a:rPr lang="pt-BR" dirty="0"/>
              <a:t> vamos criar o nosso primeiro aplicativo</a:t>
            </a:r>
          </a:p>
        </p:txBody>
      </p:sp>
    </p:spTree>
    <p:extLst>
      <p:ext uri="{BB962C8B-B14F-4D97-AF65-F5344CB8AC3E}">
        <p14:creationId xmlns:p14="http://schemas.microsoft.com/office/powerpoint/2010/main" val="340590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AA1AC3-E83C-44CD-A60A-D90048FC5E52}"/>
              </a:ext>
            </a:extLst>
          </p:cNvPr>
          <p:cNvSpPr>
            <a:spLocks noGrp="1"/>
          </p:cNvSpPr>
          <p:nvPr>
            <p:ph type="title"/>
          </p:nvPr>
        </p:nvSpPr>
        <p:spPr/>
        <p:txBody>
          <a:bodyPr/>
          <a:lstStyle/>
          <a:p>
            <a:r>
              <a:rPr lang="pt-BR" dirty="0"/>
              <a:t>Etapa 1: iniciar e configurar o projeto</a:t>
            </a:r>
          </a:p>
        </p:txBody>
      </p:sp>
      <p:sp>
        <p:nvSpPr>
          <p:cNvPr id="3" name="Espaço Reservado para Conteúdo 2">
            <a:extLst>
              <a:ext uri="{FF2B5EF4-FFF2-40B4-BE49-F238E27FC236}">
                <a16:creationId xmlns:a16="http://schemas.microsoft.com/office/drawing/2014/main" id="{CEB49A33-D0F9-4077-BCE8-7DF947E51B17}"/>
              </a:ext>
            </a:extLst>
          </p:cNvPr>
          <p:cNvSpPr>
            <a:spLocks noGrp="1"/>
          </p:cNvSpPr>
          <p:nvPr>
            <p:ph idx="1"/>
          </p:nvPr>
        </p:nvSpPr>
        <p:spPr/>
        <p:txBody>
          <a:bodyPr/>
          <a:lstStyle/>
          <a:p>
            <a:r>
              <a:rPr lang="pt-BR" dirty="0"/>
              <a:t>Se você não tem um projeto aberto, o Android Studio mostra a tela de boas-vindas. Para criar um novo projeto, clique em Start a New Android Studio </a:t>
            </a:r>
            <a:r>
              <a:rPr lang="pt-BR" dirty="0" err="1"/>
              <a:t>project</a:t>
            </a:r>
            <a:r>
              <a:rPr lang="pt-BR" dirty="0"/>
              <a:t>.</a:t>
            </a:r>
          </a:p>
          <a:p>
            <a:r>
              <a:rPr lang="pt-BR" dirty="0"/>
              <a:t>Se você já tem um projeto aberto, o Android Studio mostra o ambiente de desenvolvimento. Para criar um novo projeto, clique em </a:t>
            </a:r>
            <a:r>
              <a:rPr lang="pt-BR" b="1" dirty="0"/>
              <a:t>File</a:t>
            </a:r>
            <a:r>
              <a:rPr lang="pt-BR" dirty="0"/>
              <a:t> &gt; </a:t>
            </a:r>
            <a:r>
              <a:rPr lang="pt-BR" b="1" dirty="0"/>
              <a:t>New</a:t>
            </a:r>
            <a:r>
              <a:rPr lang="pt-BR" dirty="0"/>
              <a:t> &gt; </a:t>
            </a:r>
            <a:r>
              <a:rPr lang="pt-BR" b="1" dirty="0"/>
              <a:t>New Project</a:t>
            </a:r>
            <a:r>
              <a:rPr lang="pt-BR" dirty="0"/>
              <a:t>.</a:t>
            </a:r>
          </a:p>
          <a:p>
            <a:r>
              <a:rPr lang="pt-BR" dirty="0"/>
              <a:t>A janela seguinte permite escolher qual atividade padrão você deseja iniciar o projeto, caso não queira nenhuma apenas selecione “</a:t>
            </a:r>
            <a:r>
              <a:rPr lang="pt-BR" dirty="0" err="1"/>
              <a:t>Add</a:t>
            </a:r>
            <a:r>
              <a:rPr lang="pt-BR" dirty="0"/>
              <a:t> No </a:t>
            </a:r>
            <a:r>
              <a:rPr lang="pt-BR" dirty="0" err="1"/>
              <a:t>Activity</a:t>
            </a:r>
            <a:r>
              <a:rPr lang="pt-BR" dirty="0"/>
              <a:t>”.</a:t>
            </a:r>
          </a:p>
        </p:txBody>
      </p:sp>
    </p:spTree>
    <p:extLst>
      <p:ext uri="{BB962C8B-B14F-4D97-AF65-F5344CB8AC3E}">
        <p14:creationId xmlns:p14="http://schemas.microsoft.com/office/powerpoint/2010/main" val="206013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5D9D8D-9941-44AC-A43E-D2A8AA19E340}"/>
              </a:ext>
            </a:extLst>
          </p:cNvPr>
          <p:cNvSpPr>
            <a:spLocks noGrp="1"/>
          </p:cNvSpPr>
          <p:nvPr>
            <p:ph type="title"/>
          </p:nvPr>
        </p:nvSpPr>
        <p:spPr/>
        <p:txBody>
          <a:bodyPr/>
          <a:lstStyle/>
          <a:p>
            <a:r>
              <a:rPr lang="pt-BR" dirty="0"/>
              <a:t>A tela para criar um novo projeto será assim</a:t>
            </a:r>
          </a:p>
        </p:txBody>
      </p:sp>
      <p:pic>
        <p:nvPicPr>
          <p:cNvPr id="4" name="Espaço Reservado para Conteúdo 3">
            <a:extLst>
              <a:ext uri="{FF2B5EF4-FFF2-40B4-BE49-F238E27FC236}">
                <a16:creationId xmlns:a16="http://schemas.microsoft.com/office/drawing/2014/main" id="{F8B3886C-7449-4B48-83D3-8754BCAB3CB9}"/>
              </a:ext>
            </a:extLst>
          </p:cNvPr>
          <p:cNvPicPr>
            <a:picLocks noGrp="1" noChangeAspect="1"/>
          </p:cNvPicPr>
          <p:nvPr>
            <p:ph idx="1"/>
          </p:nvPr>
        </p:nvPicPr>
        <p:blipFill>
          <a:blip r:embed="rId2"/>
          <a:stretch>
            <a:fillRect/>
          </a:stretch>
        </p:blipFill>
        <p:spPr>
          <a:xfrm>
            <a:off x="3309284" y="1701800"/>
            <a:ext cx="6179856" cy="4462463"/>
          </a:xfrm>
          <a:prstGeom prst="rect">
            <a:avLst/>
          </a:prstGeom>
        </p:spPr>
      </p:pic>
    </p:spTree>
    <p:extLst>
      <p:ext uri="{BB962C8B-B14F-4D97-AF65-F5344CB8AC3E}">
        <p14:creationId xmlns:p14="http://schemas.microsoft.com/office/powerpoint/2010/main" val="258614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AE3652-1F72-407A-A979-D0B55A47C096}"/>
              </a:ext>
            </a:extLst>
          </p:cNvPr>
          <p:cNvSpPr>
            <a:spLocks noGrp="1"/>
          </p:cNvSpPr>
          <p:nvPr>
            <p:ph type="title"/>
          </p:nvPr>
        </p:nvSpPr>
        <p:spPr/>
        <p:txBody>
          <a:bodyPr/>
          <a:lstStyle/>
          <a:p>
            <a:r>
              <a:rPr lang="pt-BR" dirty="0"/>
              <a:t>Etapa 2: Configurar nome do projeto, destino e pacotes</a:t>
            </a:r>
          </a:p>
        </p:txBody>
      </p:sp>
      <p:sp>
        <p:nvSpPr>
          <p:cNvPr id="3" name="Espaço Reservado para Conteúdo 2">
            <a:extLst>
              <a:ext uri="{FF2B5EF4-FFF2-40B4-BE49-F238E27FC236}">
                <a16:creationId xmlns:a16="http://schemas.microsoft.com/office/drawing/2014/main" id="{C2BCDE2B-454E-41F9-98DA-142E0A2BEEDB}"/>
              </a:ext>
            </a:extLst>
          </p:cNvPr>
          <p:cNvSpPr>
            <a:spLocks noGrp="1"/>
          </p:cNvSpPr>
          <p:nvPr>
            <p:ph idx="1"/>
          </p:nvPr>
        </p:nvSpPr>
        <p:spPr/>
        <p:txBody>
          <a:bodyPr/>
          <a:lstStyle/>
          <a:p>
            <a:r>
              <a:rPr lang="pt-BR" dirty="0"/>
              <a:t>Esta tela permite</a:t>
            </a:r>
          </a:p>
          <a:p>
            <a:pPr lvl="1"/>
            <a:r>
              <a:rPr lang="pt-BR" dirty="0"/>
              <a:t>Dar nome ao nosso projeto</a:t>
            </a:r>
          </a:p>
          <a:p>
            <a:pPr lvl="1"/>
            <a:r>
              <a:rPr lang="pt-BR" dirty="0"/>
              <a:t>Dar nome ao nosso pacote do projeto</a:t>
            </a:r>
          </a:p>
          <a:p>
            <a:pPr lvl="1"/>
            <a:r>
              <a:rPr lang="pt-BR" dirty="0"/>
              <a:t>Escolher destino onde será criado o projeto</a:t>
            </a:r>
          </a:p>
          <a:p>
            <a:pPr lvl="1"/>
            <a:r>
              <a:rPr lang="pt-BR" dirty="0"/>
              <a:t>Linguagem para desenvolvimento, nos selecionaremos “Java” </a:t>
            </a:r>
          </a:p>
          <a:p>
            <a:pPr lvl="1"/>
            <a:r>
              <a:rPr lang="pt-BR" dirty="0"/>
              <a:t>O mínimo que os aparelhos terão que ter para rodar nosso aplicativo, são chamados de API </a:t>
            </a:r>
            <a:r>
              <a:rPr lang="pt-BR" dirty="0" err="1"/>
              <a:t>level</a:t>
            </a:r>
            <a:r>
              <a:rPr lang="pt-BR" dirty="0"/>
              <a:t>.</a:t>
            </a:r>
          </a:p>
          <a:p>
            <a:pPr marL="377886" lvl="1" indent="0">
              <a:buNone/>
            </a:pPr>
            <a:r>
              <a:rPr lang="pt-BR" dirty="0"/>
              <a:t>OBS: A IDE recomenda que nos não coloquemos nosso projeto em uma pasta cuja o nome esteja com espaços em branco, por exemplo: "Curso de inverno”</a:t>
            </a:r>
          </a:p>
          <a:p>
            <a:pPr lvl="1"/>
            <a:endParaRPr lang="pt-BR" dirty="0"/>
          </a:p>
        </p:txBody>
      </p:sp>
    </p:spTree>
    <p:extLst>
      <p:ext uri="{BB962C8B-B14F-4D97-AF65-F5344CB8AC3E}">
        <p14:creationId xmlns:p14="http://schemas.microsoft.com/office/powerpoint/2010/main" val="1905083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B3F472-C73A-431A-8E0D-366D17301E22}"/>
              </a:ext>
            </a:extLst>
          </p:cNvPr>
          <p:cNvSpPr>
            <a:spLocks noGrp="1"/>
          </p:cNvSpPr>
          <p:nvPr>
            <p:ph type="title"/>
          </p:nvPr>
        </p:nvSpPr>
        <p:spPr/>
        <p:txBody>
          <a:bodyPr/>
          <a:lstStyle/>
          <a:p>
            <a:r>
              <a:rPr lang="pt-BR" dirty="0"/>
              <a:t>Etapa 2: segunda tela será mais ou menos assim</a:t>
            </a:r>
          </a:p>
        </p:txBody>
      </p:sp>
      <p:pic>
        <p:nvPicPr>
          <p:cNvPr id="4" name="Espaço Reservado para Conteúdo 3">
            <a:extLst>
              <a:ext uri="{FF2B5EF4-FFF2-40B4-BE49-F238E27FC236}">
                <a16:creationId xmlns:a16="http://schemas.microsoft.com/office/drawing/2014/main" id="{B5994AB2-CF88-4579-87A5-110809CAED44}"/>
              </a:ext>
            </a:extLst>
          </p:cNvPr>
          <p:cNvPicPr>
            <a:picLocks noGrp="1" noChangeAspect="1"/>
          </p:cNvPicPr>
          <p:nvPr>
            <p:ph idx="1"/>
          </p:nvPr>
        </p:nvPicPr>
        <p:blipFill>
          <a:blip r:embed="rId2"/>
          <a:stretch>
            <a:fillRect/>
          </a:stretch>
        </p:blipFill>
        <p:spPr>
          <a:xfrm>
            <a:off x="3276870" y="1701800"/>
            <a:ext cx="6244685" cy="4462463"/>
          </a:xfrm>
          <a:prstGeom prst="rect">
            <a:avLst/>
          </a:prstGeom>
        </p:spPr>
      </p:pic>
    </p:spTree>
    <p:extLst>
      <p:ext uri="{BB962C8B-B14F-4D97-AF65-F5344CB8AC3E}">
        <p14:creationId xmlns:p14="http://schemas.microsoft.com/office/powerpoint/2010/main" val="40063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27F0E2-566A-4612-9EE1-443A6F4455C7}"/>
              </a:ext>
            </a:extLst>
          </p:cNvPr>
          <p:cNvSpPr>
            <a:spLocks noGrp="1"/>
          </p:cNvSpPr>
          <p:nvPr>
            <p:ph type="title"/>
          </p:nvPr>
        </p:nvSpPr>
        <p:spPr/>
        <p:txBody>
          <a:bodyPr/>
          <a:lstStyle/>
          <a:p>
            <a:r>
              <a:rPr lang="pt-BR" dirty="0"/>
              <a:t>Finalizando</a:t>
            </a:r>
          </a:p>
        </p:txBody>
      </p:sp>
      <p:sp>
        <p:nvSpPr>
          <p:cNvPr id="3" name="Espaço Reservado para Conteúdo 2">
            <a:extLst>
              <a:ext uri="{FF2B5EF4-FFF2-40B4-BE49-F238E27FC236}">
                <a16:creationId xmlns:a16="http://schemas.microsoft.com/office/drawing/2014/main" id="{EDF46A60-4F55-4840-93F1-E78A2D38A73E}"/>
              </a:ext>
            </a:extLst>
          </p:cNvPr>
          <p:cNvSpPr>
            <a:spLocks noGrp="1"/>
          </p:cNvSpPr>
          <p:nvPr>
            <p:ph idx="1"/>
          </p:nvPr>
        </p:nvSpPr>
        <p:spPr/>
        <p:txBody>
          <a:bodyPr/>
          <a:lstStyle/>
          <a:p>
            <a:r>
              <a:rPr lang="pt-BR" dirty="0"/>
              <a:t>Ao clicar em </a:t>
            </a:r>
            <a:r>
              <a:rPr lang="pt-BR" dirty="0" err="1"/>
              <a:t>finish</a:t>
            </a:r>
            <a:r>
              <a:rPr lang="pt-BR" dirty="0"/>
              <a:t> nosso projeto começara a ser montado com tudo oque precisamos, e então devemos esperar o </a:t>
            </a:r>
            <a:r>
              <a:rPr lang="pt-BR" dirty="0" err="1"/>
              <a:t>android</a:t>
            </a:r>
            <a:r>
              <a:rPr lang="pt-BR" dirty="0"/>
              <a:t> </a:t>
            </a:r>
            <a:r>
              <a:rPr lang="pt-BR" dirty="0" err="1"/>
              <a:t>studio</a:t>
            </a:r>
            <a:r>
              <a:rPr lang="pt-BR" dirty="0"/>
              <a:t> finalizar o processo</a:t>
            </a:r>
          </a:p>
          <a:p>
            <a:r>
              <a:rPr lang="pt-BR" dirty="0"/>
              <a:t>Logo nos teremos um aplicativo de </a:t>
            </a:r>
            <a:r>
              <a:rPr lang="pt-BR" dirty="0" err="1"/>
              <a:t>hello</a:t>
            </a:r>
            <a:r>
              <a:rPr lang="pt-BR" dirty="0"/>
              <a:t> world</a:t>
            </a:r>
          </a:p>
        </p:txBody>
      </p:sp>
    </p:spTree>
    <p:extLst>
      <p:ext uri="{BB962C8B-B14F-4D97-AF65-F5344CB8AC3E}">
        <p14:creationId xmlns:p14="http://schemas.microsoft.com/office/powerpoint/2010/main" val="394838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B9EE9D-E83F-4347-93E9-A89D0071FB7E}"/>
              </a:ext>
            </a:extLst>
          </p:cNvPr>
          <p:cNvSpPr>
            <a:spLocks noGrp="1"/>
          </p:cNvSpPr>
          <p:nvPr>
            <p:ph type="title"/>
          </p:nvPr>
        </p:nvSpPr>
        <p:spPr/>
        <p:txBody>
          <a:bodyPr/>
          <a:lstStyle/>
          <a:p>
            <a:r>
              <a:rPr lang="pt-BR" dirty="0"/>
              <a:t>Teremos algo como isso</a:t>
            </a:r>
          </a:p>
        </p:txBody>
      </p:sp>
      <p:pic>
        <p:nvPicPr>
          <p:cNvPr id="4" name="Espaço Reservado para Conteúdo 3">
            <a:extLst>
              <a:ext uri="{FF2B5EF4-FFF2-40B4-BE49-F238E27FC236}">
                <a16:creationId xmlns:a16="http://schemas.microsoft.com/office/drawing/2014/main" id="{ECD9D4F2-3189-4551-90A5-4F1E5C862B4E}"/>
              </a:ext>
            </a:extLst>
          </p:cNvPr>
          <p:cNvPicPr>
            <a:picLocks noGrp="1" noChangeAspect="1"/>
          </p:cNvPicPr>
          <p:nvPr>
            <p:ph idx="1"/>
          </p:nvPr>
        </p:nvPicPr>
        <p:blipFill>
          <a:blip r:embed="rId2"/>
          <a:stretch>
            <a:fillRect/>
          </a:stretch>
        </p:blipFill>
        <p:spPr>
          <a:xfrm>
            <a:off x="2231383" y="1701800"/>
            <a:ext cx="8335659" cy="4462463"/>
          </a:xfrm>
          <a:prstGeom prst="rect">
            <a:avLst/>
          </a:prstGeom>
        </p:spPr>
      </p:pic>
    </p:spTree>
    <p:extLst>
      <p:ext uri="{BB962C8B-B14F-4D97-AF65-F5344CB8AC3E}">
        <p14:creationId xmlns:p14="http://schemas.microsoft.com/office/powerpoint/2010/main" val="1344195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BBC53E-D0CB-46B1-B6C1-6D98647D298B}"/>
              </a:ext>
            </a:extLst>
          </p:cNvPr>
          <p:cNvSpPr>
            <a:spLocks noGrp="1"/>
          </p:cNvSpPr>
          <p:nvPr>
            <p:ph type="title"/>
          </p:nvPr>
        </p:nvSpPr>
        <p:spPr/>
        <p:txBody>
          <a:bodyPr/>
          <a:lstStyle/>
          <a:p>
            <a:r>
              <a:rPr lang="pt-BR" dirty="0"/>
              <a:t>Vamos entender oque temos</a:t>
            </a:r>
          </a:p>
        </p:txBody>
      </p:sp>
      <p:sp>
        <p:nvSpPr>
          <p:cNvPr id="3" name="Espaço Reservado para Conteúdo 2">
            <a:extLst>
              <a:ext uri="{FF2B5EF4-FFF2-40B4-BE49-F238E27FC236}">
                <a16:creationId xmlns:a16="http://schemas.microsoft.com/office/drawing/2014/main" id="{E47ED65F-026F-41B3-A188-E65E7A1BB637}"/>
              </a:ext>
            </a:extLst>
          </p:cNvPr>
          <p:cNvSpPr>
            <a:spLocks noGrp="1"/>
          </p:cNvSpPr>
          <p:nvPr>
            <p:ph idx="1"/>
          </p:nvPr>
        </p:nvSpPr>
        <p:spPr/>
        <p:txBody>
          <a:bodyPr/>
          <a:lstStyle/>
          <a:p>
            <a:r>
              <a:rPr lang="pt-BR" dirty="0"/>
              <a:t>Quando criamos o nosso projeto temos algumas pastas que serão essenciais são elas:</a:t>
            </a:r>
          </a:p>
          <a:p>
            <a:pPr lvl="1"/>
            <a:r>
              <a:rPr lang="pt-BR" dirty="0"/>
              <a:t>Res</a:t>
            </a:r>
          </a:p>
          <a:p>
            <a:pPr lvl="1"/>
            <a:r>
              <a:rPr lang="pt-BR" dirty="0"/>
              <a:t>Java</a:t>
            </a:r>
          </a:p>
          <a:p>
            <a:pPr lvl="1"/>
            <a:r>
              <a:rPr lang="pt-BR" dirty="0" err="1"/>
              <a:t>Manifests</a:t>
            </a:r>
            <a:endParaRPr lang="pt-BR" dirty="0"/>
          </a:p>
        </p:txBody>
      </p:sp>
    </p:spTree>
    <p:extLst>
      <p:ext uri="{BB962C8B-B14F-4D97-AF65-F5344CB8AC3E}">
        <p14:creationId xmlns:p14="http://schemas.microsoft.com/office/powerpoint/2010/main" val="1407538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8A6379-29FE-4969-B526-0F4B61B9FC16}"/>
              </a:ext>
            </a:extLst>
          </p:cNvPr>
          <p:cNvSpPr>
            <a:spLocks noGrp="1"/>
          </p:cNvSpPr>
          <p:nvPr>
            <p:ph type="title"/>
          </p:nvPr>
        </p:nvSpPr>
        <p:spPr/>
        <p:txBody>
          <a:bodyPr/>
          <a:lstStyle/>
          <a:p>
            <a:r>
              <a:rPr lang="pt-BR" dirty="0"/>
              <a:t>Historia do Android</a:t>
            </a:r>
          </a:p>
        </p:txBody>
      </p:sp>
      <p:sp>
        <p:nvSpPr>
          <p:cNvPr id="3" name="Espaço Reservado para Conteúdo 2">
            <a:extLst>
              <a:ext uri="{FF2B5EF4-FFF2-40B4-BE49-F238E27FC236}">
                <a16:creationId xmlns:a16="http://schemas.microsoft.com/office/drawing/2014/main" id="{14ADE314-0D90-448F-A2A0-96B8AC2A4D5D}"/>
              </a:ext>
            </a:extLst>
          </p:cNvPr>
          <p:cNvSpPr>
            <a:spLocks noGrp="1"/>
          </p:cNvSpPr>
          <p:nvPr>
            <p:ph idx="1"/>
          </p:nvPr>
        </p:nvSpPr>
        <p:spPr/>
        <p:txBody>
          <a:bodyPr/>
          <a:lstStyle/>
          <a:p>
            <a:pPr algn="just"/>
            <a:r>
              <a:rPr lang="pt-BR" dirty="0"/>
              <a:t>A história do Android começou em outubro de 2003, na cidade de </a:t>
            </a:r>
            <a:r>
              <a:rPr lang="pt-BR" dirty="0" err="1"/>
              <a:t>Palo</a:t>
            </a:r>
            <a:r>
              <a:rPr lang="pt-BR" dirty="0"/>
              <a:t> Alto na Califórnia, quando Andy Rubin, </a:t>
            </a:r>
            <a:r>
              <a:rPr lang="pt-BR" dirty="0" err="1"/>
              <a:t>Rich</a:t>
            </a:r>
            <a:r>
              <a:rPr lang="pt-BR" dirty="0"/>
              <a:t> Miner, Nick Sears e Chris White fundaram a Android, Inc. A empresa desenvolvia sistemas operacionais para celulares, mas todos os projetos eram secretos.</a:t>
            </a:r>
          </a:p>
          <a:p>
            <a:pPr algn="just"/>
            <a:r>
              <a:rPr lang="pt-BR" dirty="0"/>
              <a:t>Quase dois anos depois, em agosto de 2005, a Google anunciou a compra da Android, Inc. Esse foi um dos primeiros passos da empresa em direção ao mercado de softwares para dispositivos </a:t>
            </a:r>
          </a:p>
        </p:txBody>
      </p:sp>
    </p:spTree>
    <p:extLst>
      <p:ext uri="{BB962C8B-B14F-4D97-AF65-F5344CB8AC3E}">
        <p14:creationId xmlns:p14="http://schemas.microsoft.com/office/powerpoint/2010/main" val="354290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545238-FA9D-4E4C-9555-A39EE72F299F}"/>
              </a:ext>
            </a:extLst>
          </p:cNvPr>
          <p:cNvSpPr>
            <a:spLocks noGrp="1"/>
          </p:cNvSpPr>
          <p:nvPr>
            <p:ph type="title"/>
          </p:nvPr>
        </p:nvSpPr>
        <p:spPr/>
        <p:txBody>
          <a:bodyPr/>
          <a:lstStyle/>
          <a:p>
            <a:r>
              <a:rPr lang="pt-BR" dirty="0"/>
              <a:t>Pasta Res</a:t>
            </a:r>
          </a:p>
        </p:txBody>
      </p:sp>
      <p:sp>
        <p:nvSpPr>
          <p:cNvPr id="3" name="Espaço Reservado para Conteúdo 2">
            <a:extLst>
              <a:ext uri="{FF2B5EF4-FFF2-40B4-BE49-F238E27FC236}">
                <a16:creationId xmlns:a16="http://schemas.microsoft.com/office/drawing/2014/main" id="{878F4743-B5CA-4AF3-BACC-042B32E2B899}"/>
              </a:ext>
            </a:extLst>
          </p:cNvPr>
          <p:cNvSpPr>
            <a:spLocks noGrp="1"/>
          </p:cNvSpPr>
          <p:nvPr>
            <p:ph idx="1"/>
          </p:nvPr>
        </p:nvSpPr>
        <p:spPr/>
        <p:txBody>
          <a:bodyPr>
            <a:normAutofit fontScale="85000" lnSpcReduction="20000"/>
          </a:bodyPr>
          <a:lstStyle/>
          <a:p>
            <a:pPr marL="0" indent="0">
              <a:buNone/>
            </a:pPr>
            <a:r>
              <a:rPr lang="pt-BR" dirty="0"/>
              <a:t>Como vamos ver daqui a pouco, todos os resource(recursos) de um projeto ficam na pasta res/ dele. E podem ser basicamente:</a:t>
            </a:r>
          </a:p>
          <a:p>
            <a:r>
              <a:rPr lang="pt-BR" dirty="0" err="1"/>
              <a:t>Anim</a:t>
            </a:r>
            <a:endParaRPr lang="pt-BR" dirty="0"/>
          </a:p>
          <a:p>
            <a:pPr lvl="1"/>
            <a:r>
              <a:rPr lang="pt-BR" dirty="0"/>
              <a:t>Podem ser dois tipos “interpoladas” (</a:t>
            </a:r>
            <a:r>
              <a:rPr lang="pt-BR" dirty="0" err="1"/>
              <a:t>tween</a:t>
            </a:r>
            <a:r>
              <a:rPr lang="pt-BR" dirty="0"/>
              <a:t> </a:t>
            </a:r>
            <a:r>
              <a:rPr lang="pt-BR" dirty="0" err="1"/>
              <a:t>animation</a:t>
            </a:r>
            <a:r>
              <a:rPr lang="pt-BR" dirty="0"/>
              <a:t>) e de “frames” (frames </a:t>
            </a:r>
            <a:r>
              <a:rPr lang="pt-BR" dirty="0" err="1"/>
              <a:t>animation</a:t>
            </a:r>
            <a:r>
              <a:rPr lang="pt-BR" dirty="0"/>
              <a:t>). A primeira consiste em criar uma animação modificando uma única imagem e a segunda segue a lógica do .gif ao criar uma animação com uma sequência de imagens.</a:t>
            </a:r>
          </a:p>
          <a:p>
            <a:r>
              <a:rPr lang="pt-BR" dirty="0"/>
              <a:t>Color</a:t>
            </a:r>
          </a:p>
          <a:p>
            <a:pPr lvl="1"/>
            <a:r>
              <a:rPr lang="pt-BR" dirty="0"/>
              <a:t>Você define cores de acordo com o estado da </a:t>
            </a:r>
            <a:r>
              <a:rPr lang="pt-BR" dirty="0" err="1"/>
              <a:t>View</a:t>
            </a:r>
            <a:r>
              <a:rPr lang="pt-BR" dirty="0"/>
              <a:t>(tela).</a:t>
            </a:r>
          </a:p>
          <a:p>
            <a:r>
              <a:rPr lang="pt-BR" dirty="0" err="1"/>
              <a:t>Drawable</a:t>
            </a:r>
            <a:endParaRPr lang="pt-BR" dirty="0"/>
          </a:p>
          <a:p>
            <a:pPr lvl="1"/>
            <a:r>
              <a:rPr lang="pt-BR" dirty="0"/>
              <a:t>Recursos gráficos que podem ser bitmaps ou XML.</a:t>
            </a:r>
          </a:p>
          <a:p>
            <a:r>
              <a:rPr lang="pt-BR" dirty="0"/>
              <a:t>Layout</a:t>
            </a:r>
          </a:p>
          <a:p>
            <a:pPr lvl="1"/>
            <a:r>
              <a:rPr lang="pt-BR" dirty="0"/>
              <a:t>Você pode definir vários layouts para sua UI e alterná-los de acordo com o estado da aplicação.</a:t>
            </a:r>
          </a:p>
        </p:txBody>
      </p:sp>
    </p:spTree>
    <p:extLst>
      <p:ext uri="{BB962C8B-B14F-4D97-AF65-F5344CB8AC3E}">
        <p14:creationId xmlns:p14="http://schemas.microsoft.com/office/powerpoint/2010/main" val="398226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D90EA-BAC1-46F7-93EA-38F21F09217D}"/>
              </a:ext>
            </a:extLst>
          </p:cNvPr>
          <p:cNvSpPr>
            <a:spLocks noGrp="1"/>
          </p:cNvSpPr>
          <p:nvPr>
            <p:ph type="title"/>
          </p:nvPr>
        </p:nvSpPr>
        <p:spPr/>
        <p:txBody>
          <a:bodyPr/>
          <a:lstStyle/>
          <a:p>
            <a:r>
              <a:rPr lang="pt-BR" dirty="0"/>
              <a:t>continuação</a:t>
            </a:r>
          </a:p>
        </p:txBody>
      </p:sp>
      <p:sp>
        <p:nvSpPr>
          <p:cNvPr id="3" name="Espaço Reservado para Conteúdo 2">
            <a:extLst>
              <a:ext uri="{FF2B5EF4-FFF2-40B4-BE49-F238E27FC236}">
                <a16:creationId xmlns:a16="http://schemas.microsoft.com/office/drawing/2014/main" id="{320C7F5C-78D2-4242-8B3F-96B54E7317E5}"/>
              </a:ext>
            </a:extLst>
          </p:cNvPr>
          <p:cNvSpPr>
            <a:spLocks noGrp="1"/>
          </p:cNvSpPr>
          <p:nvPr>
            <p:ph idx="1"/>
          </p:nvPr>
        </p:nvSpPr>
        <p:spPr/>
        <p:txBody>
          <a:bodyPr>
            <a:normAutofit/>
          </a:bodyPr>
          <a:lstStyle/>
          <a:p>
            <a:r>
              <a:rPr lang="pt-BR" dirty="0"/>
              <a:t>Menu</a:t>
            </a:r>
          </a:p>
          <a:p>
            <a:pPr lvl="1"/>
            <a:r>
              <a:rPr lang="pt-BR" dirty="0"/>
              <a:t>Assim como os layouts para sua UI, você pode definir “layouts de menu” para usá-los na sua aplicação (método </a:t>
            </a:r>
            <a:r>
              <a:rPr lang="pt-BR" dirty="0" err="1"/>
              <a:t>onCreateOptionsMenu</a:t>
            </a:r>
            <a:r>
              <a:rPr lang="pt-BR" dirty="0"/>
              <a:t>() da sua </a:t>
            </a:r>
            <a:r>
              <a:rPr lang="pt-BR" dirty="0" err="1"/>
              <a:t>Activity</a:t>
            </a:r>
            <a:r>
              <a:rPr lang="pt-BR" dirty="0"/>
              <a:t>).</a:t>
            </a:r>
          </a:p>
          <a:p>
            <a:r>
              <a:rPr lang="pt-BR" dirty="0" err="1"/>
              <a:t>values</a:t>
            </a:r>
            <a:endParaRPr lang="pt-BR" dirty="0"/>
          </a:p>
          <a:p>
            <a:pPr lvl="1"/>
            <a:r>
              <a:rPr lang="pt-BR" dirty="0"/>
              <a:t>Dentro de </a:t>
            </a:r>
            <a:r>
              <a:rPr lang="pt-BR" dirty="0" err="1"/>
              <a:t>values</a:t>
            </a:r>
            <a:r>
              <a:rPr lang="pt-BR" dirty="0"/>
              <a:t> temos vários arquivos </a:t>
            </a:r>
            <a:r>
              <a:rPr lang="pt-BR" dirty="0" err="1"/>
              <a:t>xml</a:t>
            </a:r>
            <a:r>
              <a:rPr lang="pt-BR" dirty="0"/>
              <a:t> uteis sendo eles “</a:t>
            </a:r>
            <a:r>
              <a:rPr lang="pt-BR" dirty="0" err="1"/>
              <a:t>strings</a:t>
            </a:r>
            <a:r>
              <a:rPr lang="pt-BR" dirty="0"/>
              <a:t>”, ”color”, “</a:t>
            </a:r>
            <a:r>
              <a:rPr lang="pt-BR" dirty="0" err="1"/>
              <a:t>dimens</a:t>
            </a:r>
            <a:r>
              <a:rPr lang="pt-BR" dirty="0"/>
              <a:t>”, “</a:t>
            </a:r>
            <a:r>
              <a:rPr lang="pt-BR" dirty="0" err="1"/>
              <a:t>styles</a:t>
            </a:r>
            <a:r>
              <a:rPr lang="pt-BR" dirty="0"/>
              <a:t>”</a:t>
            </a:r>
          </a:p>
        </p:txBody>
      </p:sp>
    </p:spTree>
    <p:extLst>
      <p:ext uri="{BB962C8B-B14F-4D97-AF65-F5344CB8AC3E}">
        <p14:creationId xmlns:p14="http://schemas.microsoft.com/office/powerpoint/2010/main" val="33702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39FC7C-F341-4E99-9654-D68513B3624C}"/>
              </a:ext>
            </a:extLst>
          </p:cNvPr>
          <p:cNvSpPr>
            <a:spLocks noGrp="1"/>
          </p:cNvSpPr>
          <p:nvPr>
            <p:ph type="title"/>
          </p:nvPr>
        </p:nvSpPr>
        <p:spPr/>
        <p:txBody>
          <a:bodyPr/>
          <a:lstStyle/>
          <a:p>
            <a:r>
              <a:rPr lang="pt-BR" dirty="0"/>
              <a:t>Pasta Java</a:t>
            </a:r>
          </a:p>
        </p:txBody>
      </p:sp>
      <p:sp>
        <p:nvSpPr>
          <p:cNvPr id="3" name="Espaço Reservado para Conteúdo 2">
            <a:extLst>
              <a:ext uri="{FF2B5EF4-FFF2-40B4-BE49-F238E27FC236}">
                <a16:creationId xmlns:a16="http://schemas.microsoft.com/office/drawing/2014/main" id="{2130827E-F2DA-46F4-B896-ED79C252CA7C}"/>
              </a:ext>
            </a:extLst>
          </p:cNvPr>
          <p:cNvSpPr>
            <a:spLocks noGrp="1"/>
          </p:cNvSpPr>
          <p:nvPr>
            <p:ph idx="1"/>
          </p:nvPr>
        </p:nvSpPr>
        <p:spPr/>
        <p:txBody>
          <a:bodyPr/>
          <a:lstStyle/>
          <a:p>
            <a:r>
              <a:rPr lang="pt-BR" dirty="0"/>
              <a:t>Nessa pasta ficará todas as nossas classes do projeto</a:t>
            </a:r>
          </a:p>
          <a:p>
            <a:r>
              <a:rPr lang="pt-BR" dirty="0"/>
              <a:t>Aqui teremos uma pasta com o nome do pacote que demos quando criamos o projeto.</a:t>
            </a:r>
          </a:p>
          <a:p>
            <a:r>
              <a:rPr lang="pt-BR" dirty="0"/>
              <a:t>Para projetos grandes nos separamos as classes em suas devidas funções, uma pasta para Adaptadores, Atividades, listas etc.</a:t>
            </a:r>
          </a:p>
        </p:txBody>
      </p:sp>
    </p:spTree>
    <p:extLst>
      <p:ext uri="{BB962C8B-B14F-4D97-AF65-F5344CB8AC3E}">
        <p14:creationId xmlns:p14="http://schemas.microsoft.com/office/powerpoint/2010/main" val="82575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230155-9E02-4ADB-A8C1-77E209799E05}"/>
              </a:ext>
            </a:extLst>
          </p:cNvPr>
          <p:cNvSpPr>
            <a:spLocks noGrp="1"/>
          </p:cNvSpPr>
          <p:nvPr>
            <p:ph type="title"/>
          </p:nvPr>
        </p:nvSpPr>
        <p:spPr/>
        <p:txBody>
          <a:bodyPr/>
          <a:lstStyle/>
          <a:p>
            <a:r>
              <a:rPr lang="pt-BR" dirty="0"/>
              <a:t>Pasta </a:t>
            </a:r>
            <a:r>
              <a:rPr lang="pt-BR" dirty="0" err="1"/>
              <a:t>Manifests</a:t>
            </a:r>
            <a:endParaRPr lang="pt-BR" dirty="0"/>
          </a:p>
        </p:txBody>
      </p:sp>
      <p:sp>
        <p:nvSpPr>
          <p:cNvPr id="3" name="Espaço Reservado para Conteúdo 2">
            <a:extLst>
              <a:ext uri="{FF2B5EF4-FFF2-40B4-BE49-F238E27FC236}">
                <a16:creationId xmlns:a16="http://schemas.microsoft.com/office/drawing/2014/main" id="{B35B3051-679E-40AD-B9F5-96C734FB20DB}"/>
              </a:ext>
            </a:extLst>
          </p:cNvPr>
          <p:cNvSpPr>
            <a:spLocks noGrp="1"/>
          </p:cNvSpPr>
          <p:nvPr>
            <p:ph idx="1"/>
          </p:nvPr>
        </p:nvSpPr>
        <p:spPr/>
        <p:txBody>
          <a:bodyPr/>
          <a:lstStyle/>
          <a:p>
            <a:r>
              <a:rPr lang="pt-BR" dirty="0"/>
              <a:t>Todo aplicativo tem que ter um arquivo AndroidManifest.xml (precisamente com esse nome) no diretório raiz. O arquivo de manifesto apresenta informações essenciais sobre o aplicativo ao sistema Android, necessárias para o sistema antes que ele possa executar o código do aplicativo.</a:t>
            </a:r>
          </a:p>
        </p:txBody>
      </p:sp>
    </p:spTree>
    <p:extLst>
      <p:ext uri="{BB962C8B-B14F-4D97-AF65-F5344CB8AC3E}">
        <p14:creationId xmlns:p14="http://schemas.microsoft.com/office/powerpoint/2010/main" val="383815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0F95A1D-CF1D-458E-9AD9-8F9948FFFB99}"/>
              </a:ext>
            </a:extLst>
          </p:cNvPr>
          <p:cNvSpPr>
            <a:spLocks noGrp="1"/>
          </p:cNvSpPr>
          <p:nvPr>
            <p:ph idx="1"/>
          </p:nvPr>
        </p:nvSpPr>
        <p:spPr>
          <a:xfrm>
            <a:off x="1269876" y="296652"/>
            <a:ext cx="10360501" cy="6264696"/>
          </a:xfrm>
        </p:spPr>
        <p:txBody>
          <a:bodyPr>
            <a:normAutofit fontScale="92500" lnSpcReduction="10000"/>
          </a:bodyPr>
          <a:lstStyle/>
          <a:p>
            <a:r>
              <a:rPr lang="pt-BR" dirty="0"/>
              <a:t>Entre outras coisas, o arquivo do manifesto serve para:</a:t>
            </a:r>
          </a:p>
          <a:p>
            <a:pPr lvl="1"/>
            <a:r>
              <a:rPr lang="pt-BR" dirty="0"/>
              <a:t>Nomear o pacote Java para o aplicativo. O nome do pacote serve como identificador exclusivo para o aplicativo.</a:t>
            </a:r>
          </a:p>
          <a:p>
            <a:pPr lvl="1"/>
            <a:r>
              <a:rPr lang="pt-BR" dirty="0"/>
              <a:t>Descrever os componentes do aplicativo, que abrangem atividades, serviços, receptores de transmissão e provedores de conteúdo que compõem o aplicativo. Ele também nomeia a classe que implementa cada um dos componentes e publica suas capacidades, como as mensagens </a:t>
            </a:r>
            <a:r>
              <a:rPr lang="pt-BR" dirty="0" err="1"/>
              <a:t>Intent</a:t>
            </a:r>
            <a:r>
              <a:rPr lang="pt-BR" dirty="0"/>
              <a:t> que podem lidar. Essas declarações informam ao sistema Android os componentes e as condições em que eles podem ser inicializados.</a:t>
            </a:r>
          </a:p>
          <a:p>
            <a:pPr lvl="1"/>
            <a:r>
              <a:rPr lang="pt-BR" dirty="0"/>
              <a:t>Determinar os processos que hospedam os componentes de aplicativo.</a:t>
            </a:r>
          </a:p>
          <a:p>
            <a:pPr lvl="1"/>
            <a:r>
              <a:rPr lang="pt-BR" dirty="0"/>
              <a:t>Declarar as permissões que o aplicativo deve ter para acessar partes protegidas da API e interagir com outros aplicativos. Ele também declara as permissões que outros devem ter para interagir com os componentes do aplicativo.</a:t>
            </a:r>
          </a:p>
          <a:p>
            <a:pPr lvl="1"/>
            <a:r>
              <a:rPr lang="pt-BR" dirty="0"/>
              <a:t>Listar as classes Instrumentation que fornecem geração de perfil e outras informações durante a execução do aplicativo. Essas declarações estão presentes no manifesto somente enquanto o aplicativo está em desenvolvimento e são removidas antes da publicação do aplicativo.</a:t>
            </a:r>
          </a:p>
          <a:p>
            <a:pPr lvl="1"/>
            <a:r>
              <a:rPr lang="pt-BR" dirty="0"/>
              <a:t>Declarar o nível mínimo da Android API que o aplicativo exige.</a:t>
            </a:r>
          </a:p>
          <a:p>
            <a:pPr lvl="1"/>
            <a:r>
              <a:rPr lang="pt-BR" dirty="0"/>
              <a:t>Listar as bibliotecas às quais o aplicativo deve se vincular.</a:t>
            </a:r>
          </a:p>
        </p:txBody>
      </p:sp>
    </p:spTree>
    <p:extLst>
      <p:ext uri="{BB962C8B-B14F-4D97-AF65-F5344CB8AC3E}">
        <p14:creationId xmlns:p14="http://schemas.microsoft.com/office/powerpoint/2010/main" val="219956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9B3640-C44E-466E-BFCB-7A93B0A3E3D3}"/>
              </a:ext>
            </a:extLst>
          </p:cNvPr>
          <p:cNvSpPr>
            <a:spLocks noGrp="1"/>
          </p:cNvSpPr>
          <p:nvPr>
            <p:ph type="title"/>
          </p:nvPr>
        </p:nvSpPr>
        <p:spPr/>
        <p:txBody>
          <a:bodyPr/>
          <a:lstStyle/>
          <a:p>
            <a:r>
              <a:rPr lang="pt-BR" dirty="0"/>
              <a:t>Vamos ver agora nossa primeira Atividade</a:t>
            </a:r>
          </a:p>
        </p:txBody>
      </p:sp>
      <p:sp>
        <p:nvSpPr>
          <p:cNvPr id="3" name="Espaço Reservado para Conteúdo 2">
            <a:extLst>
              <a:ext uri="{FF2B5EF4-FFF2-40B4-BE49-F238E27FC236}">
                <a16:creationId xmlns:a16="http://schemas.microsoft.com/office/drawing/2014/main" id="{BEE5AE7D-4BF1-400B-B043-E1ADCFF6E5E9}"/>
              </a:ext>
            </a:extLst>
          </p:cNvPr>
          <p:cNvSpPr>
            <a:spLocks noGrp="1"/>
          </p:cNvSpPr>
          <p:nvPr>
            <p:ph idx="1"/>
          </p:nvPr>
        </p:nvSpPr>
        <p:spPr/>
        <p:txBody>
          <a:bodyPr>
            <a:normAutofit lnSpcReduction="10000"/>
          </a:bodyPr>
          <a:lstStyle/>
          <a:p>
            <a:r>
              <a:rPr lang="pt-BR" dirty="0" err="1"/>
              <a:t>MainActivity</a:t>
            </a:r>
            <a:r>
              <a:rPr lang="pt-BR" dirty="0"/>
              <a:t>, por padrão quando escolhemos adicionar uma atividade no nosso projeto quando vamos criar o projeto ele cria uma atividade com este nome.</a:t>
            </a:r>
          </a:p>
          <a:p>
            <a:r>
              <a:rPr lang="pt-BR" dirty="0"/>
              <a:t>Depois de iniciar o projeto e possível iniciar o aplicativo em um emulador ou no próprio celular!</a:t>
            </a:r>
          </a:p>
          <a:p>
            <a:r>
              <a:rPr lang="pt-BR" dirty="0"/>
              <a:t>Para isso o nosso celular precisa ter o modo de desenvolvedor ativado e ter a opção debug com </a:t>
            </a:r>
            <a:r>
              <a:rPr lang="pt-BR" dirty="0" err="1"/>
              <a:t>check</a:t>
            </a:r>
            <a:r>
              <a:rPr lang="pt-BR" dirty="0"/>
              <a:t> ativo.</a:t>
            </a:r>
          </a:p>
          <a:p>
            <a:r>
              <a:rPr lang="pt-BR" dirty="0"/>
              <a:t>Quando plugamos nosso celular com os requisitos acima, aparece uma mensagem pedindo que autorizemos aquele computador a instalar aplicações no dispositivo.</a:t>
            </a:r>
          </a:p>
        </p:txBody>
      </p:sp>
    </p:spTree>
    <p:extLst>
      <p:ext uri="{BB962C8B-B14F-4D97-AF65-F5344CB8AC3E}">
        <p14:creationId xmlns:p14="http://schemas.microsoft.com/office/powerpoint/2010/main" val="3764734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065DAA-C534-4213-BCAF-AE93CD835B98}"/>
              </a:ext>
            </a:extLst>
          </p:cNvPr>
          <p:cNvSpPr>
            <a:spLocks noGrp="1"/>
          </p:cNvSpPr>
          <p:nvPr>
            <p:ph type="title"/>
          </p:nvPr>
        </p:nvSpPr>
        <p:spPr/>
        <p:txBody>
          <a:bodyPr>
            <a:normAutofit fontScale="90000"/>
          </a:bodyPr>
          <a:lstStyle/>
          <a:p>
            <a:r>
              <a:rPr lang="pt-BR" dirty="0"/>
              <a:t>Caso esteja tudo certo teremos uma tela parecida com essa. Sendo assim apenas selecionar nosso dispositivo para iniciar</a:t>
            </a:r>
          </a:p>
        </p:txBody>
      </p:sp>
      <p:pic>
        <p:nvPicPr>
          <p:cNvPr id="4" name="Espaço Reservado para Conteúdo 3">
            <a:extLst>
              <a:ext uri="{FF2B5EF4-FFF2-40B4-BE49-F238E27FC236}">
                <a16:creationId xmlns:a16="http://schemas.microsoft.com/office/drawing/2014/main" id="{59323F28-08CC-43AC-B89F-DE6B9201E719}"/>
              </a:ext>
            </a:extLst>
          </p:cNvPr>
          <p:cNvPicPr>
            <a:picLocks noGrp="1" noChangeAspect="1"/>
          </p:cNvPicPr>
          <p:nvPr>
            <p:ph idx="1"/>
          </p:nvPr>
        </p:nvPicPr>
        <p:blipFill>
          <a:blip r:embed="rId2"/>
          <a:stretch>
            <a:fillRect/>
          </a:stretch>
        </p:blipFill>
        <p:spPr>
          <a:xfrm>
            <a:off x="3542148" y="1701800"/>
            <a:ext cx="5714129" cy="4462463"/>
          </a:xfrm>
          <a:prstGeom prst="rect">
            <a:avLst/>
          </a:prstGeom>
        </p:spPr>
      </p:pic>
    </p:spTree>
    <p:extLst>
      <p:ext uri="{BB962C8B-B14F-4D97-AF65-F5344CB8AC3E}">
        <p14:creationId xmlns:p14="http://schemas.microsoft.com/office/powerpoint/2010/main" val="2632935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2922C-3721-4B4B-9F76-2F84ACE577F2}"/>
              </a:ext>
            </a:extLst>
          </p:cNvPr>
          <p:cNvSpPr>
            <a:spLocks noGrp="1"/>
          </p:cNvSpPr>
          <p:nvPr>
            <p:ph type="title"/>
          </p:nvPr>
        </p:nvSpPr>
        <p:spPr/>
        <p:txBody>
          <a:bodyPr/>
          <a:lstStyle/>
          <a:p>
            <a:r>
              <a:rPr lang="pt-BR" dirty="0"/>
              <a:t>Temos nosso primeiro App</a:t>
            </a:r>
          </a:p>
        </p:txBody>
      </p:sp>
      <p:sp>
        <p:nvSpPr>
          <p:cNvPr id="3" name="Espaço Reservado para Conteúdo 2">
            <a:extLst>
              <a:ext uri="{FF2B5EF4-FFF2-40B4-BE49-F238E27FC236}">
                <a16:creationId xmlns:a16="http://schemas.microsoft.com/office/drawing/2014/main" id="{C222D87A-E5C5-4D31-B801-C766EC6CAB9E}"/>
              </a:ext>
            </a:extLst>
          </p:cNvPr>
          <p:cNvSpPr>
            <a:spLocks noGrp="1"/>
          </p:cNvSpPr>
          <p:nvPr>
            <p:ph idx="1"/>
          </p:nvPr>
        </p:nvSpPr>
        <p:spPr>
          <a:xfrm>
            <a:off x="1218883" y="1701797"/>
            <a:ext cx="10360501" cy="1223963"/>
          </a:xfrm>
        </p:spPr>
        <p:txBody>
          <a:bodyPr/>
          <a:lstStyle/>
          <a:p>
            <a:pPr marL="0" indent="0">
              <a:buNone/>
            </a:pPr>
            <a:r>
              <a:rPr lang="pt-BR" dirty="0"/>
              <a:t>Com isso sabemos um pouco da historia do </a:t>
            </a:r>
            <a:r>
              <a:rPr lang="pt-BR" dirty="0" err="1"/>
              <a:t>android</a:t>
            </a:r>
            <a:r>
              <a:rPr lang="pt-BR" dirty="0"/>
              <a:t>, </a:t>
            </a:r>
            <a:r>
              <a:rPr lang="pt-BR" dirty="0" err="1"/>
              <a:t>java</a:t>
            </a:r>
            <a:r>
              <a:rPr lang="pt-BR" dirty="0"/>
              <a:t> e criamos nosso primeiro aplicativo</a:t>
            </a:r>
          </a:p>
        </p:txBody>
      </p:sp>
      <p:sp>
        <p:nvSpPr>
          <p:cNvPr id="4" name="CaixaDeTexto 3">
            <a:extLst>
              <a:ext uri="{FF2B5EF4-FFF2-40B4-BE49-F238E27FC236}">
                <a16:creationId xmlns:a16="http://schemas.microsoft.com/office/drawing/2014/main" id="{C5F087C7-048F-40B1-9B87-54967BCB3A9D}"/>
              </a:ext>
            </a:extLst>
          </p:cNvPr>
          <p:cNvSpPr txBox="1"/>
          <p:nvPr/>
        </p:nvSpPr>
        <p:spPr>
          <a:xfrm>
            <a:off x="3790156" y="4077072"/>
            <a:ext cx="3493905" cy="523220"/>
          </a:xfrm>
          <a:prstGeom prst="rect">
            <a:avLst/>
          </a:prstGeom>
          <a:noFill/>
        </p:spPr>
        <p:txBody>
          <a:bodyPr wrap="none" rtlCol="0">
            <a:spAutoFit/>
          </a:bodyPr>
          <a:lstStyle/>
          <a:p>
            <a:r>
              <a:rPr lang="pt-BR" sz="2800" dirty="0"/>
              <a:t>Continue os Estudos!!!</a:t>
            </a:r>
          </a:p>
        </p:txBody>
      </p:sp>
    </p:spTree>
    <p:extLst>
      <p:ext uri="{BB962C8B-B14F-4D97-AF65-F5344CB8AC3E}">
        <p14:creationId xmlns:p14="http://schemas.microsoft.com/office/powerpoint/2010/main" val="3555439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3D8DEECF-FE62-43DA-B15C-9EAE9BB0504F}"/>
              </a:ext>
            </a:extLst>
          </p:cNvPr>
          <p:cNvSpPr>
            <a:spLocks noGrp="1"/>
          </p:cNvSpPr>
          <p:nvPr>
            <p:ph type="title"/>
          </p:nvPr>
        </p:nvSpPr>
        <p:spPr/>
        <p:txBody>
          <a:bodyPr/>
          <a:lstStyle/>
          <a:p>
            <a:r>
              <a:rPr lang="pt-BR" dirty="0"/>
              <a:t>Fonte bibliográfica</a:t>
            </a:r>
          </a:p>
        </p:txBody>
      </p:sp>
      <p:sp>
        <p:nvSpPr>
          <p:cNvPr id="8" name="Espaço Reservado para Conteúdo 7">
            <a:extLst>
              <a:ext uri="{FF2B5EF4-FFF2-40B4-BE49-F238E27FC236}">
                <a16:creationId xmlns:a16="http://schemas.microsoft.com/office/drawing/2014/main" id="{856A9E7E-5938-44F4-A871-43887D09EB9F}"/>
              </a:ext>
            </a:extLst>
          </p:cNvPr>
          <p:cNvSpPr>
            <a:spLocks noGrp="1"/>
          </p:cNvSpPr>
          <p:nvPr>
            <p:ph idx="1"/>
          </p:nvPr>
        </p:nvSpPr>
        <p:spPr/>
        <p:txBody>
          <a:bodyPr/>
          <a:lstStyle/>
          <a:p>
            <a:r>
              <a:rPr lang="pt-BR" dirty="0">
                <a:hlinkClick r:id="rId2"/>
              </a:rPr>
              <a:t>https://pt.wikipedia.org/wiki/Android</a:t>
            </a:r>
            <a:endParaRPr lang="pt-BR" dirty="0"/>
          </a:p>
          <a:p>
            <a:r>
              <a:rPr lang="pt-BR" dirty="0">
                <a:hlinkClick r:id="rId3"/>
              </a:rPr>
              <a:t>https://super.abril.com.br/galeria/conheca-a-historia-do-android-o-sistema-operacional-mobile-da-google/</a:t>
            </a:r>
            <a:endParaRPr lang="pt-BR" dirty="0"/>
          </a:p>
          <a:p>
            <a:r>
              <a:rPr lang="pt-BR" dirty="0">
                <a:hlinkClick r:id="rId4"/>
              </a:rPr>
              <a:t>https://tableless.com.br/a-pasta-res-e-os-resources-em-um-projeto-android/</a:t>
            </a:r>
            <a:endParaRPr lang="pt-BR" dirty="0"/>
          </a:p>
          <a:p>
            <a:r>
              <a:rPr lang="pt-BR" dirty="0">
                <a:hlinkClick r:id="rId5"/>
              </a:rPr>
              <a:t>https://developer.android.com/guide/topics/manifest/manifest-intro?hl=pt-BR</a:t>
            </a:r>
            <a:endParaRPr lang="pt-BR" dirty="0"/>
          </a:p>
          <a:p>
            <a:endParaRPr lang="pt-BR" dirty="0"/>
          </a:p>
          <a:p>
            <a:endParaRPr lang="pt-BR" dirty="0"/>
          </a:p>
        </p:txBody>
      </p:sp>
    </p:spTree>
    <p:extLst>
      <p:ext uri="{BB962C8B-B14F-4D97-AF65-F5344CB8AC3E}">
        <p14:creationId xmlns:p14="http://schemas.microsoft.com/office/powerpoint/2010/main" val="50107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rtlCol="0"/>
          <a:lstStyle/>
          <a:p>
            <a:pPr rtl="0"/>
            <a:r>
              <a:rPr lang="pt-BR" dirty="0"/>
              <a:t>Um pouco sobre Android</a:t>
            </a:r>
            <a:endParaRPr lang="pt-br" dirty="0"/>
          </a:p>
        </p:txBody>
      </p:sp>
      <p:sp>
        <p:nvSpPr>
          <p:cNvPr id="2" name="Espaço Reservado para Conteúdo 1">
            <a:extLst>
              <a:ext uri="{FF2B5EF4-FFF2-40B4-BE49-F238E27FC236}">
                <a16:creationId xmlns:a16="http://schemas.microsoft.com/office/drawing/2014/main" id="{8DA527A1-702B-43D6-9A29-6D197838BE43}"/>
              </a:ext>
            </a:extLst>
          </p:cNvPr>
          <p:cNvSpPr>
            <a:spLocks noGrp="1"/>
          </p:cNvSpPr>
          <p:nvPr>
            <p:ph idx="1"/>
          </p:nvPr>
        </p:nvSpPr>
        <p:spPr/>
        <p:txBody>
          <a:bodyPr/>
          <a:lstStyle/>
          <a:p>
            <a:pPr algn="just"/>
            <a:r>
              <a:rPr lang="pt-BR" dirty="0"/>
              <a:t>Android é um sistema operacional (SO) baseado no núcleo Linux e atualmente desenvolvido pela empresa de tecnologia Google. Com uma interface de usuário baseada na manipulação direta, o Android é projetado principalmente para dispositivos móveis com tela sensível ao toque como smartphones e tablets; com interface específica para TV (Android TV), carro (Android Auto) e relógio de pulso (Android </a:t>
            </a:r>
            <a:r>
              <a:rPr lang="pt-BR" dirty="0" err="1"/>
              <a:t>Wear</a:t>
            </a:r>
            <a:r>
              <a:rPr lang="pt-BR" dirty="0"/>
              <a:t>).</a:t>
            </a: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B5B0A887-5991-4EEC-918E-D0E859024378}"/>
              </a:ext>
            </a:extLst>
          </p:cNvPr>
          <p:cNvSpPr>
            <a:spLocks noGrp="1"/>
          </p:cNvSpPr>
          <p:nvPr>
            <p:ph type="title"/>
          </p:nvPr>
        </p:nvSpPr>
        <p:spPr>
          <a:xfrm>
            <a:off x="1204040" y="260648"/>
            <a:ext cx="10360501" cy="733896"/>
          </a:xfrm>
        </p:spPr>
        <p:txBody>
          <a:bodyPr/>
          <a:lstStyle/>
          <a:p>
            <a:r>
              <a:rPr lang="pt-BR" dirty="0"/>
              <a:t>Versões do Android</a:t>
            </a:r>
          </a:p>
        </p:txBody>
      </p:sp>
      <p:graphicFrame>
        <p:nvGraphicFramePr>
          <p:cNvPr id="13" name="Espaço Reservado para Conteúdo 12">
            <a:extLst>
              <a:ext uri="{FF2B5EF4-FFF2-40B4-BE49-F238E27FC236}">
                <a16:creationId xmlns:a16="http://schemas.microsoft.com/office/drawing/2014/main" id="{7EC1A6A2-691B-4C7F-BC5F-C044E580E702}"/>
              </a:ext>
            </a:extLst>
          </p:cNvPr>
          <p:cNvGraphicFramePr>
            <a:graphicFrameLocks noGrp="1"/>
          </p:cNvGraphicFramePr>
          <p:nvPr>
            <p:ph idx="1"/>
            <p:extLst>
              <p:ext uri="{D42A27DB-BD31-4B8C-83A1-F6EECF244321}">
                <p14:modId xmlns:p14="http://schemas.microsoft.com/office/powerpoint/2010/main" val="235122503"/>
              </p:ext>
            </p:extLst>
          </p:nvPr>
        </p:nvGraphicFramePr>
        <p:xfrm>
          <a:off x="1204516" y="1293832"/>
          <a:ext cx="10360025" cy="4480560"/>
        </p:xfrm>
        <a:graphic>
          <a:graphicData uri="http://schemas.openxmlformats.org/drawingml/2006/table">
            <a:tbl>
              <a:tblPr firstRow="1" bandRow="1">
                <a:tableStyleId>{5C22544A-7EE6-4342-B048-85BDC9FD1C3A}</a:tableStyleId>
              </a:tblPr>
              <a:tblGrid>
                <a:gridCol w="1577528">
                  <a:extLst>
                    <a:ext uri="{9D8B030D-6E8A-4147-A177-3AD203B41FA5}">
                      <a16:colId xmlns:a16="http://schemas.microsoft.com/office/drawing/2014/main" val="2674691632"/>
                    </a:ext>
                  </a:extLst>
                </a:gridCol>
                <a:gridCol w="2160240">
                  <a:extLst>
                    <a:ext uri="{9D8B030D-6E8A-4147-A177-3AD203B41FA5}">
                      <a16:colId xmlns:a16="http://schemas.microsoft.com/office/drawing/2014/main" val="2440209645"/>
                    </a:ext>
                  </a:extLst>
                </a:gridCol>
                <a:gridCol w="3600400">
                  <a:extLst>
                    <a:ext uri="{9D8B030D-6E8A-4147-A177-3AD203B41FA5}">
                      <a16:colId xmlns:a16="http://schemas.microsoft.com/office/drawing/2014/main" val="4169682379"/>
                    </a:ext>
                  </a:extLst>
                </a:gridCol>
                <a:gridCol w="864096">
                  <a:extLst>
                    <a:ext uri="{9D8B030D-6E8A-4147-A177-3AD203B41FA5}">
                      <a16:colId xmlns:a16="http://schemas.microsoft.com/office/drawing/2014/main" val="292648509"/>
                    </a:ext>
                  </a:extLst>
                </a:gridCol>
                <a:gridCol w="2157761">
                  <a:extLst>
                    <a:ext uri="{9D8B030D-6E8A-4147-A177-3AD203B41FA5}">
                      <a16:colId xmlns:a16="http://schemas.microsoft.com/office/drawing/2014/main" val="3924111672"/>
                    </a:ext>
                  </a:extLst>
                </a:gridCol>
              </a:tblGrid>
              <a:tr h="370840">
                <a:tc>
                  <a:txBody>
                    <a:bodyPr/>
                    <a:lstStyle/>
                    <a:p>
                      <a:pPr algn="ctr"/>
                      <a:r>
                        <a:rPr lang="pt-BR" dirty="0"/>
                        <a:t>Versão</a:t>
                      </a:r>
                    </a:p>
                  </a:txBody>
                  <a:tcPr anchor="ctr"/>
                </a:tc>
                <a:tc>
                  <a:txBody>
                    <a:bodyPr/>
                    <a:lstStyle/>
                    <a:p>
                      <a:pPr algn="ctr"/>
                      <a:r>
                        <a:rPr lang="pt-BR" dirty="0"/>
                        <a:t>Codinome</a:t>
                      </a:r>
                    </a:p>
                  </a:txBody>
                  <a:tcPr anchor="ctr"/>
                </a:tc>
                <a:tc>
                  <a:txBody>
                    <a:bodyPr/>
                    <a:lstStyle/>
                    <a:p>
                      <a:pPr algn="ctr"/>
                      <a:r>
                        <a:rPr lang="pt-BR" dirty="0"/>
                        <a:t>Data de lançamento</a:t>
                      </a:r>
                    </a:p>
                  </a:txBody>
                  <a:tcPr anchor="ctr"/>
                </a:tc>
                <a:tc>
                  <a:txBody>
                    <a:bodyPr/>
                    <a:lstStyle/>
                    <a:p>
                      <a:pPr algn="ctr"/>
                      <a:r>
                        <a:rPr lang="pt-BR" dirty="0"/>
                        <a:t>Nível API</a:t>
                      </a:r>
                    </a:p>
                  </a:txBody>
                  <a:tcPr anchor="ctr"/>
                </a:tc>
                <a:tc>
                  <a:txBody>
                    <a:bodyPr/>
                    <a:lstStyle/>
                    <a:p>
                      <a:pPr algn="ctr"/>
                      <a:r>
                        <a:rPr lang="pt-BR" dirty="0"/>
                        <a:t>Distribuição</a:t>
                      </a:r>
                    </a:p>
                  </a:txBody>
                  <a:tcPr anchor="ctr"/>
                </a:tc>
                <a:extLst>
                  <a:ext uri="{0D108BD9-81ED-4DB2-BD59-A6C34878D82A}">
                    <a16:rowId xmlns:a16="http://schemas.microsoft.com/office/drawing/2014/main" val="2300498915"/>
                  </a:ext>
                </a:extLst>
              </a:tr>
              <a:tr h="370840">
                <a:tc>
                  <a:txBody>
                    <a:bodyPr/>
                    <a:lstStyle/>
                    <a:p>
                      <a:pPr algn="ctr"/>
                      <a:r>
                        <a:rPr lang="pt-BR" dirty="0"/>
                        <a:t>9.0</a:t>
                      </a:r>
                    </a:p>
                  </a:txBody>
                  <a:tcPr anchor="ctr"/>
                </a:tc>
                <a:tc>
                  <a:txBody>
                    <a:bodyPr/>
                    <a:lstStyle/>
                    <a:p>
                      <a:pPr algn="ctr"/>
                      <a:r>
                        <a:rPr lang="pt-BR" dirty="0"/>
                        <a:t>Pie</a:t>
                      </a:r>
                    </a:p>
                  </a:txBody>
                  <a:tcPr anchor="ctr"/>
                </a:tc>
                <a:tc>
                  <a:txBody>
                    <a:bodyPr/>
                    <a:lstStyle/>
                    <a:p>
                      <a:pPr algn="ctr"/>
                      <a:r>
                        <a:rPr lang="pt-BR" dirty="0"/>
                        <a:t>6 de agosto de 2018</a:t>
                      </a:r>
                    </a:p>
                  </a:txBody>
                  <a:tcPr anchor="ctr"/>
                </a:tc>
                <a:tc>
                  <a:txBody>
                    <a:bodyPr/>
                    <a:lstStyle/>
                    <a:p>
                      <a:pPr algn="ctr"/>
                      <a:r>
                        <a:rPr lang="pt-BR" dirty="0"/>
                        <a:t>28</a:t>
                      </a:r>
                    </a:p>
                  </a:txBody>
                  <a:tcPr anchor="ctr"/>
                </a:tc>
                <a:tc>
                  <a:txBody>
                    <a:bodyPr/>
                    <a:lstStyle/>
                    <a:p>
                      <a:pPr algn="ctr"/>
                      <a:r>
                        <a:rPr lang="pt-BR" dirty="0"/>
                        <a:t>&lt; 0,1 %</a:t>
                      </a:r>
                    </a:p>
                  </a:txBody>
                  <a:tcPr anchor="ctr"/>
                </a:tc>
                <a:extLst>
                  <a:ext uri="{0D108BD9-81ED-4DB2-BD59-A6C34878D82A}">
                    <a16:rowId xmlns:a16="http://schemas.microsoft.com/office/drawing/2014/main" val="519959338"/>
                  </a:ext>
                </a:extLst>
              </a:tr>
              <a:tr h="370840">
                <a:tc>
                  <a:txBody>
                    <a:bodyPr/>
                    <a:lstStyle/>
                    <a:p>
                      <a:pPr algn="ctr"/>
                      <a:r>
                        <a:rPr lang="pt-BR" dirty="0"/>
                        <a:t>8.1</a:t>
                      </a:r>
                    </a:p>
                  </a:txBody>
                  <a:tcPr anchor="ctr"/>
                </a:tc>
                <a:tc rowSpan="2">
                  <a:txBody>
                    <a:bodyPr/>
                    <a:lstStyle/>
                    <a:p>
                      <a:pPr algn="ctr"/>
                      <a:r>
                        <a:rPr lang="pt-BR" dirty="0"/>
                        <a:t>Oreo</a:t>
                      </a:r>
                    </a:p>
                  </a:txBody>
                  <a:tcPr anchor="ctr"/>
                </a:tc>
                <a:tc>
                  <a:txBody>
                    <a:bodyPr/>
                    <a:lstStyle/>
                    <a:p>
                      <a:pPr algn="ctr"/>
                      <a:r>
                        <a:rPr lang="pt-BR" dirty="0"/>
                        <a:t>15 de dezembro de 2017</a:t>
                      </a:r>
                    </a:p>
                  </a:txBody>
                  <a:tcPr anchor="ctr"/>
                </a:tc>
                <a:tc>
                  <a:txBody>
                    <a:bodyPr/>
                    <a:lstStyle/>
                    <a:p>
                      <a:pPr algn="ctr"/>
                      <a:r>
                        <a:rPr lang="pt-BR" dirty="0"/>
                        <a:t>27</a:t>
                      </a:r>
                    </a:p>
                  </a:txBody>
                  <a:tcPr anchor="ct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pt-BR" dirty="0"/>
                        <a:t>&lt; 0,1 %</a:t>
                      </a:r>
                    </a:p>
                  </a:txBody>
                  <a:tcPr anchor="ctr"/>
                </a:tc>
                <a:extLst>
                  <a:ext uri="{0D108BD9-81ED-4DB2-BD59-A6C34878D82A}">
                    <a16:rowId xmlns:a16="http://schemas.microsoft.com/office/drawing/2014/main" val="448901921"/>
                  </a:ext>
                </a:extLst>
              </a:tr>
              <a:tr h="370840">
                <a:tc>
                  <a:txBody>
                    <a:bodyPr/>
                    <a:lstStyle/>
                    <a:p>
                      <a:pPr algn="ctr"/>
                      <a:r>
                        <a:rPr lang="pt-BR" dirty="0"/>
                        <a:t>8.0</a:t>
                      </a:r>
                    </a:p>
                  </a:txBody>
                  <a:tcPr anchor="ctr"/>
                </a:tc>
                <a:tc vMerge="1">
                  <a:txBody>
                    <a:bodyPr/>
                    <a:lstStyle/>
                    <a:p>
                      <a:endParaRPr lang="pt-BR" dirty="0"/>
                    </a:p>
                  </a:txBody>
                  <a:tcPr/>
                </a:tc>
                <a:tc>
                  <a:txBody>
                    <a:bodyPr/>
                    <a:lstStyle/>
                    <a:p>
                      <a:pPr algn="ctr"/>
                      <a:r>
                        <a:rPr lang="pt-BR" dirty="0"/>
                        <a:t>21 de agosto de 2017</a:t>
                      </a:r>
                    </a:p>
                  </a:txBody>
                  <a:tcPr anchor="ctr"/>
                </a:tc>
                <a:tc>
                  <a:txBody>
                    <a:bodyPr/>
                    <a:lstStyle/>
                    <a:p>
                      <a:pPr algn="ctr"/>
                      <a:r>
                        <a:rPr lang="pt-BR" dirty="0"/>
                        <a:t>26</a:t>
                      </a:r>
                    </a:p>
                  </a:txBody>
                  <a:tcPr anchor="ct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pt-BR" dirty="0"/>
                        <a:t>0,5 %</a:t>
                      </a:r>
                    </a:p>
                  </a:txBody>
                  <a:tcPr anchor="ctr"/>
                </a:tc>
                <a:extLst>
                  <a:ext uri="{0D108BD9-81ED-4DB2-BD59-A6C34878D82A}">
                    <a16:rowId xmlns:a16="http://schemas.microsoft.com/office/drawing/2014/main" val="2424205803"/>
                  </a:ext>
                </a:extLst>
              </a:tr>
              <a:tr h="370840">
                <a:tc>
                  <a:txBody>
                    <a:bodyPr/>
                    <a:lstStyle/>
                    <a:p>
                      <a:pPr algn="ctr"/>
                      <a:r>
                        <a:rPr lang="pt-BR" dirty="0"/>
                        <a:t>7.1.x</a:t>
                      </a:r>
                    </a:p>
                  </a:txBody>
                  <a:tcPr anchor="ctr"/>
                </a:tc>
                <a:tc rowSpan="2">
                  <a:txBody>
                    <a:bodyPr/>
                    <a:lstStyle/>
                    <a:p>
                      <a:pPr algn="ctr"/>
                      <a:r>
                        <a:rPr lang="pt-BR" dirty="0"/>
                        <a:t>Nougat</a:t>
                      </a:r>
                    </a:p>
                  </a:txBody>
                  <a:tcPr anchor="ctr"/>
                </a:tc>
                <a:tc>
                  <a:txBody>
                    <a:bodyPr/>
                    <a:lstStyle/>
                    <a:p>
                      <a:pPr algn="ctr"/>
                      <a:r>
                        <a:rPr lang="pt-BR" dirty="0"/>
                        <a:t>5 de dezembro de 2016</a:t>
                      </a:r>
                    </a:p>
                  </a:txBody>
                  <a:tcPr anchor="ctr"/>
                </a:tc>
                <a:tc>
                  <a:txBody>
                    <a:bodyPr/>
                    <a:lstStyle/>
                    <a:p>
                      <a:pPr algn="ctr"/>
                      <a:r>
                        <a:rPr lang="pt-BR" dirty="0"/>
                        <a:t>25</a:t>
                      </a:r>
                    </a:p>
                  </a:txBody>
                  <a:tcPr anchor="ct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pt-BR" dirty="0"/>
                        <a:t>4,0 %</a:t>
                      </a:r>
                    </a:p>
                  </a:txBody>
                  <a:tcPr anchor="ctr"/>
                </a:tc>
                <a:extLst>
                  <a:ext uri="{0D108BD9-81ED-4DB2-BD59-A6C34878D82A}">
                    <a16:rowId xmlns:a16="http://schemas.microsoft.com/office/drawing/2014/main" val="622354346"/>
                  </a:ext>
                </a:extLst>
              </a:tr>
              <a:tr h="370840">
                <a:tc>
                  <a:txBody>
                    <a:bodyPr/>
                    <a:lstStyle/>
                    <a:p>
                      <a:pPr algn="ctr"/>
                      <a:r>
                        <a:rPr lang="pt-BR" dirty="0"/>
                        <a:t>7.0.x</a:t>
                      </a:r>
                    </a:p>
                  </a:txBody>
                  <a:tcPr anchor="ctr"/>
                </a:tc>
                <a:tc vMerge="1">
                  <a:txBody>
                    <a:bodyPr/>
                    <a:lstStyle/>
                    <a:p>
                      <a:endParaRPr lang="pt-BR" dirty="0"/>
                    </a:p>
                  </a:txBody>
                  <a:tcPr/>
                </a:tc>
                <a:tc>
                  <a:txBody>
                    <a:bodyPr/>
                    <a:lstStyle/>
                    <a:p>
                      <a:pPr algn="ctr"/>
                      <a:r>
                        <a:rPr lang="pt-BR" dirty="0"/>
                        <a:t>22 de agosto de 2016</a:t>
                      </a:r>
                    </a:p>
                  </a:txBody>
                  <a:tcPr anchor="ctr"/>
                </a:tc>
                <a:tc>
                  <a:txBody>
                    <a:bodyPr/>
                    <a:lstStyle/>
                    <a:p>
                      <a:pPr algn="ctr"/>
                      <a:r>
                        <a:rPr lang="pt-BR" dirty="0"/>
                        <a:t>24</a:t>
                      </a:r>
                    </a:p>
                  </a:txBody>
                  <a:tcPr anchor="ct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pt-BR" dirty="0"/>
                        <a:t>19,3 %</a:t>
                      </a:r>
                    </a:p>
                  </a:txBody>
                  <a:tcPr anchor="ctr"/>
                </a:tc>
                <a:extLst>
                  <a:ext uri="{0D108BD9-81ED-4DB2-BD59-A6C34878D82A}">
                    <a16:rowId xmlns:a16="http://schemas.microsoft.com/office/drawing/2014/main" val="3325415384"/>
                  </a:ext>
                </a:extLst>
              </a:tr>
              <a:tr h="370840">
                <a:tc>
                  <a:txBody>
                    <a:bodyPr/>
                    <a:lstStyle/>
                    <a:p>
                      <a:pPr algn="ctr"/>
                      <a:r>
                        <a:rPr lang="pt-BR" dirty="0"/>
                        <a:t>6.0.-6.0.1</a:t>
                      </a:r>
                    </a:p>
                  </a:txBody>
                  <a:tcPr anchor="ctr"/>
                </a:tc>
                <a:tc>
                  <a:txBody>
                    <a:bodyPr/>
                    <a:lstStyle/>
                    <a:p>
                      <a:pPr algn="ctr"/>
                      <a:r>
                        <a:rPr lang="pt-BR" dirty="0"/>
                        <a:t>Marshmallow</a:t>
                      </a:r>
                    </a:p>
                  </a:txBody>
                  <a:tcPr anchor="ctr"/>
                </a:tc>
                <a:tc>
                  <a:txBody>
                    <a:bodyPr/>
                    <a:lstStyle/>
                    <a:p>
                      <a:pPr algn="ctr"/>
                      <a:r>
                        <a:rPr lang="pt-BR" dirty="0"/>
                        <a:t>5 de outubro de 2016</a:t>
                      </a:r>
                    </a:p>
                  </a:txBody>
                  <a:tcPr anchor="ctr"/>
                </a:tc>
                <a:tc>
                  <a:txBody>
                    <a:bodyPr/>
                    <a:lstStyle/>
                    <a:p>
                      <a:pPr algn="ctr"/>
                      <a:r>
                        <a:rPr lang="pt-BR" dirty="0"/>
                        <a:t>23</a:t>
                      </a:r>
                    </a:p>
                  </a:txBody>
                  <a:tcPr anchor="ct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pt-BR" dirty="0"/>
                        <a:t>29,7 %</a:t>
                      </a:r>
                    </a:p>
                  </a:txBody>
                  <a:tcPr anchor="ctr"/>
                </a:tc>
                <a:extLst>
                  <a:ext uri="{0D108BD9-81ED-4DB2-BD59-A6C34878D82A}">
                    <a16:rowId xmlns:a16="http://schemas.microsoft.com/office/drawing/2014/main" val="1548892097"/>
                  </a:ext>
                </a:extLst>
              </a:tr>
              <a:tr h="370840">
                <a:tc>
                  <a:txBody>
                    <a:bodyPr/>
                    <a:lstStyle/>
                    <a:p>
                      <a:pPr algn="ctr"/>
                      <a:r>
                        <a:rPr lang="pt-BR" dirty="0"/>
                        <a:t>5.1-5.1.1</a:t>
                      </a:r>
                    </a:p>
                  </a:txBody>
                  <a:tcPr anchor="ctr"/>
                </a:tc>
                <a:tc rowSpan="2">
                  <a:txBody>
                    <a:bodyPr/>
                    <a:lstStyle/>
                    <a:p>
                      <a:pPr algn="ctr"/>
                      <a:r>
                        <a:rPr lang="pt-BR" dirty="0"/>
                        <a:t>Lollipop</a:t>
                      </a:r>
                    </a:p>
                  </a:txBody>
                  <a:tcPr anchor="ctr"/>
                </a:tc>
                <a:tc>
                  <a:txBody>
                    <a:bodyPr/>
                    <a:lstStyle/>
                    <a:p>
                      <a:pPr algn="ctr"/>
                      <a:r>
                        <a:rPr lang="pt-BR" dirty="0"/>
                        <a:t>10 de março de 2015</a:t>
                      </a:r>
                    </a:p>
                  </a:txBody>
                  <a:tcPr anchor="ctr"/>
                </a:tc>
                <a:tc>
                  <a:txBody>
                    <a:bodyPr/>
                    <a:lstStyle/>
                    <a:p>
                      <a:pPr algn="ctr"/>
                      <a:r>
                        <a:rPr lang="pt-BR" dirty="0"/>
                        <a:t>22</a:t>
                      </a:r>
                    </a:p>
                  </a:txBody>
                  <a:tcPr anchor="ct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pt-BR" dirty="0"/>
                        <a:t>20,2 %</a:t>
                      </a:r>
                    </a:p>
                  </a:txBody>
                  <a:tcPr anchor="ctr"/>
                </a:tc>
                <a:extLst>
                  <a:ext uri="{0D108BD9-81ED-4DB2-BD59-A6C34878D82A}">
                    <a16:rowId xmlns:a16="http://schemas.microsoft.com/office/drawing/2014/main" val="1525745694"/>
                  </a:ext>
                </a:extLst>
              </a:tr>
              <a:tr h="370840">
                <a:tc>
                  <a:txBody>
                    <a:bodyPr/>
                    <a:lstStyle/>
                    <a:p>
                      <a:pPr algn="ctr"/>
                      <a:r>
                        <a:rPr lang="pt-BR" dirty="0"/>
                        <a:t>5.0-5.0.2</a:t>
                      </a:r>
                    </a:p>
                  </a:txBody>
                  <a:tcPr anchor="ctr"/>
                </a:tc>
                <a:tc vMerge="1">
                  <a:txBody>
                    <a:bodyPr/>
                    <a:lstStyle/>
                    <a:p>
                      <a:pPr algn="ctr"/>
                      <a:endParaRPr lang="pt-BR" dirty="0"/>
                    </a:p>
                  </a:txBody>
                  <a:tcPr anchor="ctr"/>
                </a:tc>
                <a:tc>
                  <a:txBody>
                    <a:bodyPr/>
                    <a:lstStyle/>
                    <a:p>
                      <a:pPr algn="ctr"/>
                      <a:r>
                        <a:rPr lang="pt-BR" b="0" i="0" u="none" dirty="0">
                          <a:solidFill>
                            <a:schemeClr val="bg1"/>
                          </a:solidFill>
                        </a:rPr>
                        <a:t>12 de novembro de 2014</a:t>
                      </a:r>
                    </a:p>
                  </a:txBody>
                  <a:tcPr anchor="ctr"/>
                </a:tc>
                <a:tc>
                  <a:txBody>
                    <a:bodyPr/>
                    <a:lstStyle/>
                    <a:p>
                      <a:pPr algn="ctr"/>
                      <a:r>
                        <a:rPr lang="pt-BR" dirty="0"/>
                        <a:t>21</a:t>
                      </a:r>
                    </a:p>
                  </a:txBody>
                  <a:tcPr anchor="ct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pt-BR" dirty="0"/>
                        <a:t>6,1%</a:t>
                      </a:r>
                    </a:p>
                  </a:txBody>
                  <a:tcPr anchor="ctr"/>
                </a:tc>
                <a:extLst>
                  <a:ext uri="{0D108BD9-81ED-4DB2-BD59-A6C34878D82A}">
                    <a16:rowId xmlns:a16="http://schemas.microsoft.com/office/drawing/2014/main" val="402087564"/>
                  </a:ext>
                </a:extLst>
              </a:tr>
            </a:tbl>
          </a:graphicData>
        </a:graphic>
      </p:graphicFrame>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9DDCF4-685C-4FED-BECA-0F338976A274}"/>
              </a:ext>
            </a:extLst>
          </p:cNvPr>
          <p:cNvSpPr>
            <a:spLocks noGrp="1"/>
          </p:cNvSpPr>
          <p:nvPr>
            <p:ph type="title"/>
          </p:nvPr>
        </p:nvSpPr>
        <p:spPr/>
        <p:txBody>
          <a:bodyPr/>
          <a:lstStyle/>
          <a:p>
            <a:r>
              <a:rPr lang="pt-BR" dirty="0"/>
              <a:t>Linguagem Java</a:t>
            </a:r>
          </a:p>
        </p:txBody>
      </p:sp>
      <p:sp>
        <p:nvSpPr>
          <p:cNvPr id="3" name="Espaço Reservado para Conteúdo 2">
            <a:extLst>
              <a:ext uri="{FF2B5EF4-FFF2-40B4-BE49-F238E27FC236}">
                <a16:creationId xmlns:a16="http://schemas.microsoft.com/office/drawing/2014/main" id="{4BEE9F37-599C-4471-80F9-8F1C64B288FE}"/>
              </a:ext>
            </a:extLst>
          </p:cNvPr>
          <p:cNvSpPr>
            <a:spLocks noGrp="1"/>
          </p:cNvSpPr>
          <p:nvPr>
            <p:ph idx="1"/>
          </p:nvPr>
        </p:nvSpPr>
        <p:spPr/>
        <p:txBody>
          <a:bodyPr/>
          <a:lstStyle/>
          <a:p>
            <a:pPr algn="just"/>
            <a:r>
              <a:rPr lang="pt-BR" dirty="0"/>
              <a:t>Os aplicativos do sistema operacional Android são nativamente feitos na linguagem Java, a linguagem Java é semelhante a C# o que permite que muitos desenvolvedores tenham facilidades em lidar com o Java e vice-versa.</a:t>
            </a:r>
          </a:p>
          <a:p>
            <a:pPr algn="just"/>
            <a:r>
              <a:rPr lang="pt-BR" dirty="0"/>
              <a:t>O Java é uma linguagem de programação orientada a objetos desenvolvida na década de 90.</a:t>
            </a:r>
          </a:p>
          <a:p>
            <a:pPr algn="just"/>
            <a:r>
              <a:rPr lang="pt-BR" dirty="0"/>
              <a:t>O Java pertence a Oracle, porem desde a versão 6.0 foi descontinuado , a Oracle começou a querer que a Google pagasse por seu uso sendo assim substituído pelo OPEN JDK</a:t>
            </a:r>
          </a:p>
        </p:txBody>
      </p:sp>
    </p:spTree>
    <p:extLst>
      <p:ext uri="{BB962C8B-B14F-4D97-AF65-F5344CB8AC3E}">
        <p14:creationId xmlns:p14="http://schemas.microsoft.com/office/powerpoint/2010/main" val="224033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0D607-AFD8-4640-B777-21B30BC9F021}"/>
              </a:ext>
            </a:extLst>
          </p:cNvPr>
          <p:cNvSpPr>
            <a:spLocks noGrp="1"/>
          </p:cNvSpPr>
          <p:nvPr>
            <p:ph type="title"/>
          </p:nvPr>
        </p:nvSpPr>
        <p:spPr/>
        <p:txBody>
          <a:bodyPr/>
          <a:lstStyle/>
          <a:p>
            <a:r>
              <a:rPr lang="pt-BR" dirty="0"/>
              <a:t>Open JDK</a:t>
            </a:r>
          </a:p>
        </p:txBody>
      </p:sp>
      <p:sp>
        <p:nvSpPr>
          <p:cNvPr id="3" name="Espaço Reservado para Conteúdo 2">
            <a:extLst>
              <a:ext uri="{FF2B5EF4-FFF2-40B4-BE49-F238E27FC236}">
                <a16:creationId xmlns:a16="http://schemas.microsoft.com/office/drawing/2014/main" id="{75760CA1-CF89-4368-A55B-BBCA7CAC022C}"/>
              </a:ext>
            </a:extLst>
          </p:cNvPr>
          <p:cNvSpPr>
            <a:spLocks noGrp="1"/>
          </p:cNvSpPr>
          <p:nvPr>
            <p:ph idx="1"/>
          </p:nvPr>
        </p:nvSpPr>
        <p:spPr/>
        <p:txBody>
          <a:bodyPr/>
          <a:lstStyle/>
          <a:p>
            <a:r>
              <a:rPr lang="pt-BR" dirty="0" err="1"/>
              <a:t>OpenJDK</a:t>
            </a:r>
            <a:r>
              <a:rPr lang="pt-BR" dirty="0"/>
              <a:t> é uma implementação livre e gratuita da plataforma Java, Edição Standard. É o resultado dos esforços da Sun Microsystems iniciado em 2006. É uma implementação licenciada pela GNU GPL versão 2 com excepção de linguagem. </a:t>
            </a:r>
            <a:r>
              <a:rPr lang="pt-BR" dirty="0" err="1"/>
              <a:t>OpenJDK</a:t>
            </a:r>
            <a:r>
              <a:rPr lang="pt-BR" dirty="0"/>
              <a:t> é a referência oficial de implementação desde a versão 7.</a:t>
            </a:r>
          </a:p>
        </p:txBody>
      </p:sp>
    </p:spTree>
    <p:extLst>
      <p:ext uri="{BB962C8B-B14F-4D97-AF65-F5344CB8AC3E}">
        <p14:creationId xmlns:p14="http://schemas.microsoft.com/office/powerpoint/2010/main" val="3909870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495633-1D8F-4410-A2B1-E4637EACDBAF}"/>
              </a:ext>
            </a:extLst>
          </p:cNvPr>
          <p:cNvSpPr>
            <a:spLocks noGrp="1"/>
          </p:cNvSpPr>
          <p:nvPr>
            <p:ph type="title"/>
          </p:nvPr>
        </p:nvSpPr>
        <p:spPr/>
        <p:txBody>
          <a:bodyPr/>
          <a:lstStyle/>
          <a:p>
            <a:r>
              <a:rPr lang="pt-BR" dirty="0"/>
              <a:t>Android Studio</a:t>
            </a:r>
          </a:p>
        </p:txBody>
      </p:sp>
      <p:sp>
        <p:nvSpPr>
          <p:cNvPr id="3" name="Espaço Reservado para Conteúdo 2">
            <a:extLst>
              <a:ext uri="{FF2B5EF4-FFF2-40B4-BE49-F238E27FC236}">
                <a16:creationId xmlns:a16="http://schemas.microsoft.com/office/drawing/2014/main" id="{45715F0D-1834-44E5-9DF3-4BF3D1430A36}"/>
              </a:ext>
            </a:extLst>
          </p:cNvPr>
          <p:cNvSpPr>
            <a:spLocks noGrp="1"/>
          </p:cNvSpPr>
          <p:nvPr>
            <p:ph idx="1"/>
          </p:nvPr>
        </p:nvSpPr>
        <p:spPr/>
        <p:txBody>
          <a:bodyPr/>
          <a:lstStyle/>
          <a:p>
            <a:r>
              <a:rPr lang="pt-BR" dirty="0"/>
              <a:t>Android Studio é um ambiente de desenvolvimento integrado para desenvolver para a plataforma Android. Foi anunciado em 16 de Maio de 2013 na conferência Google I/O. Android Studio é disponibilizado gratuitamente sob a Licença Apache 2.0.</a:t>
            </a:r>
          </a:p>
          <a:p>
            <a:r>
              <a:rPr lang="pt-BR" b="1" dirty="0">
                <a:hlinkClick r:id="rId2"/>
              </a:rPr>
              <a:t>Versão estável</a:t>
            </a:r>
            <a:r>
              <a:rPr lang="pt-BR" b="1" dirty="0"/>
              <a:t>: </a:t>
            </a:r>
            <a:r>
              <a:rPr lang="pt-BR" dirty="0"/>
              <a:t>3.4.1 (maio de 2019)</a:t>
            </a:r>
          </a:p>
        </p:txBody>
      </p:sp>
    </p:spTree>
    <p:extLst>
      <p:ext uri="{BB962C8B-B14F-4D97-AF65-F5344CB8AC3E}">
        <p14:creationId xmlns:p14="http://schemas.microsoft.com/office/powerpoint/2010/main" val="325924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D6FEAD-E3DF-4369-B6C8-DF78B9FF1BB1}"/>
              </a:ext>
            </a:extLst>
          </p:cNvPr>
          <p:cNvSpPr>
            <a:spLocks noGrp="1"/>
          </p:cNvSpPr>
          <p:nvPr>
            <p:ph type="title"/>
          </p:nvPr>
        </p:nvSpPr>
        <p:spPr>
          <a:xfrm>
            <a:off x="1269876" y="192763"/>
            <a:ext cx="10360501" cy="517872"/>
          </a:xfrm>
        </p:spPr>
        <p:txBody>
          <a:bodyPr>
            <a:normAutofit fontScale="90000"/>
          </a:bodyPr>
          <a:lstStyle/>
          <a:p>
            <a:r>
              <a:rPr lang="pt-BR" dirty="0">
                <a:latin typeface="Arial" panose="020B0604020202020204" pitchFamily="34" charset="0"/>
                <a:cs typeface="Arial" panose="020B0604020202020204" pitchFamily="34" charset="0"/>
              </a:rPr>
              <a:t>A interface do usuário</a:t>
            </a:r>
          </a:p>
        </p:txBody>
      </p:sp>
      <p:pic>
        <p:nvPicPr>
          <p:cNvPr id="1026" name="Picture 2" descr="https://developer.android.com/studio/images/intro/main-window_2-2_2x.png">
            <a:extLst>
              <a:ext uri="{FF2B5EF4-FFF2-40B4-BE49-F238E27FC236}">
                <a16:creationId xmlns:a16="http://schemas.microsoft.com/office/drawing/2014/main" id="{AF655BE6-17AF-47BA-9436-EEBBB04122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8362" y="981127"/>
            <a:ext cx="7372099" cy="5692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52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78FF9701-728A-4254-A0BA-CA13EC6FB8EA}"/>
              </a:ext>
            </a:extLst>
          </p:cNvPr>
          <p:cNvSpPr txBox="1"/>
          <p:nvPr/>
        </p:nvSpPr>
        <p:spPr>
          <a:xfrm>
            <a:off x="1197868" y="332656"/>
            <a:ext cx="10585175" cy="5632311"/>
          </a:xfrm>
          <a:prstGeom prst="rect">
            <a:avLst/>
          </a:prstGeom>
          <a:noFill/>
        </p:spPr>
        <p:txBody>
          <a:bodyPr wrap="square" rtlCol="0">
            <a:spAutoFit/>
          </a:bodyPr>
          <a:lstStyle/>
          <a:p>
            <a:pPr marL="514350" indent="-514350">
              <a:buFont typeface="+mj-lt"/>
              <a:buAutoNum type="arabicPeriod"/>
            </a:pPr>
            <a:r>
              <a:rPr lang="pt-BR" dirty="0"/>
              <a:t>A </a:t>
            </a:r>
            <a:r>
              <a:rPr lang="pt-BR" b="1" dirty="0"/>
              <a:t>barra de ferramentas</a:t>
            </a:r>
            <a:r>
              <a:rPr lang="pt-BR" dirty="0"/>
              <a:t> permite executar diversas ações, incluindo executar aplicativos e inicializar ferramentas do Android.</a:t>
            </a:r>
          </a:p>
          <a:p>
            <a:pPr marL="514350" indent="-514350">
              <a:buFont typeface="+mj-lt"/>
              <a:buAutoNum type="arabicPeriod"/>
            </a:pPr>
            <a:r>
              <a:rPr lang="pt-BR" dirty="0"/>
              <a:t>A </a:t>
            </a:r>
            <a:r>
              <a:rPr lang="pt-BR" b="1" dirty="0"/>
              <a:t>barra de navegação</a:t>
            </a:r>
            <a:r>
              <a:rPr lang="pt-BR" dirty="0"/>
              <a:t> ajuda na navegação pelo projeto e na abertura de arquivos para edição. Ela oferece uma visualização mais compacta da estrutura visível na janela </a:t>
            </a:r>
            <a:r>
              <a:rPr lang="pt-BR" b="1" dirty="0"/>
              <a:t>Project</a:t>
            </a:r>
            <a:r>
              <a:rPr lang="pt-BR" dirty="0"/>
              <a:t>.</a:t>
            </a:r>
          </a:p>
          <a:p>
            <a:pPr marL="514350" indent="-514350">
              <a:buFont typeface="+mj-lt"/>
              <a:buAutoNum type="arabicPeriod"/>
            </a:pPr>
            <a:r>
              <a:rPr lang="pt-BR" dirty="0"/>
              <a:t>A </a:t>
            </a:r>
            <a:r>
              <a:rPr lang="pt-BR" b="1" dirty="0"/>
              <a:t>janela do editor</a:t>
            </a:r>
            <a:r>
              <a:rPr lang="pt-BR" dirty="0"/>
              <a:t> é o local em que você cria e modifica código. Dependendo do tipo de arquivo atual, o editor pode mudar. Por exemplo, ao visualizar um arquivo de layout, o editor abre o Editor de layout.</a:t>
            </a:r>
          </a:p>
          <a:p>
            <a:pPr marL="514350" indent="-514350">
              <a:buFont typeface="+mj-lt"/>
              <a:buAutoNum type="arabicPeriod"/>
            </a:pPr>
            <a:r>
              <a:rPr lang="pt-BR" dirty="0"/>
              <a:t>A </a:t>
            </a:r>
            <a:r>
              <a:rPr lang="pt-BR" b="1" dirty="0"/>
              <a:t>barra de janela de ferramentas</a:t>
            </a:r>
            <a:r>
              <a:rPr lang="pt-BR" dirty="0"/>
              <a:t> fica fora da janela do IDE e contém os botões que permitem expandir ou recolher a janela de cada ferramenta.</a:t>
            </a:r>
          </a:p>
          <a:p>
            <a:pPr marL="514350" indent="-514350">
              <a:buFont typeface="+mj-lt"/>
              <a:buAutoNum type="arabicPeriod"/>
            </a:pPr>
            <a:r>
              <a:rPr lang="pt-BR" dirty="0"/>
              <a:t>A </a:t>
            </a:r>
            <a:r>
              <a:rPr lang="pt-BR" b="1" dirty="0"/>
              <a:t>janela das ferramentas</a:t>
            </a:r>
            <a:r>
              <a:rPr lang="pt-BR" dirty="0"/>
              <a:t> dá acesso a tarefas específicas, como gerenciamento de projetos, busca, controle de versão e muitos outros. Você pode expandi-las e recolhê-las.</a:t>
            </a:r>
          </a:p>
          <a:p>
            <a:pPr marL="514350" indent="-514350">
              <a:buFont typeface="+mj-lt"/>
              <a:buAutoNum type="arabicPeriod"/>
            </a:pPr>
            <a:r>
              <a:rPr lang="pt-BR" dirty="0"/>
              <a:t>A </a:t>
            </a:r>
            <a:r>
              <a:rPr lang="pt-BR" b="1" dirty="0"/>
              <a:t>barra de status</a:t>
            </a:r>
            <a:r>
              <a:rPr lang="pt-BR" dirty="0"/>
              <a:t> mostra o status do projeto e do próprio IDE, além de advertências e mensagens.</a:t>
            </a:r>
          </a:p>
        </p:txBody>
      </p:sp>
    </p:spTree>
    <p:extLst>
      <p:ext uri="{BB962C8B-B14F-4D97-AF65-F5344CB8AC3E}">
        <p14:creationId xmlns:p14="http://schemas.microsoft.com/office/powerpoint/2010/main" val="38882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i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Tema do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o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 xsi:nil="true"/>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http://schemas.microsoft.com/office/2006/documentManagement/types"/>
    <ds:schemaRef ds:uri="4873beb7-5857-4685-be1f-d57550cc96cc"/>
    <ds:schemaRef ds:uri="http://purl.org/dc/terms/"/>
    <ds:schemaRef ds:uri="http://purl.org/dc/dcmitype/"/>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aula 1</Template>
  <TotalTime>2553</TotalTime>
  <Words>1514</Words>
  <Application>Microsoft Office PowerPoint</Application>
  <PresentationFormat>Personalizar</PresentationFormat>
  <Paragraphs>145</Paragraphs>
  <Slides>28</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28</vt:i4>
      </vt:variant>
    </vt:vector>
  </HeadingPairs>
  <TitlesOfParts>
    <vt:vector size="31" baseType="lpstr">
      <vt:lpstr>Arial</vt:lpstr>
      <vt:lpstr>Calibri</vt:lpstr>
      <vt:lpstr>Tecnologia 16x9</vt:lpstr>
      <vt:lpstr>Unilins - Curso de inverno 2019</vt:lpstr>
      <vt:lpstr>Historia do Android</vt:lpstr>
      <vt:lpstr>Um pouco sobre Android</vt:lpstr>
      <vt:lpstr>Versões do Android</vt:lpstr>
      <vt:lpstr>Linguagem Java</vt:lpstr>
      <vt:lpstr>Open JDK</vt:lpstr>
      <vt:lpstr>Android Studio</vt:lpstr>
      <vt:lpstr>A interface do usuário</vt:lpstr>
      <vt:lpstr>Apresentação do PowerPoint</vt:lpstr>
      <vt:lpstr>Estrutura do projeto</vt:lpstr>
      <vt:lpstr>Sistema de compilação Gradle</vt:lpstr>
      <vt:lpstr>Criando um projeto</vt:lpstr>
      <vt:lpstr>Etapa 1: iniciar e configurar o projeto</vt:lpstr>
      <vt:lpstr>A tela para criar um novo projeto será assim</vt:lpstr>
      <vt:lpstr>Etapa 2: Configurar nome do projeto, destino e pacotes</vt:lpstr>
      <vt:lpstr>Etapa 2: segunda tela será mais ou menos assim</vt:lpstr>
      <vt:lpstr>Finalizando</vt:lpstr>
      <vt:lpstr>Teremos algo como isso</vt:lpstr>
      <vt:lpstr>Vamos entender oque temos</vt:lpstr>
      <vt:lpstr>Pasta Res</vt:lpstr>
      <vt:lpstr>continuação</vt:lpstr>
      <vt:lpstr>Pasta Java</vt:lpstr>
      <vt:lpstr>Pasta Manifests</vt:lpstr>
      <vt:lpstr>Apresentação do PowerPoint</vt:lpstr>
      <vt:lpstr>Vamos ver agora nossa primeira Atividade</vt:lpstr>
      <vt:lpstr>Caso esteja tudo certo teremos uma tela parecida com essa. Sendo assim apenas selecionar nosso dispositivo para iniciar</vt:lpstr>
      <vt:lpstr>Temos nosso primeiro App</vt:lpstr>
      <vt:lpstr>Fonte bibliográfica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Layout do Título</dc:title>
  <dc:creator>guilherme coimbra xavier</dc:creator>
  <cp:lastModifiedBy>guilherme coimbra xavier</cp:lastModifiedBy>
  <cp:revision>44</cp:revision>
  <dcterms:created xsi:type="dcterms:W3CDTF">2019-05-15T22:16:23Z</dcterms:created>
  <dcterms:modified xsi:type="dcterms:W3CDTF">2019-07-25T22:09:51Z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