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9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2" r:id="rId22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72" d="100"/>
          <a:sy n="72" d="100"/>
        </p:scale>
        <p:origin x="49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CoimbraDeveloper" TargetMode="External"/><Relationship Id="rId2" Type="http://schemas.openxmlformats.org/officeDocument/2006/relationships/hyperlink" Target="mailto:307584@aluno.Unilin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GridLayou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text/Layout" TargetMode="External"/><Relationship Id="rId2" Type="http://schemas.openxmlformats.org/officeDocument/2006/relationships/hyperlink" Target="https://www.androidpro.com.br/blog/desenvolvimento-android/android-layouts-viewgroups-intr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Unilins - Curso de inverno 2019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85900" y="3573016"/>
            <a:ext cx="9217024" cy="175260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/>
              <a:t>Educador: guilherme coimbra xavier</a:t>
            </a:r>
          </a:p>
          <a:p>
            <a:pPr rtl="0"/>
            <a:r>
              <a:rPr lang="pt-BR" dirty="0"/>
              <a:t>E-mail: </a:t>
            </a:r>
            <a:r>
              <a:rPr lang="pt-BR" dirty="0">
                <a:hlinkClick r:id="rId2"/>
              </a:rPr>
              <a:t>307584@aluno.Unilins.edu.br</a:t>
            </a:r>
            <a:endParaRPr lang="pt-BR" dirty="0"/>
          </a:p>
          <a:p>
            <a:pPr rtl="0"/>
            <a:r>
              <a:rPr lang="pt-BR" dirty="0"/>
              <a:t>Engenharia de computação</a:t>
            </a:r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https://github.com/GuiCoimbraDeveloper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C4A4C-7518-47E8-8D46-68179EE7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Em relação ao Layout Pai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243E-2032-4F68-976F-57B8D0C2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 </a:t>
            </a:r>
            <a:r>
              <a:rPr lang="pt-BR" b="1" dirty="0"/>
              <a:t>Views Filhas</a:t>
            </a:r>
            <a:r>
              <a:rPr lang="pt-BR" dirty="0"/>
              <a:t> dentro do </a:t>
            </a:r>
            <a:r>
              <a:rPr lang="pt-BR" b="1" dirty="0" err="1"/>
              <a:t>RelativeLayout</a:t>
            </a:r>
            <a:r>
              <a:rPr lang="pt-BR" b="1" dirty="0"/>
              <a:t> Pai </a:t>
            </a:r>
            <a:r>
              <a:rPr lang="pt-BR" dirty="0"/>
              <a:t>podem ser posicionadas as bordas esquerda do </a:t>
            </a:r>
            <a:r>
              <a:rPr lang="pt-BR" b="1" dirty="0"/>
              <a:t>Pai</a:t>
            </a:r>
            <a:r>
              <a:rPr lang="pt-BR" dirty="0"/>
              <a:t>, superior, direita ou inferior.</a:t>
            </a:r>
          </a:p>
        </p:txBody>
      </p:sp>
      <p:pic>
        <p:nvPicPr>
          <p:cNvPr id="5122" name="Picture 2" descr="relativelayout-relativo-pai">
            <a:extLst>
              <a:ext uri="{FF2B5EF4-FFF2-40B4-BE49-F238E27FC236}">
                <a16:creationId xmlns:a16="http://schemas.microsoft.com/office/drawing/2014/main" id="{B362613C-1679-43CB-BF91-DB576A4E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17" y="2852936"/>
            <a:ext cx="2795390" cy="313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ED799-99B9-4B91-99A2-0B9B1CCC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92696"/>
            <a:ext cx="10360501" cy="5471373"/>
          </a:xfrm>
        </p:spPr>
        <p:txBody>
          <a:bodyPr/>
          <a:lstStyle/>
          <a:p>
            <a:pPr fontAlgn="base"/>
            <a:r>
              <a:rPr lang="pt-BR" dirty="0"/>
              <a:t>No exemplo anterior, para a </a:t>
            </a:r>
            <a:r>
              <a:rPr lang="pt-BR" b="1" dirty="0" err="1"/>
              <a:t>ImageView</a:t>
            </a:r>
            <a:r>
              <a:rPr lang="pt-BR" dirty="0"/>
              <a:t>, utilizamos o atributo </a:t>
            </a:r>
            <a:r>
              <a:rPr lang="pt-BR" b="1" dirty="0" err="1"/>
              <a:t>android</a:t>
            </a:r>
            <a:r>
              <a:rPr lang="pt-BR" b="1" dirty="0"/>
              <a:t>: </a:t>
            </a:r>
            <a:r>
              <a:rPr lang="pt-BR" b="1" dirty="0" err="1"/>
              <a:t>layout_alignParentTop</a:t>
            </a:r>
            <a:r>
              <a:rPr lang="pt-BR" dirty="0"/>
              <a:t>. Este atributo determina se a </a:t>
            </a:r>
            <a:r>
              <a:rPr lang="pt-BR" b="1" dirty="0"/>
              <a:t>View Filha</a:t>
            </a:r>
            <a:r>
              <a:rPr lang="pt-BR" dirty="0"/>
              <a:t> estará alinhada com a borda superior do </a:t>
            </a:r>
            <a:r>
              <a:rPr lang="pt-BR" b="1" dirty="0" err="1"/>
              <a:t>RelativeLayout</a:t>
            </a:r>
            <a:r>
              <a:rPr lang="pt-BR" b="1" dirty="0"/>
              <a:t> Pai</a:t>
            </a:r>
            <a:r>
              <a:rPr lang="pt-BR" dirty="0"/>
              <a:t>. Assim, os possíveis valores são </a:t>
            </a:r>
            <a:r>
              <a:rPr lang="pt-BR" b="1" dirty="0" err="1"/>
              <a:t>true</a:t>
            </a:r>
            <a:r>
              <a:rPr lang="pt-BR" dirty="0"/>
              <a:t> ou </a:t>
            </a:r>
            <a:r>
              <a:rPr lang="pt-BR" b="1" dirty="0"/>
              <a:t>false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Se for </a:t>
            </a:r>
            <a:r>
              <a:rPr lang="pt-BR" b="1" dirty="0" err="1"/>
              <a:t>true</a:t>
            </a:r>
            <a:r>
              <a:rPr lang="pt-BR" dirty="0"/>
              <a:t>, então o </a:t>
            </a:r>
            <a:r>
              <a:rPr lang="pt-BR" b="1" dirty="0" err="1"/>
              <a:t>ImageView</a:t>
            </a:r>
            <a:r>
              <a:rPr lang="pt-BR" dirty="0"/>
              <a:t> deve ser alinhado à borda superior do </a:t>
            </a:r>
            <a:r>
              <a:rPr lang="pt-BR" b="1" dirty="0" err="1"/>
              <a:t>RelaviteLayout</a:t>
            </a:r>
            <a:r>
              <a:rPr lang="pt-BR" b="1" dirty="0"/>
              <a:t> Pai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A mesma coisa se aplica a View </a:t>
            </a:r>
            <a:r>
              <a:rPr lang="pt-BR" b="1" dirty="0"/>
              <a:t>Button</a:t>
            </a:r>
            <a:r>
              <a:rPr lang="pt-BR" dirty="0"/>
              <a:t>, se utilizarmos o atributo </a:t>
            </a:r>
            <a:r>
              <a:rPr lang="pt-BR" b="1" dirty="0" err="1"/>
              <a:t>android:layout_alignParentBottom</a:t>
            </a:r>
            <a:r>
              <a:rPr lang="pt-BR" dirty="0"/>
              <a:t>, a View será alinhada à borda inferior do </a:t>
            </a:r>
            <a:r>
              <a:rPr lang="pt-BR" b="1" dirty="0" err="1"/>
              <a:t>RelativeLayout</a:t>
            </a:r>
            <a:r>
              <a:rPr lang="pt-BR" b="1" dirty="0"/>
              <a:t> Pai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42357-A994-408D-A29D-4F38F161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Em relação a outras Views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C7638-EE3C-4555-BDC0-15559D2B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posicionar as </a:t>
            </a:r>
            <a:r>
              <a:rPr lang="pt-BR" b="1" dirty="0"/>
              <a:t>Views Filhas </a:t>
            </a:r>
            <a:r>
              <a:rPr lang="pt-BR" dirty="0"/>
              <a:t>em relação a outras </a:t>
            </a:r>
            <a:r>
              <a:rPr lang="pt-BR" b="1" dirty="0"/>
              <a:t>Views</a:t>
            </a:r>
            <a:r>
              <a:rPr lang="pt-BR" dirty="0"/>
              <a:t>, você pode adicionar restrições a sua posição. Por exemplo, um </a:t>
            </a:r>
            <a:r>
              <a:rPr lang="pt-BR" b="1" dirty="0" err="1"/>
              <a:t>TextView</a:t>
            </a:r>
            <a:r>
              <a:rPr lang="pt-BR" dirty="0" err="1"/>
              <a:t>deve</a:t>
            </a:r>
            <a:r>
              <a:rPr lang="pt-BR" dirty="0"/>
              <a:t> estar acima de outra </a:t>
            </a:r>
            <a:r>
              <a:rPr lang="pt-BR" b="1" dirty="0" err="1"/>
              <a:t>TextView</a:t>
            </a:r>
            <a:r>
              <a:rPr lang="pt-BR" dirty="0"/>
              <a:t>, ou um </a:t>
            </a:r>
            <a:r>
              <a:rPr lang="pt-BR" b="1" dirty="0" err="1"/>
              <a:t>ImageView</a:t>
            </a:r>
            <a:r>
              <a:rPr lang="pt-BR" dirty="0"/>
              <a:t> deve ser a </a:t>
            </a:r>
            <a:r>
              <a:rPr lang="pt-BR" dirty="0" err="1"/>
              <a:t>a</a:t>
            </a:r>
            <a:r>
              <a:rPr lang="pt-BR" dirty="0"/>
              <a:t> esquerda de uma outra </a:t>
            </a:r>
            <a:r>
              <a:rPr lang="pt-BR" b="1" dirty="0" err="1"/>
              <a:t>TextView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0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EA1FD-4F5E-48FB-8A15-38BC8E6D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20688"/>
            <a:ext cx="10360501" cy="5543381"/>
          </a:xfrm>
        </p:spPr>
        <p:txBody>
          <a:bodyPr/>
          <a:lstStyle/>
          <a:p>
            <a:pPr fontAlgn="base"/>
            <a:r>
              <a:rPr lang="pt-BR" dirty="0"/>
              <a:t>Por exemplo, nós temos o </a:t>
            </a:r>
            <a:r>
              <a:rPr lang="pt-BR" b="1" dirty="0" err="1"/>
              <a:t>TextView</a:t>
            </a:r>
            <a:r>
              <a:rPr lang="pt-BR" b="1" dirty="0"/>
              <a:t> (Cupcake)</a:t>
            </a:r>
            <a:r>
              <a:rPr lang="pt-BR" dirty="0"/>
              <a:t> alinhado na borda superior do layout e o </a:t>
            </a:r>
            <a:r>
              <a:rPr lang="pt-BR" b="1" dirty="0" err="1"/>
              <a:t>TextView</a:t>
            </a:r>
            <a:r>
              <a:rPr lang="pt-BR" b="1" dirty="0"/>
              <a:t> (Nougat)</a:t>
            </a:r>
            <a:r>
              <a:rPr lang="pt-BR" dirty="0"/>
              <a:t> alinhado exatamente abaixo da </a:t>
            </a:r>
            <a:r>
              <a:rPr lang="pt-BR" b="1" dirty="0"/>
              <a:t>View Cupcake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Quando alinhamos uma </a:t>
            </a:r>
            <a:r>
              <a:rPr lang="pt-BR" b="1" dirty="0"/>
              <a:t>View</a:t>
            </a:r>
            <a:r>
              <a:rPr lang="pt-BR" dirty="0"/>
              <a:t> baseada na outra, nós usamos os </a:t>
            </a:r>
            <a:r>
              <a:rPr lang="pt-BR" b="1" dirty="0" err="1"/>
              <a:t>IDs</a:t>
            </a:r>
            <a:r>
              <a:rPr lang="pt-BR" dirty="0" err="1"/>
              <a:t>delas</a:t>
            </a:r>
            <a:r>
              <a:rPr lang="pt-BR" dirty="0"/>
              <a:t> para dizer ao </a:t>
            </a:r>
            <a:r>
              <a:rPr lang="pt-BR" b="1" dirty="0" err="1"/>
              <a:t>RelativeLayout</a:t>
            </a:r>
            <a:r>
              <a:rPr lang="pt-BR" dirty="0"/>
              <a:t> qual </a:t>
            </a:r>
            <a:r>
              <a:rPr lang="pt-BR" b="1" dirty="0"/>
              <a:t>View</a:t>
            </a:r>
            <a:r>
              <a:rPr lang="pt-BR" dirty="0"/>
              <a:t> é a referência da que você deseja posicionar.</a:t>
            </a:r>
          </a:p>
          <a:p>
            <a:endParaRPr lang="pt-BR" dirty="0"/>
          </a:p>
        </p:txBody>
      </p:sp>
      <p:pic>
        <p:nvPicPr>
          <p:cNvPr id="6146" name="Picture 2" descr="relativelayout-relativo-outras-views-exemplo">
            <a:extLst>
              <a:ext uri="{FF2B5EF4-FFF2-40B4-BE49-F238E27FC236}">
                <a16:creationId xmlns:a16="http://schemas.microsoft.com/office/drawing/2014/main" id="{EA9FA9B7-395C-489F-9845-86CFFBAE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924944"/>
            <a:ext cx="182437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0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A71BE-C1D6-4BEE-AA7F-623E5E1D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GridLayout</a:t>
            </a:r>
            <a:r>
              <a:rPr lang="pt-BR" b="1" dirty="0"/>
              <a:t>: Organização em Grade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1BC1D-4C41-4019-9FCD-E4EC9144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objectivo</a:t>
            </a:r>
            <a:r>
              <a:rPr lang="pt-BR" dirty="0"/>
              <a:t> do </a:t>
            </a:r>
            <a:r>
              <a:rPr lang="pt-BR" b="1" dirty="0" err="1">
                <a:hlinkClick r:id="rId2"/>
              </a:rPr>
              <a:t>GridLayout</a:t>
            </a:r>
            <a:r>
              <a:rPr lang="pt-BR" dirty="0"/>
              <a:t> é permitir posicionar as </a:t>
            </a:r>
            <a:r>
              <a:rPr lang="pt-BR" b="1" dirty="0"/>
              <a:t>Views</a:t>
            </a:r>
            <a:r>
              <a:rPr lang="pt-BR" dirty="0"/>
              <a:t> em uma disposição de grade. Basicamente consiste em um número de linhas de </a:t>
            </a:r>
            <a:r>
              <a:rPr lang="pt-BR" b="1" dirty="0"/>
              <a:t>horizontais</a:t>
            </a:r>
            <a:r>
              <a:rPr lang="pt-BR" dirty="0"/>
              <a:t> e </a:t>
            </a:r>
            <a:r>
              <a:rPr lang="pt-BR" b="1" dirty="0"/>
              <a:t>verticais</a:t>
            </a:r>
            <a:r>
              <a:rPr lang="pt-BR" dirty="0"/>
              <a:t> que servem para dividir a visualização do layout em forma de “grade”, com cada linha e coluna formando uma célula que pode, por sua vez, conter uma ou mais </a:t>
            </a:r>
            <a:r>
              <a:rPr lang="pt-BR" b="1" dirty="0"/>
              <a:t>Views</a:t>
            </a:r>
            <a:r>
              <a:rPr lang="pt-BR" dirty="0"/>
              <a:t>.</a:t>
            </a:r>
          </a:p>
          <a:p>
            <a:r>
              <a:rPr lang="pt-BR" dirty="0"/>
              <a:t>As linhas e colunas são definidas utilizando os atributos </a:t>
            </a:r>
            <a:r>
              <a:rPr lang="pt-BR" b="1" dirty="0" err="1"/>
              <a:t>android:columnCount</a:t>
            </a:r>
            <a:r>
              <a:rPr lang="pt-BR" dirty="0"/>
              <a:t> e </a:t>
            </a:r>
            <a:r>
              <a:rPr lang="pt-BR" b="1" dirty="0" err="1"/>
              <a:t>android:rowCount</a:t>
            </a:r>
            <a:r>
              <a:rPr lang="pt-BR" dirty="0"/>
              <a:t>. Na imagem abaixo você pode ver como fica a configuração de </a:t>
            </a:r>
            <a:r>
              <a:rPr lang="pt-BR" b="1" dirty="0" err="1"/>
              <a:t>android:columnCount</a:t>
            </a:r>
            <a:r>
              <a:rPr lang="pt-BR" b="1" dirty="0"/>
              <a:t>=”3″</a:t>
            </a:r>
            <a:r>
              <a:rPr lang="pt-BR" dirty="0"/>
              <a:t> e </a:t>
            </a:r>
            <a:r>
              <a:rPr lang="pt-BR" b="1" dirty="0" err="1"/>
              <a:t>android:rowCount</a:t>
            </a:r>
            <a:r>
              <a:rPr lang="pt-BR" b="1" dirty="0"/>
              <a:t>=”5″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3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ridlayout-exemplo">
            <a:extLst>
              <a:ext uri="{FF2B5EF4-FFF2-40B4-BE49-F238E27FC236}">
                <a16:creationId xmlns:a16="http://schemas.microsoft.com/office/drawing/2014/main" id="{FA1E1F5D-7ECA-40D8-960B-3465457BA6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1052736"/>
            <a:ext cx="2276216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D28EF-C8C7-4401-8347-665576819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20688"/>
            <a:ext cx="10360501" cy="5543381"/>
          </a:xfrm>
        </p:spPr>
        <p:txBody>
          <a:bodyPr/>
          <a:lstStyle/>
          <a:p>
            <a:pPr fontAlgn="base"/>
            <a:r>
              <a:rPr lang="pt-BR" dirty="0"/>
              <a:t>Cada </a:t>
            </a:r>
            <a:r>
              <a:rPr lang="pt-BR" b="1" dirty="0"/>
              <a:t>linha da grade</a:t>
            </a:r>
            <a:r>
              <a:rPr lang="pt-BR" dirty="0"/>
              <a:t> é referenciada por </a:t>
            </a:r>
            <a:r>
              <a:rPr lang="pt-BR" b="1" dirty="0"/>
              <a:t>índices</a:t>
            </a:r>
            <a:r>
              <a:rPr lang="pt-BR" dirty="0"/>
              <a:t>, que são numeradas a partir de </a:t>
            </a:r>
            <a:r>
              <a:rPr lang="pt-BR" b="1" dirty="0"/>
              <a:t>0</a:t>
            </a:r>
            <a:r>
              <a:rPr lang="pt-BR" dirty="0"/>
              <a:t> contando de baixo para cima. As </a:t>
            </a:r>
            <a:r>
              <a:rPr lang="pt-BR" b="1" dirty="0"/>
              <a:t>células</a:t>
            </a:r>
            <a:r>
              <a:rPr lang="pt-BR" dirty="0"/>
              <a:t> (linha/coluna) também tem numeração e começam em </a:t>
            </a:r>
            <a:r>
              <a:rPr lang="pt-BR" b="1" dirty="0"/>
              <a:t>0</a:t>
            </a:r>
            <a:r>
              <a:rPr lang="pt-BR" dirty="0"/>
              <a:t> a partir do da célula no canto superior esquerdo da grade.</a:t>
            </a:r>
          </a:p>
          <a:p>
            <a:pPr fontAlgn="base"/>
            <a:r>
              <a:rPr lang="pt-BR" dirty="0"/>
              <a:t>É possível definir em qual linha e coluna que cada </a:t>
            </a:r>
            <a:r>
              <a:rPr lang="pt-BR" b="1" dirty="0"/>
              <a:t>View</a:t>
            </a:r>
            <a:r>
              <a:rPr lang="pt-BR" dirty="0"/>
              <a:t> vai ficar utilizando os atributos </a:t>
            </a:r>
            <a:r>
              <a:rPr lang="pt-BR" b="1" dirty="0" err="1"/>
              <a:t>android:layout_column</a:t>
            </a:r>
            <a:r>
              <a:rPr lang="pt-BR" dirty="0"/>
              <a:t> e </a:t>
            </a:r>
            <a:r>
              <a:rPr lang="pt-BR" b="1" dirty="0" err="1"/>
              <a:t>android:layout_row</a:t>
            </a:r>
            <a:r>
              <a:rPr lang="pt-BR" dirty="0"/>
              <a:t>, onde podemos dizer ao </a:t>
            </a:r>
            <a:r>
              <a:rPr lang="pt-BR" b="1" dirty="0" err="1"/>
              <a:t>GridLayout</a:t>
            </a:r>
            <a:r>
              <a:rPr lang="pt-BR" dirty="0"/>
              <a:t> a posição exata de cada componente dentro da grade.</a:t>
            </a:r>
          </a:p>
        </p:txBody>
      </p:sp>
    </p:spTree>
    <p:extLst>
      <p:ext uri="{BB962C8B-B14F-4D97-AF65-F5344CB8AC3E}">
        <p14:creationId xmlns:p14="http://schemas.microsoft.com/office/powerpoint/2010/main" val="100642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BF78B-F947-43E6-B32C-89BC91F1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511179"/>
          </a:xfrm>
        </p:spPr>
        <p:txBody>
          <a:bodyPr/>
          <a:lstStyle/>
          <a:p>
            <a:r>
              <a:rPr lang="pt-BR" dirty="0"/>
              <a:t>Nessa apresentação teve varias informações sobre os tipos de layouts que existe no </a:t>
            </a:r>
            <a:r>
              <a:rPr lang="pt-BR" dirty="0" err="1"/>
              <a:t>android</a:t>
            </a:r>
            <a:r>
              <a:rPr lang="pt-BR" dirty="0"/>
              <a:t>, existem outros porem esses são os mais básicos e mais antigos dentro do desenvolvimento.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25822E-63EF-4E27-9508-A6491772A43B}"/>
              </a:ext>
            </a:extLst>
          </p:cNvPr>
          <p:cNvSpPr txBox="1"/>
          <p:nvPr/>
        </p:nvSpPr>
        <p:spPr>
          <a:xfrm>
            <a:off x="3142084" y="4869160"/>
            <a:ext cx="220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Bons estudos </a:t>
            </a:r>
          </a:p>
        </p:txBody>
      </p:sp>
    </p:spTree>
    <p:extLst>
      <p:ext uri="{BB962C8B-B14F-4D97-AF65-F5344CB8AC3E}">
        <p14:creationId xmlns:p14="http://schemas.microsoft.com/office/powerpoint/2010/main" val="15532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8087-D84E-4BC7-A119-6CA46304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540FF-4C03-4D60-985C-0F2D6E30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https://www.androidpro.com.br/blog/desenvolvimento-android/android-layouts-viewgroups-intro/</a:t>
            </a:r>
            <a:endParaRPr lang="pt-BR" dirty="0"/>
          </a:p>
          <a:p>
            <a:r>
              <a:rPr lang="pt-BR">
                <a:hlinkClick r:id="rId3"/>
              </a:rPr>
              <a:t>https://developer.android.com/reference/android/text/Layout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1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Layouts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pt-BR" b="1" dirty="0"/>
              <a:t>Android Layouts (</a:t>
            </a:r>
            <a:r>
              <a:rPr lang="pt-BR" b="1" dirty="0" err="1"/>
              <a:t>ViewGroup</a:t>
            </a:r>
            <a:r>
              <a:rPr lang="pt-BR" b="1" dirty="0"/>
              <a:t>)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6EAE5E-7921-4061-97E5-66C0D9D2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conseguir organizar as Views temos que usar os </a:t>
            </a:r>
            <a:r>
              <a:rPr lang="pt-BR" dirty="0" err="1"/>
              <a:t>ViewGroups</a:t>
            </a:r>
            <a:r>
              <a:rPr lang="pt-BR" dirty="0"/>
              <a:t>, que basicamente são uma estrutura que usamos para posicionar as Views da forma que precisarmos. A relação entre o </a:t>
            </a:r>
            <a:r>
              <a:rPr lang="pt-BR" dirty="0" err="1"/>
              <a:t>ViewGroup</a:t>
            </a:r>
            <a:r>
              <a:rPr lang="pt-BR" dirty="0"/>
              <a:t> e as Views é a mesma que de Pai para Filhas.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C1F09-2D15-458D-B971-73EF7648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426171"/>
          </a:xfrm>
        </p:spPr>
        <p:txBody>
          <a:bodyPr>
            <a:normAutofit fontScale="90000"/>
          </a:bodyPr>
          <a:lstStyle/>
          <a:p>
            <a:r>
              <a:rPr lang="pt-BR" dirty="0"/>
              <a:t>Veja abaixo um exemplo de </a:t>
            </a:r>
            <a:r>
              <a:rPr lang="pt-BR" dirty="0" err="1"/>
              <a:t>ViewGroups</a:t>
            </a:r>
            <a:r>
              <a:rPr lang="pt-BR" dirty="0"/>
              <a:t>. A parte em laranja representa um Android Layout Pai, enquanto as imagens e parte azuis representam as Views Filhas.</a:t>
            </a:r>
          </a:p>
        </p:txBody>
      </p:sp>
      <p:pic>
        <p:nvPicPr>
          <p:cNvPr id="1026" name="Picture 2" descr="android-layouts-exemplo">
            <a:extLst>
              <a:ext uri="{FF2B5EF4-FFF2-40B4-BE49-F238E27FC236}">
                <a16:creationId xmlns:a16="http://schemas.microsoft.com/office/drawing/2014/main" id="{83E6C4A2-2129-4DF6-BF88-3655FD945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838" y="1916832"/>
            <a:ext cx="6626589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7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DB3F5-ACD9-453C-82C4-8F4070D27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20688"/>
            <a:ext cx="10360501" cy="5543381"/>
          </a:xfrm>
        </p:spPr>
        <p:txBody>
          <a:bodyPr/>
          <a:lstStyle/>
          <a:p>
            <a:r>
              <a:rPr lang="pt-BR" dirty="0"/>
              <a:t>Esse conceito de Pais e Filhas influencia diretamente no design do seu aplicativo, pois são os </a:t>
            </a:r>
            <a:r>
              <a:rPr lang="pt-BR" dirty="0" err="1"/>
              <a:t>VIewGroups</a:t>
            </a:r>
            <a:r>
              <a:rPr lang="pt-BR" dirty="0"/>
              <a:t> que definem e controlam como as Views serão posicionadas de acordo com o dispositivo que está exibindo o aplicativo.</a:t>
            </a:r>
          </a:p>
          <a:p>
            <a:r>
              <a:rPr lang="pt-BR" dirty="0"/>
              <a:t>Assim como as Views, os </a:t>
            </a:r>
            <a:r>
              <a:rPr lang="pt-BR" dirty="0" err="1"/>
              <a:t>ViewGroups</a:t>
            </a:r>
            <a:r>
              <a:rPr lang="pt-BR" dirty="0"/>
              <a:t> também podem ser customizados alterando cor, tamanho, posicionamento interno e espaços entre si.</a:t>
            </a:r>
          </a:p>
          <a:p>
            <a:r>
              <a:rPr lang="pt-BR" dirty="0"/>
              <a:t>Cada Android Layout tem suas particularidades e funcionam de uma forma diferente e é isso que vamos ver nos próximos tópicos.</a:t>
            </a:r>
          </a:p>
        </p:txBody>
      </p:sp>
    </p:spTree>
    <p:extLst>
      <p:ext uri="{BB962C8B-B14F-4D97-AF65-F5344CB8AC3E}">
        <p14:creationId xmlns:p14="http://schemas.microsoft.com/office/powerpoint/2010/main" val="23441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B41A2-A96F-42B1-BE30-20B2E23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LinearLayout</a:t>
            </a:r>
            <a:r>
              <a:rPr lang="pt-BR" dirty="0"/>
              <a:t>: Horizontal e Vertical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89DCE-DC34-4B13-BC6A-5008E67D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 </a:t>
            </a:r>
            <a:r>
              <a:rPr lang="pt-BR" b="1" dirty="0" err="1"/>
              <a:t>ViewGroup</a:t>
            </a:r>
            <a:r>
              <a:rPr lang="pt-BR" dirty="0" err="1"/>
              <a:t>pode</a:t>
            </a:r>
            <a:r>
              <a:rPr lang="pt-BR" dirty="0"/>
              <a:t> posicionar as </a:t>
            </a:r>
            <a:r>
              <a:rPr lang="pt-BR" b="1" dirty="0"/>
              <a:t>Views</a:t>
            </a:r>
            <a:r>
              <a:rPr lang="pt-BR" dirty="0"/>
              <a:t> em uma única coluna </a:t>
            </a:r>
            <a:r>
              <a:rPr lang="pt-BR" b="1" dirty="0"/>
              <a:t>vertical</a:t>
            </a:r>
            <a:r>
              <a:rPr lang="pt-BR" dirty="0"/>
              <a:t> ou </a:t>
            </a:r>
            <a:r>
              <a:rPr lang="pt-BR" b="1" dirty="0"/>
              <a:t>horizontal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2050" name="Picture 2" descr="linearlayout-exemplo">
            <a:extLst>
              <a:ext uri="{FF2B5EF4-FFF2-40B4-BE49-F238E27FC236}">
                <a16:creationId xmlns:a16="http://schemas.microsoft.com/office/drawing/2014/main" id="{6B3F7312-C438-4F0E-88DF-57F4A1B7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2702864"/>
            <a:ext cx="5274544" cy="33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C1DD0-29D5-4411-825B-22E3480D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548680"/>
            <a:ext cx="10360501" cy="5615389"/>
          </a:xfrm>
        </p:spPr>
        <p:txBody>
          <a:bodyPr/>
          <a:lstStyle/>
          <a:p>
            <a:pPr fontAlgn="base"/>
            <a:r>
              <a:rPr lang="pt-BR" dirty="0"/>
              <a:t>Para definir qual o tipo de orientação que queremos posicionar as nossas Views dentro do </a:t>
            </a:r>
            <a:r>
              <a:rPr lang="pt-BR" b="1" dirty="0" err="1"/>
              <a:t>LinearLayout</a:t>
            </a:r>
            <a:r>
              <a:rPr lang="pt-BR" dirty="0"/>
              <a:t>, nós usamos o atributo </a:t>
            </a:r>
            <a:r>
              <a:rPr lang="pt-BR" b="1" dirty="0" err="1"/>
              <a:t>orientation</a:t>
            </a:r>
            <a:r>
              <a:rPr lang="pt-BR" dirty="0"/>
              <a:t>. Aceita apenas, </a:t>
            </a:r>
            <a:r>
              <a:rPr lang="pt-BR" b="1" dirty="0"/>
              <a:t>vertical</a:t>
            </a:r>
            <a:r>
              <a:rPr lang="pt-BR" dirty="0"/>
              <a:t> e </a:t>
            </a:r>
            <a:r>
              <a:rPr lang="pt-BR" b="1" dirty="0"/>
              <a:t>horizontal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13FC09-20AE-431B-9FE2-3E7B8913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9" y="1894503"/>
            <a:ext cx="53816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F39B8-DA82-4391-A9C2-8CDD10DF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RelativeLayout</a:t>
            </a:r>
            <a:r>
              <a:rPr lang="pt-BR" b="1" dirty="0"/>
              <a:t>: Posicionamento relativo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9841A-36BC-49EA-B8D8-4AECF4B5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 </a:t>
            </a:r>
            <a:r>
              <a:rPr lang="pt-BR" b="1" dirty="0" err="1"/>
              <a:t>RelativeLayout</a:t>
            </a:r>
            <a:r>
              <a:rPr lang="pt-BR" dirty="0"/>
              <a:t>, você pode posicionar as </a:t>
            </a:r>
            <a:r>
              <a:rPr lang="pt-BR" b="1" dirty="0"/>
              <a:t>Views Filhas</a:t>
            </a:r>
            <a:r>
              <a:rPr lang="pt-BR" dirty="0"/>
              <a:t> em relação ao </a:t>
            </a:r>
            <a:r>
              <a:rPr lang="pt-BR" b="1" dirty="0"/>
              <a:t>Pai</a:t>
            </a:r>
            <a:r>
              <a:rPr lang="pt-BR" dirty="0"/>
              <a:t>, como por exemplo posicionar a </a:t>
            </a:r>
            <a:r>
              <a:rPr lang="pt-BR" b="1" dirty="0"/>
              <a:t>View</a:t>
            </a:r>
            <a:r>
              <a:rPr lang="pt-BR" dirty="0"/>
              <a:t> no topo ou no fim do layout. A outra opção, é posicionar as </a:t>
            </a:r>
            <a:r>
              <a:rPr lang="pt-BR" b="1" dirty="0"/>
              <a:t>Views</a:t>
            </a:r>
            <a:r>
              <a:rPr lang="pt-BR" dirty="0"/>
              <a:t> em relação a outras </a:t>
            </a:r>
            <a:r>
              <a:rPr lang="pt-BR" b="1" dirty="0"/>
              <a:t>Views</a:t>
            </a:r>
            <a:r>
              <a:rPr lang="pt-BR" dirty="0"/>
              <a:t> dentro do mesmo </a:t>
            </a:r>
            <a:r>
              <a:rPr lang="pt-BR" b="1" dirty="0" err="1"/>
              <a:t>RelativeLayout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1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ivelayout-exemplo">
            <a:extLst>
              <a:ext uri="{FF2B5EF4-FFF2-40B4-BE49-F238E27FC236}">
                <a16:creationId xmlns:a16="http://schemas.microsoft.com/office/drawing/2014/main" id="{9A62FDB4-3107-455F-8B4D-E2895BE09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32" y="1197768"/>
            <a:ext cx="7912359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 xsi:nil="true"/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aula 1</Template>
  <TotalTime>52</TotalTime>
  <Words>321</Words>
  <Application>Microsoft Office PowerPoint</Application>
  <PresentationFormat>Personalizar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Tecnologia 16x9</vt:lpstr>
      <vt:lpstr>Unilins - Curso de inverno 2019</vt:lpstr>
      <vt:lpstr>Layouts</vt:lpstr>
      <vt:lpstr>Android Layouts (ViewGroup)</vt:lpstr>
      <vt:lpstr>Veja abaixo um exemplo de ViewGroups. A parte em laranja representa um Android Layout Pai, enquanto as imagens e parte azuis representam as Views Filhas.</vt:lpstr>
      <vt:lpstr>Apresentação do PowerPoint</vt:lpstr>
      <vt:lpstr>LinearLayout: Horizontal e Vertical</vt:lpstr>
      <vt:lpstr>Apresentação do PowerPoint</vt:lpstr>
      <vt:lpstr>RelativeLayout: Posicionamento relativo</vt:lpstr>
      <vt:lpstr>Apresentação do PowerPoint</vt:lpstr>
      <vt:lpstr>Em relação ao Layout Pai</vt:lpstr>
      <vt:lpstr>Apresentação do PowerPoint</vt:lpstr>
      <vt:lpstr>Em relação a outras Views</vt:lpstr>
      <vt:lpstr>Apresentação do PowerPoint</vt:lpstr>
      <vt:lpstr>GridLayout: Organização em Grade</vt:lpstr>
      <vt:lpstr>Apresentação do PowerPoint</vt:lpstr>
      <vt:lpstr>Apresentação do PowerPoint</vt:lpstr>
      <vt:lpstr>Apresentação do PowerPoint</vt:lpstr>
      <vt:lpstr>Referencia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guilherme coimbra xavier</dc:creator>
  <cp:lastModifiedBy>guilherme coimbra xavier</cp:lastModifiedBy>
  <cp:revision>18</cp:revision>
  <dcterms:created xsi:type="dcterms:W3CDTF">2019-05-15T22:16:23Z</dcterms:created>
  <dcterms:modified xsi:type="dcterms:W3CDTF">2019-07-25T23:47:42Z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