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3"/>
  </p:notesMasterIdLst>
  <p:sldIdLst>
    <p:sldId id="259" r:id="rId2"/>
    <p:sldId id="258" r:id="rId3"/>
    <p:sldId id="268" r:id="rId4"/>
    <p:sldId id="267" r:id="rId5"/>
    <p:sldId id="266" r:id="rId6"/>
    <p:sldId id="269" r:id="rId7"/>
    <p:sldId id="261" r:id="rId8"/>
    <p:sldId id="271" r:id="rId9"/>
    <p:sldId id="270" r:id="rId10"/>
    <p:sldId id="273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2E2B"/>
    <a:srgbClr val="D67357"/>
    <a:srgbClr val="1B5338"/>
    <a:srgbClr val="58AB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75856-3204-40F3-8731-1BD0F97D4E29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7F2E2-A931-41E3-9425-77A1BFACB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3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8C7B6BDC-3C55-4654-A5AA-59048EB63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e932d62275_0_148:notes">
            <a:extLst>
              <a:ext uri="{FF2B5EF4-FFF2-40B4-BE49-F238E27FC236}">
                <a16:creationId xmlns:a16="http://schemas.microsoft.com/office/drawing/2014/main" id="{3E7798AC-3855-2234-4DB1-8A24D4956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1e932d62275_0_148:notes">
            <a:extLst>
              <a:ext uri="{FF2B5EF4-FFF2-40B4-BE49-F238E27FC236}">
                <a16:creationId xmlns:a16="http://schemas.microsoft.com/office/drawing/2014/main" id="{05745446-C9E0-2240-3443-9194C59A72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544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>
          <a:extLst>
            <a:ext uri="{FF2B5EF4-FFF2-40B4-BE49-F238E27FC236}">
              <a16:creationId xmlns:a16="http://schemas.microsoft.com/office/drawing/2014/main" id="{1B9AA9EE-B0B3-11A1-DD0E-D653EE46C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:notes">
            <a:extLst>
              <a:ext uri="{FF2B5EF4-FFF2-40B4-BE49-F238E27FC236}">
                <a16:creationId xmlns:a16="http://schemas.microsoft.com/office/drawing/2014/main" id="{DC0C8C74-C784-1CB3-914D-21A145AAD7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p:notes">
            <a:extLst>
              <a:ext uri="{FF2B5EF4-FFF2-40B4-BE49-F238E27FC236}">
                <a16:creationId xmlns:a16="http://schemas.microsoft.com/office/drawing/2014/main" id="{A6990804-9D3F-F05D-BFAB-532EEFC23C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21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e932d6227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1e932d6227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901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BDD2A9D6-5131-1CE6-FC50-5810E539A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e932d62275_0_148:notes">
            <a:extLst>
              <a:ext uri="{FF2B5EF4-FFF2-40B4-BE49-F238E27FC236}">
                <a16:creationId xmlns:a16="http://schemas.microsoft.com/office/drawing/2014/main" id="{5E656598-175D-6156-E067-3F2055EA97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1e932d62275_0_148:notes">
            <a:extLst>
              <a:ext uri="{FF2B5EF4-FFF2-40B4-BE49-F238E27FC236}">
                <a16:creationId xmlns:a16="http://schemas.microsoft.com/office/drawing/2014/main" id="{85F77983-F9B0-8745-9D59-DAF203455A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509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B50DA42A-9178-6ABB-C666-609120649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e932d62275_0_148:notes">
            <a:extLst>
              <a:ext uri="{FF2B5EF4-FFF2-40B4-BE49-F238E27FC236}">
                <a16:creationId xmlns:a16="http://schemas.microsoft.com/office/drawing/2014/main" id="{0133282C-DFAC-2139-046E-761B5774BC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1e932d62275_0_148:notes">
            <a:extLst>
              <a:ext uri="{FF2B5EF4-FFF2-40B4-BE49-F238E27FC236}">
                <a16:creationId xmlns:a16="http://schemas.microsoft.com/office/drawing/2014/main" id="{838F4820-CFC1-E827-9D84-5D4B73F7F7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600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73DE191B-A0B5-DF86-8E09-8241DCD09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e932d62275_0_148:notes">
            <a:extLst>
              <a:ext uri="{FF2B5EF4-FFF2-40B4-BE49-F238E27FC236}">
                <a16:creationId xmlns:a16="http://schemas.microsoft.com/office/drawing/2014/main" id="{6834E30F-E6EC-F0C0-F69C-995D6D6B59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1e932d62275_0_148:notes">
            <a:extLst>
              <a:ext uri="{FF2B5EF4-FFF2-40B4-BE49-F238E27FC236}">
                <a16:creationId xmlns:a16="http://schemas.microsoft.com/office/drawing/2014/main" id="{106E7EC6-7F6D-DCC6-643A-D767C43121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70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698FF39D-E57F-8475-E0EA-6E1965DF6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e932d62275_0_148:notes">
            <a:extLst>
              <a:ext uri="{FF2B5EF4-FFF2-40B4-BE49-F238E27FC236}">
                <a16:creationId xmlns:a16="http://schemas.microsoft.com/office/drawing/2014/main" id="{1FEA9B0E-2924-ED6D-8F51-4385D79CF2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1e932d62275_0_148:notes">
            <a:extLst>
              <a:ext uri="{FF2B5EF4-FFF2-40B4-BE49-F238E27FC236}">
                <a16:creationId xmlns:a16="http://schemas.microsoft.com/office/drawing/2014/main" id="{D405A94D-9D7D-822D-E9AF-02EEE9FC14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0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F1192349-3CEA-3438-4813-8DBE9A985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e932d62275_0_148:notes">
            <a:extLst>
              <a:ext uri="{FF2B5EF4-FFF2-40B4-BE49-F238E27FC236}">
                <a16:creationId xmlns:a16="http://schemas.microsoft.com/office/drawing/2014/main" id="{CE5E15F4-4687-93EA-767B-D122407DB3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1e932d62275_0_148:notes">
            <a:extLst>
              <a:ext uri="{FF2B5EF4-FFF2-40B4-BE49-F238E27FC236}">
                <a16:creationId xmlns:a16="http://schemas.microsoft.com/office/drawing/2014/main" id="{8B700C45-3265-35F2-01C0-3A311524AD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258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F4327C0B-9F86-6868-E5BF-89FAA40C6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e932d62275_0_148:notes">
            <a:extLst>
              <a:ext uri="{FF2B5EF4-FFF2-40B4-BE49-F238E27FC236}">
                <a16:creationId xmlns:a16="http://schemas.microsoft.com/office/drawing/2014/main" id="{83EA2EBB-8D7B-3F0C-AB87-8E7897135E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1e932d62275_0_148:notes">
            <a:extLst>
              <a:ext uri="{FF2B5EF4-FFF2-40B4-BE49-F238E27FC236}">
                <a16:creationId xmlns:a16="http://schemas.microsoft.com/office/drawing/2014/main" id="{37E448DD-95E6-3BCC-0CC0-C0D5EB5AFB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608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05F86974-E98A-8E66-1D1E-11D1C86AD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e932d62275_0_148:notes">
            <a:extLst>
              <a:ext uri="{FF2B5EF4-FFF2-40B4-BE49-F238E27FC236}">
                <a16:creationId xmlns:a16="http://schemas.microsoft.com/office/drawing/2014/main" id="{A52692DB-2B70-A6B9-286E-27F74D0EE2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1e932d62275_0_148:notes">
            <a:extLst>
              <a:ext uri="{FF2B5EF4-FFF2-40B4-BE49-F238E27FC236}">
                <a16:creationId xmlns:a16="http://schemas.microsoft.com/office/drawing/2014/main" id="{D91C52CE-3284-1056-B031-BCB35A1A41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50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66" y="1"/>
            <a:ext cx="1217086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10800000" flipH="1">
            <a:off x="-104600" y="-104400"/>
            <a:ext cx="4572000" cy="11352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77800" y="1992400"/>
            <a:ext cx="6036400" cy="22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077800" y="4272800"/>
            <a:ext cx="60364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0566" y="1"/>
            <a:ext cx="12170868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9" name="Google Shape;689;p27"/>
          <p:cNvGrpSpPr/>
          <p:nvPr/>
        </p:nvGrpSpPr>
        <p:grpSpPr>
          <a:xfrm>
            <a:off x="-497933" y="0"/>
            <a:ext cx="12689933" cy="6883767"/>
            <a:chOff x="-373450" y="0"/>
            <a:chExt cx="9517450" cy="5162825"/>
          </a:xfrm>
        </p:grpSpPr>
        <p:sp>
          <p:nvSpPr>
            <p:cNvPr id="690" name="Google Shape;690;p27"/>
            <p:cNvSpPr/>
            <p:nvPr/>
          </p:nvSpPr>
          <p:spPr>
            <a:xfrm flipH="1">
              <a:off x="8421600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1" name="Google Shape;691;p27"/>
            <p:cNvSpPr/>
            <p:nvPr/>
          </p:nvSpPr>
          <p:spPr>
            <a:xfrm rot="5400000" flipH="1">
              <a:off x="893400" y="3800225"/>
              <a:ext cx="441600" cy="2283600"/>
            </a:xfrm>
            <a:prstGeom prst="round1Rect">
              <a:avLst>
                <a:gd name="adj" fmla="val 493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2" name="Google Shape;692;p27"/>
            <p:cNvSpPr/>
            <p:nvPr/>
          </p:nvSpPr>
          <p:spPr>
            <a:xfrm rot="10800000">
              <a:off x="6880500" y="0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-373450" y="10080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694" name="Google Shape;694;p27"/>
          <p:cNvGrpSpPr/>
          <p:nvPr/>
        </p:nvGrpSpPr>
        <p:grpSpPr>
          <a:xfrm>
            <a:off x="11434085" y="5333184"/>
            <a:ext cx="2513700" cy="2512333"/>
            <a:chOff x="2609275" y="3149350"/>
            <a:chExt cx="1885275" cy="1884250"/>
          </a:xfrm>
        </p:grpSpPr>
        <p:sp>
          <p:nvSpPr>
            <p:cNvPr id="695" name="Google Shape;695;p27"/>
            <p:cNvSpPr/>
            <p:nvPr/>
          </p:nvSpPr>
          <p:spPr>
            <a:xfrm>
              <a:off x="3923900" y="3224950"/>
              <a:ext cx="494025" cy="495025"/>
            </a:xfrm>
            <a:custGeom>
              <a:avLst/>
              <a:gdLst/>
              <a:ahLst/>
              <a:cxnLst/>
              <a:rect l="l" t="t" r="r" b="b"/>
              <a:pathLst>
                <a:path w="19761" h="19801" extrusionOk="0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3725300" y="3164475"/>
              <a:ext cx="753125" cy="753100"/>
            </a:xfrm>
            <a:custGeom>
              <a:avLst/>
              <a:gdLst/>
              <a:ahLst/>
              <a:cxnLst/>
              <a:rect l="l" t="t" r="r" b="b"/>
              <a:pathLst>
                <a:path w="30125" h="30124" extrusionOk="0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3572075" y="3149350"/>
              <a:ext cx="922475" cy="922475"/>
            </a:xfrm>
            <a:custGeom>
              <a:avLst/>
              <a:gdLst/>
              <a:ahLst/>
              <a:cxnLst/>
              <a:rect l="l" t="t" r="r" b="b"/>
              <a:pathLst>
                <a:path w="36899" h="36899" extrusionOk="0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3440000" y="315440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323050" y="3175550"/>
              <a:ext cx="1145275" cy="1144275"/>
            </a:xfrm>
            <a:custGeom>
              <a:avLst/>
              <a:gdLst/>
              <a:ahLst/>
              <a:cxnLst/>
              <a:rect l="l" t="t" r="r" b="b"/>
              <a:pathLst>
                <a:path w="45811" h="45771" extrusionOk="0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3218200" y="320782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3122425" y="324915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035725" y="3299550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2956075" y="3358025"/>
              <a:ext cx="1328775" cy="1329775"/>
            </a:xfrm>
            <a:custGeom>
              <a:avLst/>
              <a:gdLst/>
              <a:ahLst/>
              <a:cxnLst/>
              <a:rect l="l" t="t" r="r" b="b"/>
              <a:pathLst>
                <a:path w="53151" h="53191" extrusionOk="0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2883500" y="3422550"/>
              <a:ext cx="1336825" cy="1336825"/>
            </a:xfrm>
            <a:custGeom>
              <a:avLst/>
              <a:gdLst/>
              <a:ahLst/>
              <a:cxnLst/>
              <a:rect l="l" t="t" r="r" b="b"/>
              <a:pathLst>
                <a:path w="53473" h="53473" extrusionOk="0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2817975" y="3495150"/>
              <a:ext cx="1329775" cy="1329775"/>
            </a:xfrm>
            <a:custGeom>
              <a:avLst/>
              <a:gdLst/>
              <a:ahLst/>
              <a:cxnLst/>
              <a:rect l="l" t="t" r="r" b="b"/>
              <a:pathLst>
                <a:path w="53191" h="53191" extrusionOk="0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2760500" y="3574775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2710100" y="366250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2667750" y="375827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2635500" y="3863125"/>
              <a:ext cx="1144275" cy="1144275"/>
            </a:xfrm>
            <a:custGeom>
              <a:avLst/>
              <a:gdLst/>
              <a:ahLst/>
              <a:cxnLst/>
              <a:rect l="l" t="t" r="r" b="b"/>
              <a:pathLst>
                <a:path w="45771" h="45771" extrusionOk="0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2615325" y="398005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2609275" y="4111125"/>
              <a:ext cx="922500" cy="922475"/>
            </a:xfrm>
            <a:custGeom>
              <a:avLst/>
              <a:gdLst/>
              <a:ahLst/>
              <a:cxnLst/>
              <a:rect l="l" t="t" r="r" b="b"/>
              <a:pathLst>
                <a:path w="36900" h="36899" extrusionOk="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2625400" y="4264350"/>
              <a:ext cx="753125" cy="754125"/>
            </a:xfrm>
            <a:custGeom>
              <a:avLst/>
              <a:gdLst/>
              <a:ahLst/>
              <a:cxnLst/>
              <a:rect l="l" t="t" r="r" b="b"/>
              <a:pathLst>
                <a:path w="30125" h="30165" extrusionOk="0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2684900" y="4462975"/>
              <a:ext cx="495025" cy="495025"/>
            </a:xfrm>
            <a:custGeom>
              <a:avLst/>
              <a:gdLst/>
              <a:ahLst/>
              <a:cxnLst/>
              <a:rect l="l" t="t" r="r" b="b"/>
              <a:pathLst>
                <a:path w="19801" h="19801" extrusionOk="0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14" name="Google Shape;714;p27"/>
          <p:cNvSpPr txBox="1">
            <a:spLocks noGrp="1"/>
          </p:cNvSpPr>
          <p:nvPr>
            <p:ph type="title"/>
          </p:nvPr>
        </p:nvSpPr>
        <p:spPr>
          <a:xfrm>
            <a:off x="963167" y="719333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5" name="Google Shape;715;p27"/>
          <p:cNvSpPr txBox="1">
            <a:spLocks noGrp="1"/>
          </p:cNvSpPr>
          <p:nvPr>
            <p:ph type="subTitle" idx="1"/>
          </p:nvPr>
        </p:nvSpPr>
        <p:spPr>
          <a:xfrm>
            <a:off x="2236767" y="2349600"/>
            <a:ext cx="36044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27"/>
          <p:cNvSpPr txBox="1">
            <a:spLocks noGrp="1"/>
          </p:cNvSpPr>
          <p:nvPr>
            <p:ph type="subTitle" idx="2"/>
          </p:nvPr>
        </p:nvSpPr>
        <p:spPr>
          <a:xfrm>
            <a:off x="7624333" y="2349600"/>
            <a:ext cx="36044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27"/>
          <p:cNvSpPr txBox="1">
            <a:spLocks noGrp="1"/>
          </p:cNvSpPr>
          <p:nvPr>
            <p:ph type="subTitle" idx="3"/>
          </p:nvPr>
        </p:nvSpPr>
        <p:spPr>
          <a:xfrm>
            <a:off x="2236767" y="1948967"/>
            <a:ext cx="3604400" cy="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66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8" name="Google Shape;718;p27"/>
          <p:cNvSpPr txBox="1">
            <a:spLocks noGrp="1"/>
          </p:cNvSpPr>
          <p:nvPr>
            <p:ph type="subTitle" idx="4"/>
          </p:nvPr>
        </p:nvSpPr>
        <p:spPr>
          <a:xfrm>
            <a:off x="7624355" y="1948967"/>
            <a:ext cx="3604400" cy="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66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9" name="Google Shape;719;p27"/>
          <p:cNvSpPr txBox="1">
            <a:spLocks noGrp="1"/>
          </p:cNvSpPr>
          <p:nvPr>
            <p:ph type="subTitle" idx="5"/>
          </p:nvPr>
        </p:nvSpPr>
        <p:spPr>
          <a:xfrm>
            <a:off x="2236767" y="4604133"/>
            <a:ext cx="36044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6"/>
          </p:nvPr>
        </p:nvSpPr>
        <p:spPr>
          <a:xfrm>
            <a:off x="7624333" y="4604133"/>
            <a:ext cx="3604400" cy="1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>
            <a:spLocks noGrp="1"/>
          </p:cNvSpPr>
          <p:nvPr>
            <p:ph type="subTitle" idx="7"/>
          </p:nvPr>
        </p:nvSpPr>
        <p:spPr>
          <a:xfrm>
            <a:off x="2236767" y="4203500"/>
            <a:ext cx="3604400" cy="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66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2" name="Google Shape;722;p27"/>
          <p:cNvSpPr txBox="1">
            <a:spLocks noGrp="1"/>
          </p:cNvSpPr>
          <p:nvPr>
            <p:ph type="subTitle" idx="8"/>
          </p:nvPr>
        </p:nvSpPr>
        <p:spPr>
          <a:xfrm>
            <a:off x="7624355" y="4203500"/>
            <a:ext cx="3604400" cy="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66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3167" y="719333"/>
            <a:ext cx="1026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3167" y="1583467"/>
            <a:ext cx="10265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7"/>
          <p:cNvSpPr txBox="1">
            <a:spLocks noGrp="1"/>
          </p:cNvSpPr>
          <p:nvPr>
            <p:ph type="ctrTitle"/>
          </p:nvPr>
        </p:nvSpPr>
        <p:spPr>
          <a:xfrm>
            <a:off x="3771474" y="1116696"/>
            <a:ext cx="4649052" cy="108105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Projeto de BI</a:t>
            </a:r>
            <a:endParaRPr sz="5400" b="1" dirty="0"/>
          </a:p>
        </p:txBody>
      </p:sp>
      <p:grpSp>
        <p:nvGrpSpPr>
          <p:cNvPr id="934" name="Google Shape;934;p37"/>
          <p:cNvGrpSpPr/>
          <p:nvPr/>
        </p:nvGrpSpPr>
        <p:grpSpPr>
          <a:xfrm>
            <a:off x="7365892" y="2988234"/>
            <a:ext cx="4825909" cy="3869612"/>
            <a:chOff x="5524419" y="2241175"/>
            <a:chExt cx="3619432" cy="2902209"/>
          </a:xfrm>
        </p:grpSpPr>
        <p:grpSp>
          <p:nvGrpSpPr>
            <p:cNvPr id="935" name="Google Shape;935;p37"/>
            <p:cNvGrpSpPr/>
            <p:nvPr/>
          </p:nvGrpSpPr>
          <p:grpSpPr>
            <a:xfrm>
              <a:off x="5524419" y="4160759"/>
              <a:ext cx="3619432" cy="982624"/>
              <a:chOff x="4986600" y="4014825"/>
              <a:chExt cx="4157400" cy="1128675"/>
            </a:xfrm>
          </p:grpSpPr>
          <p:sp>
            <p:nvSpPr>
              <p:cNvPr id="936" name="Google Shape;936;p37"/>
              <p:cNvSpPr/>
              <p:nvPr/>
            </p:nvSpPr>
            <p:spPr>
              <a:xfrm flipH="1">
                <a:off x="5715000" y="4014825"/>
                <a:ext cx="3429000" cy="1128600"/>
              </a:xfrm>
              <a:prstGeom prst="round1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 flipH="1">
                <a:off x="4986600" y="4527300"/>
                <a:ext cx="4157400" cy="616200"/>
              </a:xfrm>
              <a:prstGeom prst="round1Rect">
                <a:avLst>
                  <a:gd name="adj" fmla="val 50000"/>
                </a:avLst>
              </a:prstGeom>
              <a:solidFill>
                <a:srgbClr val="63DBF5">
                  <a:alpha val="689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938" name="Google Shape;938;p37"/>
            <p:cNvGrpSpPr/>
            <p:nvPr/>
          </p:nvGrpSpPr>
          <p:grpSpPr>
            <a:xfrm>
              <a:off x="7631225" y="2241175"/>
              <a:ext cx="986125" cy="2095500"/>
              <a:chOff x="7631225" y="2241175"/>
              <a:chExt cx="986125" cy="2095500"/>
            </a:xfrm>
          </p:grpSpPr>
          <p:cxnSp>
            <p:nvCxnSpPr>
              <p:cNvPr id="939" name="Google Shape;939;p37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37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37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2" name="Google Shape;942;p37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3" name="Google Shape;943;p37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37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37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37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37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37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37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37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37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37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53" name="Google Shape;953;p37"/>
          <p:cNvGrpSpPr/>
          <p:nvPr/>
        </p:nvGrpSpPr>
        <p:grpSpPr>
          <a:xfrm>
            <a:off x="-840116" y="2479051"/>
            <a:ext cx="3858117" cy="4378984"/>
            <a:chOff x="-630087" y="1859288"/>
            <a:chExt cx="2893588" cy="3284238"/>
          </a:xfrm>
        </p:grpSpPr>
        <p:sp>
          <p:nvSpPr>
            <p:cNvPr id="954" name="Google Shape;954;p37"/>
            <p:cNvSpPr/>
            <p:nvPr/>
          </p:nvSpPr>
          <p:spPr>
            <a:xfrm>
              <a:off x="0" y="3272100"/>
              <a:ext cx="12552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89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956" name="Google Shape;956;p37"/>
            <p:cNvGrpSpPr/>
            <p:nvPr/>
          </p:nvGrpSpPr>
          <p:grpSpPr>
            <a:xfrm>
              <a:off x="-630087" y="1859288"/>
              <a:ext cx="1885275" cy="1884250"/>
              <a:chOff x="2609275" y="3149350"/>
              <a:chExt cx="1885275" cy="1884250"/>
            </a:xfrm>
          </p:grpSpPr>
          <p:sp>
            <p:nvSpPr>
              <p:cNvPr id="957" name="Google Shape;957;p37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</p:grpSp>
      </p:grpSp>
      <p:grpSp>
        <p:nvGrpSpPr>
          <p:cNvPr id="976" name="Google Shape;976;p37"/>
          <p:cNvGrpSpPr/>
          <p:nvPr/>
        </p:nvGrpSpPr>
        <p:grpSpPr>
          <a:xfrm>
            <a:off x="7959667" y="-2238133"/>
            <a:ext cx="5009167" cy="3717433"/>
            <a:chOff x="5969750" y="-1678600"/>
            <a:chExt cx="3756875" cy="2788075"/>
          </a:xfrm>
        </p:grpSpPr>
        <p:sp>
          <p:nvSpPr>
            <p:cNvPr id="977" name="Google Shape;977;p37"/>
            <p:cNvSpPr/>
            <p:nvPr/>
          </p:nvSpPr>
          <p:spPr>
            <a:xfrm>
              <a:off x="7844125" y="896475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78" name="Google Shape;978;p37"/>
            <p:cNvSpPr/>
            <p:nvPr/>
          </p:nvSpPr>
          <p:spPr>
            <a:xfrm rot="-5400000">
              <a:off x="5969750" y="-1678600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sp>
        <p:nvSpPr>
          <p:cNvPr id="10" name="Google Shape;932;p37">
            <a:extLst>
              <a:ext uri="{FF2B5EF4-FFF2-40B4-BE49-F238E27FC236}">
                <a16:creationId xmlns:a16="http://schemas.microsoft.com/office/drawing/2014/main" id="{D36F65F1-6900-A5D5-3F33-61E02D47F590}"/>
              </a:ext>
            </a:extLst>
          </p:cNvPr>
          <p:cNvSpPr txBox="1">
            <a:spLocks/>
          </p:cNvSpPr>
          <p:nvPr/>
        </p:nvSpPr>
        <p:spPr>
          <a:xfrm>
            <a:off x="4789820" y="5810965"/>
            <a:ext cx="2612357" cy="85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133" b="0" dirty="0"/>
              <a:t>Turma 2024.2</a:t>
            </a:r>
          </a:p>
          <a:p>
            <a:pPr algn="ctr"/>
            <a:r>
              <a:rPr lang="pt-BR" sz="2133" b="0" dirty="0"/>
              <a:t> Segunda - Manhã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46EA4A-0588-2C29-29B6-69AF70C75FC0}"/>
              </a:ext>
            </a:extLst>
          </p:cNvPr>
          <p:cNvSpPr txBox="1"/>
          <p:nvPr/>
        </p:nvSpPr>
        <p:spPr>
          <a:xfrm>
            <a:off x="3525424" y="1917048"/>
            <a:ext cx="5141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Censo Ilha Primeira</a:t>
            </a:r>
          </a:p>
        </p:txBody>
      </p:sp>
    </p:spTree>
    <p:extLst>
      <p:ext uri="{BB962C8B-B14F-4D97-AF65-F5344CB8AC3E}">
        <p14:creationId xmlns:p14="http://schemas.microsoft.com/office/powerpoint/2010/main" val="8298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BD2603EB-2AD6-8512-4F64-1CB3C9A23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7">
            <a:extLst>
              <a:ext uri="{FF2B5EF4-FFF2-40B4-BE49-F238E27FC236}">
                <a16:creationId xmlns:a16="http://schemas.microsoft.com/office/drawing/2014/main" id="{AED073B3-67A7-1C8C-28DE-F03A06AB10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96" y="779726"/>
            <a:ext cx="1140725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03195" algn="l"/>
            <a:r>
              <a:rPr lang="pt-BR" sz="4400" b="1" i="0" dirty="0">
                <a:solidFill>
                  <a:srgbClr val="1F2328"/>
                </a:solidFill>
                <a:effectLst/>
                <a:latin typeface="-apple-system"/>
              </a:rPr>
              <a:t>DW – Tratamento com o </a:t>
            </a:r>
            <a:r>
              <a:rPr lang="pt-BR" sz="4400" b="1" i="0" dirty="0" err="1">
                <a:solidFill>
                  <a:srgbClr val="1F2328"/>
                </a:solidFill>
                <a:effectLst/>
                <a:latin typeface="-apple-system"/>
              </a:rPr>
              <a:t>Pentaho</a:t>
            </a:r>
            <a:endParaRPr lang="pt-BR" sz="44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A018C3-2BEE-301A-C273-646C491E4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902328"/>
            <a:ext cx="10572750" cy="2381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0418364-64D9-EFFE-47DA-BECF3E5FA185}"/>
              </a:ext>
            </a:extLst>
          </p:cNvPr>
          <p:cNvSpPr txBox="1"/>
          <p:nvPr/>
        </p:nvSpPr>
        <p:spPr>
          <a:xfrm>
            <a:off x="865862" y="1574422"/>
            <a:ext cx="900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649F"/>
                </a:solidFill>
                <a:latin typeface="-apple-system"/>
              </a:rPr>
              <a:t>Exemplo de tratamento da </a:t>
            </a:r>
            <a:r>
              <a:rPr lang="pt-BR" sz="3600" b="1" dirty="0" err="1">
                <a:solidFill>
                  <a:srgbClr val="00649F"/>
                </a:solidFill>
                <a:latin typeface="-apple-system"/>
              </a:rPr>
              <a:t>ft_pesquisa</a:t>
            </a:r>
            <a:r>
              <a:rPr lang="pt-BR" sz="3600" b="1" dirty="0">
                <a:solidFill>
                  <a:srgbClr val="00649F"/>
                </a:solidFill>
                <a:latin typeface="-apple-system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6747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>
          <a:extLst>
            <a:ext uri="{FF2B5EF4-FFF2-40B4-BE49-F238E27FC236}">
              <a16:creationId xmlns:a16="http://schemas.microsoft.com/office/drawing/2014/main" id="{7549E1E1-52B0-FCC1-8B21-6CB4AD3B8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7">
            <a:extLst>
              <a:ext uri="{FF2B5EF4-FFF2-40B4-BE49-F238E27FC236}">
                <a16:creationId xmlns:a16="http://schemas.microsoft.com/office/drawing/2014/main" id="{0BC28D60-8BFE-A901-EB0A-910C033F275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61059" y="1875268"/>
            <a:ext cx="8661061" cy="201397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dirty="0"/>
              <a:t>Obrigado pela oportunidade!</a:t>
            </a:r>
          </a:p>
        </p:txBody>
      </p:sp>
      <p:grpSp>
        <p:nvGrpSpPr>
          <p:cNvPr id="934" name="Google Shape;934;p37">
            <a:extLst>
              <a:ext uri="{FF2B5EF4-FFF2-40B4-BE49-F238E27FC236}">
                <a16:creationId xmlns:a16="http://schemas.microsoft.com/office/drawing/2014/main" id="{60AF8464-C2A4-947C-3852-4388B1E736CE}"/>
              </a:ext>
            </a:extLst>
          </p:cNvPr>
          <p:cNvGrpSpPr/>
          <p:nvPr/>
        </p:nvGrpSpPr>
        <p:grpSpPr>
          <a:xfrm>
            <a:off x="7365892" y="2988234"/>
            <a:ext cx="4825909" cy="3869612"/>
            <a:chOff x="5524419" y="2241175"/>
            <a:chExt cx="3619432" cy="2902209"/>
          </a:xfrm>
        </p:grpSpPr>
        <p:grpSp>
          <p:nvGrpSpPr>
            <p:cNvPr id="935" name="Google Shape;935;p37">
              <a:extLst>
                <a:ext uri="{FF2B5EF4-FFF2-40B4-BE49-F238E27FC236}">
                  <a16:creationId xmlns:a16="http://schemas.microsoft.com/office/drawing/2014/main" id="{C55DBCBF-01EE-0A8C-0F0E-39FCBFB49AE4}"/>
                </a:ext>
              </a:extLst>
            </p:cNvPr>
            <p:cNvGrpSpPr/>
            <p:nvPr/>
          </p:nvGrpSpPr>
          <p:grpSpPr>
            <a:xfrm>
              <a:off x="5524419" y="4160759"/>
              <a:ext cx="3619432" cy="982624"/>
              <a:chOff x="4986600" y="4014825"/>
              <a:chExt cx="4157400" cy="1128675"/>
            </a:xfrm>
          </p:grpSpPr>
          <p:sp>
            <p:nvSpPr>
              <p:cNvPr id="936" name="Google Shape;936;p37">
                <a:extLst>
                  <a:ext uri="{FF2B5EF4-FFF2-40B4-BE49-F238E27FC236}">
                    <a16:creationId xmlns:a16="http://schemas.microsoft.com/office/drawing/2014/main" id="{C24ADF1D-9893-5BB6-AC73-44EF92BCD939}"/>
                  </a:ext>
                </a:extLst>
              </p:cNvPr>
              <p:cNvSpPr/>
              <p:nvPr/>
            </p:nvSpPr>
            <p:spPr>
              <a:xfrm flipH="1">
                <a:off x="5715000" y="4014825"/>
                <a:ext cx="3429000" cy="1128600"/>
              </a:xfrm>
              <a:prstGeom prst="round1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937" name="Google Shape;937;p37">
                <a:extLst>
                  <a:ext uri="{FF2B5EF4-FFF2-40B4-BE49-F238E27FC236}">
                    <a16:creationId xmlns:a16="http://schemas.microsoft.com/office/drawing/2014/main" id="{9E42CC85-D049-7F9E-563A-95712289A7BB}"/>
                  </a:ext>
                </a:extLst>
              </p:cNvPr>
              <p:cNvSpPr/>
              <p:nvPr/>
            </p:nvSpPr>
            <p:spPr>
              <a:xfrm flipH="1">
                <a:off x="4986600" y="4527300"/>
                <a:ext cx="4157400" cy="616200"/>
              </a:xfrm>
              <a:prstGeom prst="round1Rect">
                <a:avLst>
                  <a:gd name="adj" fmla="val 50000"/>
                </a:avLst>
              </a:prstGeom>
              <a:solidFill>
                <a:srgbClr val="63DBF5">
                  <a:alpha val="689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938" name="Google Shape;938;p37">
              <a:extLst>
                <a:ext uri="{FF2B5EF4-FFF2-40B4-BE49-F238E27FC236}">
                  <a16:creationId xmlns:a16="http://schemas.microsoft.com/office/drawing/2014/main" id="{F02A169C-766E-EDB9-B294-B62C232C0B31}"/>
                </a:ext>
              </a:extLst>
            </p:cNvPr>
            <p:cNvGrpSpPr/>
            <p:nvPr/>
          </p:nvGrpSpPr>
          <p:grpSpPr>
            <a:xfrm>
              <a:off x="7631225" y="2241175"/>
              <a:ext cx="986125" cy="2095500"/>
              <a:chOff x="7631225" y="2241175"/>
              <a:chExt cx="986125" cy="2095500"/>
            </a:xfrm>
          </p:grpSpPr>
          <p:cxnSp>
            <p:nvCxnSpPr>
              <p:cNvPr id="939" name="Google Shape;939;p37">
                <a:extLst>
                  <a:ext uri="{FF2B5EF4-FFF2-40B4-BE49-F238E27FC236}">
                    <a16:creationId xmlns:a16="http://schemas.microsoft.com/office/drawing/2014/main" id="{93445C63-EB8D-C015-4CE4-D02D370A90BE}"/>
                  </a:ext>
                </a:extLst>
              </p:cNvPr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37">
                <a:extLst>
                  <a:ext uri="{FF2B5EF4-FFF2-40B4-BE49-F238E27FC236}">
                    <a16:creationId xmlns:a16="http://schemas.microsoft.com/office/drawing/2014/main" id="{0FC5327E-FC02-A49F-8412-52FD977B37B9}"/>
                  </a:ext>
                </a:extLst>
              </p:cNvPr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37">
                <a:extLst>
                  <a:ext uri="{FF2B5EF4-FFF2-40B4-BE49-F238E27FC236}">
                    <a16:creationId xmlns:a16="http://schemas.microsoft.com/office/drawing/2014/main" id="{3FEC1294-0464-C8D0-1D92-EFBD6A308F39}"/>
                  </a:ext>
                </a:extLst>
              </p:cNvPr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2" name="Google Shape;942;p37">
                <a:extLst>
                  <a:ext uri="{FF2B5EF4-FFF2-40B4-BE49-F238E27FC236}">
                    <a16:creationId xmlns:a16="http://schemas.microsoft.com/office/drawing/2014/main" id="{32F2C13B-3722-493F-5CDB-98C5740B8F78}"/>
                  </a:ext>
                </a:extLst>
              </p:cNvPr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3" name="Google Shape;943;p37">
                <a:extLst>
                  <a:ext uri="{FF2B5EF4-FFF2-40B4-BE49-F238E27FC236}">
                    <a16:creationId xmlns:a16="http://schemas.microsoft.com/office/drawing/2014/main" id="{5445DF78-B0B5-EDF1-2960-BF81EDA1A28E}"/>
                  </a:ext>
                </a:extLst>
              </p:cNvPr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37">
                <a:extLst>
                  <a:ext uri="{FF2B5EF4-FFF2-40B4-BE49-F238E27FC236}">
                    <a16:creationId xmlns:a16="http://schemas.microsoft.com/office/drawing/2014/main" id="{06AE92CB-525A-9BB7-4B95-15FEB699CFA4}"/>
                  </a:ext>
                </a:extLst>
              </p:cNvPr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37">
                <a:extLst>
                  <a:ext uri="{FF2B5EF4-FFF2-40B4-BE49-F238E27FC236}">
                    <a16:creationId xmlns:a16="http://schemas.microsoft.com/office/drawing/2014/main" id="{4104CAA4-FE73-13A0-B0E0-FB76B0111F14}"/>
                  </a:ext>
                </a:extLst>
              </p:cNvPr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37">
                <a:extLst>
                  <a:ext uri="{FF2B5EF4-FFF2-40B4-BE49-F238E27FC236}">
                    <a16:creationId xmlns:a16="http://schemas.microsoft.com/office/drawing/2014/main" id="{D1F3F2AB-1496-68A8-EAD5-E4BBDEEE47F7}"/>
                  </a:ext>
                </a:extLst>
              </p:cNvPr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37">
                <a:extLst>
                  <a:ext uri="{FF2B5EF4-FFF2-40B4-BE49-F238E27FC236}">
                    <a16:creationId xmlns:a16="http://schemas.microsoft.com/office/drawing/2014/main" id="{6A2B1D10-82A8-D1C4-924D-C5B9B1BBA7D4}"/>
                  </a:ext>
                </a:extLst>
              </p:cNvPr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37">
                <a:extLst>
                  <a:ext uri="{FF2B5EF4-FFF2-40B4-BE49-F238E27FC236}">
                    <a16:creationId xmlns:a16="http://schemas.microsoft.com/office/drawing/2014/main" id="{EA98E3D1-E1FD-C3AE-CACC-83F3910F0D2D}"/>
                  </a:ext>
                </a:extLst>
              </p:cNvPr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37">
                <a:extLst>
                  <a:ext uri="{FF2B5EF4-FFF2-40B4-BE49-F238E27FC236}">
                    <a16:creationId xmlns:a16="http://schemas.microsoft.com/office/drawing/2014/main" id="{7E59D3E3-90E5-DD83-B1BB-4E5A2FFE9162}"/>
                  </a:ext>
                </a:extLst>
              </p:cNvPr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37">
                <a:extLst>
                  <a:ext uri="{FF2B5EF4-FFF2-40B4-BE49-F238E27FC236}">
                    <a16:creationId xmlns:a16="http://schemas.microsoft.com/office/drawing/2014/main" id="{895539AB-F9FC-0288-06F4-FCF7D77E7E8A}"/>
                  </a:ext>
                </a:extLst>
              </p:cNvPr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37">
                <a:extLst>
                  <a:ext uri="{FF2B5EF4-FFF2-40B4-BE49-F238E27FC236}">
                    <a16:creationId xmlns:a16="http://schemas.microsoft.com/office/drawing/2014/main" id="{B43A64A3-C12F-07EF-04FE-07632F2B47E8}"/>
                  </a:ext>
                </a:extLst>
              </p:cNvPr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37">
                <a:extLst>
                  <a:ext uri="{FF2B5EF4-FFF2-40B4-BE49-F238E27FC236}">
                    <a16:creationId xmlns:a16="http://schemas.microsoft.com/office/drawing/2014/main" id="{8AF9CC22-1574-A640-2E56-4C96266354CC}"/>
                  </a:ext>
                </a:extLst>
              </p:cNvPr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53" name="Google Shape;953;p37">
            <a:extLst>
              <a:ext uri="{FF2B5EF4-FFF2-40B4-BE49-F238E27FC236}">
                <a16:creationId xmlns:a16="http://schemas.microsoft.com/office/drawing/2014/main" id="{C4719DA3-B8D5-D376-A477-B73E16A84DDA}"/>
              </a:ext>
            </a:extLst>
          </p:cNvPr>
          <p:cNvGrpSpPr/>
          <p:nvPr/>
        </p:nvGrpSpPr>
        <p:grpSpPr>
          <a:xfrm>
            <a:off x="-840116" y="2479051"/>
            <a:ext cx="3858117" cy="4378984"/>
            <a:chOff x="-630087" y="1859288"/>
            <a:chExt cx="2893588" cy="3284238"/>
          </a:xfrm>
        </p:grpSpPr>
        <p:sp>
          <p:nvSpPr>
            <p:cNvPr id="954" name="Google Shape;954;p37">
              <a:extLst>
                <a:ext uri="{FF2B5EF4-FFF2-40B4-BE49-F238E27FC236}">
                  <a16:creationId xmlns:a16="http://schemas.microsoft.com/office/drawing/2014/main" id="{CF5B1CE4-E18D-04CD-DBB2-59F86BCB6D5C}"/>
                </a:ext>
              </a:extLst>
            </p:cNvPr>
            <p:cNvSpPr/>
            <p:nvPr/>
          </p:nvSpPr>
          <p:spPr>
            <a:xfrm>
              <a:off x="0" y="3272100"/>
              <a:ext cx="12552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89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55" name="Google Shape;955;p37">
              <a:extLst>
                <a:ext uri="{FF2B5EF4-FFF2-40B4-BE49-F238E27FC236}">
                  <a16:creationId xmlns:a16="http://schemas.microsoft.com/office/drawing/2014/main" id="{3499C631-9470-0CB8-3049-2766F401AB27}"/>
                </a:ext>
              </a:extLst>
            </p:cNvPr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956" name="Google Shape;956;p37">
              <a:extLst>
                <a:ext uri="{FF2B5EF4-FFF2-40B4-BE49-F238E27FC236}">
                  <a16:creationId xmlns:a16="http://schemas.microsoft.com/office/drawing/2014/main" id="{ECAE3E52-2758-1A9A-53FC-6F0F6921E5B2}"/>
                </a:ext>
              </a:extLst>
            </p:cNvPr>
            <p:cNvGrpSpPr/>
            <p:nvPr/>
          </p:nvGrpSpPr>
          <p:grpSpPr>
            <a:xfrm>
              <a:off x="-630087" y="1859288"/>
              <a:ext cx="1885275" cy="1884250"/>
              <a:chOff x="2609275" y="3149350"/>
              <a:chExt cx="1885275" cy="1884250"/>
            </a:xfrm>
          </p:grpSpPr>
          <p:sp>
            <p:nvSpPr>
              <p:cNvPr id="957" name="Google Shape;957;p37">
                <a:extLst>
                  <a:ext uri="{FF2B5EF4-FFF2-40B4-BE49-F238E27FC236}">
                    <a16:creationId xmlns:a16="http://schemas.microsoft.com/office/drawing/2014/main" id="{5B224EAE-335E-946A-B95E-327BF34B0486}"/>
                  </a:ext>
                </a:extLst>
              </p:cNvPr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58" name="Google Shape;958;p37">
                <a:extLst>
                  <a:ext uri="{FF2B5EF4-FFF2-40B4-BE49-F238E27FC236}">
                    <a16:creationId xmlns:a16="http://schemas.microsoft.com/office/drawing/2014/main" id="{56ED74C3-CF36-4B76-E330-EE213CEC8026}"/>
                  </a:ext>
                </a:extLst>
              </p:cNvPr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59" name="Google Shape;959;p37">
                <a:extLst>
                  <a:ext uri="{FF2B5EF4-FFF2-40B4-BE49-F238E27FC236}">
                    <a16:creationId xmlns:a16="http://schemas.microsoft.com/office/drawing/2014/main" id="{9C6D946F-1DFA-B7D3-04CB-6879167046C4}"/>
                  </a:ext>
                </a:extLst>
              </p:cNvPr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60" name="Google Shape;960;p37">
                <a:extLst>
                  <a:ext uri="{FF2B5EF4-FFF2-40B4-BE49-F238E27FC236}">
                    <a16:creationId xmlns:a16="http://schemas.microsoft.com/office/drawing/2014/main" id="{D79F6B0D-0C78-D1C8-9A75-914FC1BF5486}"/>
                  </a:ext>
                </a:extLst>
              </p:cNvPr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61" name="Google Shape;961;p37">
                <a:extLst>
                  <a:ext uri="{FF2B5EF4-FFF2-40B4-BE49-F238E27FC236}">
                    <a16:creationId xmlns:a16="http://schemas.microsoft.com/office/drawing/2014/main" id="{B33B27B7-10D7-3A86-F905-46DE79ED11BB}"/>
                  </a:ext>
                </a:extLst>
              </p:cNvPr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62" name="Google Shape;962;p37">
                <a:extLst>
                  <a:ext uri="{FF2B5EF4-FFF2-40B4-BE49-F238E27FC236}">
                    <a16:creationId xmlns:a16="http://schemas.microsoft.com/office/drawing/2014/main" id="{6373FD12-D2D3-A9F7-E367-3998672EA679}"/>
                  </a:ext>
                </a:extLst>
              </p:cNvPr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63" name="Google Shape;963;p37">
                <a:extLst>
                  <a:ext uri="{FF2B5EF4-FFF2-40B4-BE49-F238E27FC236}">
                    <a16:creationId xmlns:a16="http://schemas.microsoft.com/office/drawing/2014/main" id="{5D02871D-4B49-2515-B7D4-0C1C69F4B5D7}"/>
                  </a:ext>
                </a:extLst>
              </p:cNvPr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64" name="Google Shape;964;p37">
                <a:extLst>
                  <a:ext uri="{FF2B5EF4-FFF2-40B4-BE49-F238E27FC236}">
                    <a16:creationId xmlns:a16="http://schemas.microsoft.com/office/drawing/2014/main" id="{4DF57D16-719E-CCB0-EA28-2932C1E80DB1}"/>
                  </a:ext>
                </a:extLst>
              </p:cNvPr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65" name="Google Shape;965;p37">
                <a:extLst>
                  <a:ext uri="{FF2B5EF4-FFF2-40B4-BE49-F238E27FC236}">
                    <a16:creationId xmlns:a16="http://schemas.microsoft.com/office/drawing/2014/main" id="{3FEF1A09-8739-27CB-0382-EE7BEADCCF4B}"/>
                  </a:ext>
                </a:extLst>
              </p:cNvPr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66" name="Google Shape;966;p37">
                <a:extLst>
                  <a:ext uri="{FF2B5EF4-FFF2-40B4-BE49-F238E27FC236}">
                    <a16:creationId xmlns:a16="http://schemas.microsoft.com/office/drawing/2014/main" id="{1C32E02F-2AE5-92C9-F2D5-94C1E12A32DD}"/>
                  </a:ext>
                </a:extLst>
              </p:cNvPr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67" name="Google Shape;967;p37">
                <a:extLst>
                  <a:ext uri="{FF2B5EF4-FFF2-40B4-BE49-F238E27FC236}">
                    <a16:creationId xmlns:a16="http://schemas.microsoft.com/office/drawing/2014/main" id="{725B7120-C158-DCC0-51CA-8FE550CD81B9}"/>
                  </a:ext>
                </a:extLst>
              </p:cNvPr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68" name="Google Shape;968;p37">
                <a:extLst>
                  <a:ext uri="{FF2B5EF4-FFF2-40B4-BE49-F238E27FC236}">
                    <a16:creationId xmlns:a16="http://schemas.microsoft.com/office/drawing/2014/main" id="{64DC27AA-E32C-DB6E-8141-E08CAC3F186D}"/>
                  </a:ext>
                </a:extLst>
              </p:cNvPr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69" name="Google Shape;969;p37">
                <a:extLst>
                  <a:ext uri="{FF2B5EF4-FFF2-40B4-BE49-F238E27FC236}">
                    <a16:creationId xmlns:a16="http://schemas.microsoft.com/office/drawing/2014/main" id="{C410A11A-8817-EC7D-FF3C-178505300AF0}"/>
                  </a:ext>
                </a:extLst>
              </p:cNvPr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70" name="Google Shape;970;p37">
                <a:extLst>
                  <a:ext uri="{FF2B5EF4-FFF2-40B4-BE49-F238E27FC236}">
                    <a16:creationId xmlns:a16="http://schemas.microsoft.com/office/drawing/2014/main" id="{5B2DA038-A183-0D44-3086-399811C490ED}"/>
                  </a:ext>
                </a:extLst>
              </p:cNvPr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71" name="Google Shape;971;p37">
                <a:extLst>
                  <a:ext uri="{FF2B5EF4-FFF2-40B4-BE49-F238E27FC236}">
                    <a16:creationId xmlns:a16="http://schemas.microsoft.com/office/drawing/2014/main" id="{CB4A7DB7-9E3D-4357-5B54-10B02689744C}"/>
                  </a:ext>
                </a:extLst>
              </p:cNvPr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72" name="Google Shape;972;p37">
                <a:extLst>
                  <a:ext uri="{FF2B5EF4-FFF2-40B4-BE49-F238E27FC236}">
                    <a16:creationId xmlns:a16="http://schemas.microsoft.com/office/drawing/2014/main" id="{187064DB-50DA-618B-FAC9-B9321DF2BB8B}"/>
                  </a:ext>
                </a:extLst>
              </p:cNvPr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73" name="Google Shape;973;p37">
                <a:extLst>
                  <a:ext uri="{FF2B5EF4-FFF2-40B4-BE49-F238E27FC236}">
                    <a16:creationId xmlns:a16="http://schemas.microsoft.com/office/drawing/2014/main" id="{DBF82E49-9DF7-9626-6C39-762E1A10B657}"/>
                  </a:ext>
                </a:extLst>
              </p:cNvPr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74" name="Google Shape;974;p37">
                <a:extLst>
                  <a:ext uri="{FF2B5EF4-FFF2-40B4-BE49-F238E27FC236}">
                    <a16:creationId xmlns:a16="http://schemas.microsoft.com/office/drawing/2014/main" id="{1BFF233B-393F-3667-129E-578108291526}"/>
                  </a:ext>
                </a:extLst>
              </p:cNvPr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975" name="Google Shape;975;p37">
                <a:extLst>
                  <a:ext uri="{FF2B5EF4-FFF2-40B4-BE49-F238E27FC236}">
                    <a16:creationId xmlns:a16="http://schemas.microsoft.com/office/drawing/2014/main" id="{1690B98F-BEB5-CD61-C094-1DE7F6D94784}"/>
                  </a:ext>
                </a:extLst>
              </p:cNvPr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</p:grpSp>
      </p:grpSp>
      <p:grpSp>
        <p:nvGrpSpPr>
          <p:cNvPr id="976" name="Google Shape;976;p37">
            <a:extLst>
              <a:ext uri="{FF2B5EF4-FFF2-40B4-BE49-F238E27FC236}">
                <a16:creationId xmlns:a16="http://schemas.microsoft.com/office/drawing/2014/main" id="{86936D16-4B24-CCDE-F9FB-166F429722F5}"/>
              </a:ext>
            </a:extLst>
          </p:cNvPr>
          <p:cNvGrpSpPr/>
          <p:nvPr/>
        </p:nvGrpSpPr>
        <p:grpSpPr>
          <a:xfrm>
            <a:off x="7959667" y="-2238133"/>
            <a:ext cx="5009167" cy="3717433"/>
            <a:chOff x="5969750" y="-1678600"/>
            <a:chExt cx="3756875" cy="2788075"/>
          </a:xfrm>
        </p:grpSpPr>
        <p:sp>
          <p:nvSpPr>
            <p:cNvPr id="977" name="Google Shape;977;p37">
              <a:extLst>
                <a:ext uri="{FF2B5EF4-FFF2-40B4-BE49-F238E27FC236}">
                  <a16:creationId xmlns:a16="http://schemas.microsoft.com/office/drawing/2014/main" id="{A33652D7-FA2C-F84A-7748-74620B18C920}"/>
                </a:ext>
              </a:extLst>
            </p:cNvPr>
            <p:cNvSpPr/>
            <p:nvPr/>
          </p:nvSpPr>
          <p:spPr>
            <a:xfrm>
              <a:off x="7844125" y="896475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78" name="Google Shape;978;p37">
              <a:extLst>
                <a:ext uri="{FF2B5EF4-FFF2-40B4-BE49-F238E27FC236}">
                  <a16:creationId xmlns:a16="http://schemas.microsoft.com/office/drawing/2014/main" id="{91FF9D43-1032-65A1-EC40-89761C8B1491}"/>
                </a:ext>
              </a:extLst>
            </p:cNvPr>
            <p:cNvSpPr/>
            <p:nvPr/>
          </p:nvSpPr>
          <p:spPr>
            <a:xfrm rot="-5400000">
              <a:off x="5969750" y="-1678600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</p:spTree>
    <p:extLst>
      <p:ext uri="{BB962C8B-B14F-4D97-AF65-F5344CB8AC3E}">
        <p14:creationId xmlns:p14="http://schemas.microsoft.com/office/powerpoint/2010/main" val="240690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7"/>
          <p:cNvSpPr txBox="1">
            <a:spLocks noGrp="1"/>
          </p:cNvSpPr>
          <p:nvPr>
            <p:ph type="title"/>
          </p:nvPr>
        </p:nvSpPr>
        <p:spPr>
          <a:xfrm>
            <a:off x="621196" y="779726"/>
            <a:ext cx="1140725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03195" algn="l"/>
            <a:r>
              <a:rPr lang="pt-BR" sz="4400" b="1" i="0" dirty="0">
                <a:solidFill>
                  <a:srgbClr val="1F2328"/>
                </a:solidFill>
                <a:effectLst/>
                <a:latin typeface="-apple-system"/>
              </a:rPr>
              <a:t>Recapitulando</a:t>
            </a:r>
          </a:p>
        </p:txBody>
      </p:sp>
      <p:sp>
        <p:nvSpPr>
          <p:cNvPr id="1197" name="Google Shape;1197;p47"/>
          <p:cNvSpPr txBox="1">
            <a:spLocks noGrp="1"/>
          </p:cNvSpPr>
          <p:nvPr>
            <p:ph type="subTitle" idx="3"/>
          </p:nvPr>
        </p:nvSpPr>
        <p:spPr>
          <a:xfrm>
            <a:off x="865862" y="2528848"/>
            <a:ext cx="8406116" cy="156137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60395" indent="-457200">
              <a:buFont typeface="Arial" panose="020B0604020202020204" pitchFamily="34" charset="0"/>
              <a:buChar char="•"/>
            </a:pPr>
            <a:r>
              <a:rPr lang="pt-BR" sz="2400" dirty="0"/>
              <a:t>Modelagem inicial do Banco de Dados;</a:t>
            </a:r>
          </a:p>
          <a:p>
            <a:pPr marL="660395" indent="-457200">
              <a:buFont typeface="Arial" panose="020B0604020202020204" pitchFamily="34" charset="0"/>
              <a:buChar char="•"/>
            </a:pPr>
            <a:r>
              <a:rPr lang="pt-BR" sz="2400" dirty="0"/>
              <a:t>Criação da aplicação utilizando </a:t>
            </a:r>
            <a:r>
              <a:rPr lang="pt-BR" sz="2400" dirty="0" err="1"/>
              <a:t>Flask</a:t>
            </a:r>
            <a:r>
              <a:rPr lang="pt-BR" sz="2400" dirty="0"/>
              <a:t>.</a:t>
            </a:r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09822D3-006E-2324-427A-D88F63848439}"/>
              </a:ext>
            </a:extLst>
          </p:cNvPr>
          <p:cNvSpPr txBox="1"/>
          <p:nvPr/>
        </p:nvSpPr>
        <p:spPr>
          <a:xfrm>
            <a:off x="865862" y="1574422"/>
            <a:ext cx="9001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649F"/>
                </a:solidFill>
                <a:latin typeface="-apple-system"/>
              </a:rPr>
              <a:t>Primeira entrega: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07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4286871F-FE3C-D1C7-1A8C-A52574330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7">
            <a:extLst>
              <a:ext uri="{FF2B5EF4-FFF2-40B4-BE49-F238E27FC236}">
                <a16:creationId xmlns:a16="http://schemas.microsoft.com/office/drawing/2014/main" id="{C8FABDA8-4D33-C057-8C48-0F5A68F902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96" y="779726"/>
            <a:ext cx="1140725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03195" algn="l"/>
            <a:r>
              <a:rPr lang="pt-BR" sz="4400" b="1" dirty="0">
                <a:solidFill>
                  <a:srgbClr val="1F2328"/>
                </a:solidFill>
                <a:latin typeface="-apple-system"/>
              </a:rPr>
              <a:t>Co</a:t>
            </a:r>
            <a:r>
              <a:rPr lang="pt-BR" sz="4400" b="1" i="0" dirty="0">
                <a:solidFill>
                  <a:srgbClr val="1F2328"/>
                </a:solidFill>
                <a:effectLst/>
                <a:latin typeface="-apple-system"/>
              </a:rPr>
              <a:t>ntinuação</a:t>
            </a:r>
          </a:p>
        </p:txBody>
      </p:sp>
      <p:sp>
        <p:nvSpPr>
          <p:cNvPr id="1197" name="Google Shape;1197;p47">
            <a:extLst>
              <a:ext uri="{FF2B5EF4-FFF2-40B4-BE49-F238E27FC236}">
                <a16:creationId xmlns:a16="http://schemas.microsoft.com/office/drawing/2014/main" id="{6D04613F-F2ED-7427-E5D7-0EAB746E5E3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865862" y="2036087"/>
            <a:ext cx="8406116" cy="2555578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60395" indent="-457200">
              <a:buFont typeface="Arial" panose="020B0604020202020204" pitchFamily="34" charset="0"/>
              <a:buChar char="•"/>
            </a:pPr>
            <a:r>
              <a:rPr lang="pt-BR" sz="2400" dirty="0"/>
              <a:t>Desempenho e Eficiência;</a:t>
            </a:r>
          </a:p>
          <a:p>
            <a:pPr marL="660395" indent="-457200">
              <a:buFont typeface="Arial" panose="020B0604020202020204" pitchFamily="34" charset="0"/>
              <a:buChar char="•"/>
            </a:pPr>
            <a:r>
              <a:rPr lang="pt-BR" sz="2400" dirty="0"/>
              <a:t>Preparação e Transformação de Dados;</a:t>
            </a:r>
          </a:p>
          <a:p>
            <a:pPr marL="660395" indent="-457200">
              <a:buFont typeface="Arial" panose="020B0604020202020204" pitchFamily="34" charset="0"/>
              <a:buChar char="•"/>
            </a:pPr>
            <a:r>
              <a:rPr lang="pt-BR" sz="2400" dirty="0"/>
              <a:t>Suporte a ETL;</a:t>
            </a:r>
          </a:p>
          <a:p>
            <a:pPr marL="660395" indent="-457200">
              <a:buFont typeface="Arial" panose="020B0604020202020204" pitchFamily="34" charset="0"/>
              <a:buChar char="•"/>
            </a:pPr>
            <a:r>
              <a:rPr lang="pt-BR" sz="2400" dirty="0"/>
              <a:t>Controle e Qualidade de Dados.</a:t>
            </a:r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3571DE1-8D46-A366-BB8B-E94A5BDB0692}"/>
              </a:ext>
            </a:extLst>
          </p:cNvPr>
          <p:cNvSpPr txBox="1"/>
          <p:nvPr/>
        </p:nvSpPr>
        <p:spPr>
          <a:xfrm>
            <a:off x="865862" y="1574422"/>
            <a:ext cx="9001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649F"/>
                </a:solidFill>
                <a:latin typeface="-apple-system"/>
              </a:rPr>
              <a:t>Transacional -&gt;  </a:t>
            </a:r>
            <a:r>
              <a:rPr lang="pt-BR" sz="3600" b="1" dirty="0" err="1">
                <a:solidFill>
                  <a:srgbClr val="00649F"/>
                </a:solidFill>
                <a:latin typeface="-apple-system"/>
              </a:rPr>
              <a:t>Stage</a:t>
            </a:r>
            <a:r>
              <a:rPr lang="pt-BR" sz="3600" b="1" dirty="0">
                <a:solidFill>
                  <a:srgbClr val="00649F"/>
                </a:solidFill>
                <a:latin typeface="-apple-system"/>
              </a:rPr>
              <a:t>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05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3900CA76-5CB3-FED3-A9AD-E356BF3E7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7">
            <a:extLst>
              <a:ext uri="{FF2B5EF4-FFF2-40B4-BE49-F238E27FC236}">
                <a16:creationId xmlns:a16="http://schemas.microsoft.com/office/drawing/2014/main" id="{E28DD1B0-2937-E83B-E26D-BC2B3AE169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96" y="779726"/>
            <a:ext cx="1140725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03195" algn="l"/>
            <a:r>
              <a:rPr lang="pt-BR" sz="4400" b="1" dirty="0">
                <a:solidFill>
                  <a:srgbClr val="1F2328"/>
                </a:solidFill>
                <a:latin typeface="-apple-system"/>
              </a:rPr>
              <a:t>Co</a:t>
            </a:r>
            <a:r>
              <a:rPr lang="pt-BR" sz="4400" b="1" i="0" dirty="0">
                <a:solidFill>
                  <a:srgbClr val="1F2328"/>
                </a:solidFill>
                <a:effectLst/>
                <a:latin typeface="-apple-system"/>
              </a:rPr>
              <a:t>ntinuação</a:t>
            </a:r>
          </a:p>
        </p:txBody>
      </p:sp>
      <p:sp>
        <p:nvSpPr>
          <p:cNvPr id="1197" name="Google Shape;1197;p47">
            <a:extLst>
              <a:ext uri="{FF2B5EF4-FFF2-40B4-BE49-F238E27FC236}">
                <a16:creationId xmlns:a16="http://schemas.microsoft.com/office/drawing/2014/main" id="{87C69318-BD6D-1FFF-086A-1754CA579AE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865862" y="2528848"/>
            <a:ext cx="8406116" cy="234795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60395" indent="-457200">
              <a:buFont typeface="Arial" panose="020B0604020202020204" pitchFamily="34" charset="0"/>
              <a:buChar char="•"/>
            </a:pPr>
            <a:r>
              <a:rPr lang="pt-BR" sz="2400" dirty="0"/>
              <a:t>Modelagem inicial das perguntas;</a:t>
            </a:r>
          </a:p>
          <a:p>
            <a:pPr marL="660395" indent="-457200">
              <a:buFont typeface="Arial" panose="020B0604020202020204" pitchFamily="34" charset="0"/>
              <a:buChar char="•"/>
            </a:pPr>
            <a:r>
              <a:rPr lang="pt-BR" sz="2400" dirty="0"/>
              <a:t>Adequação ao contexto local;</a:t>
            </a:r>
          </a:p>
          <a:p>
            <a:pPr marL="660395" indent="-457200">
              <a:buFont typeface="Arial" panose="020B0604020202020204" pitchFamily="34" charset="0"/>
              <a:buChar char="•"/>
            </a:pPr>
            <a:r>
              <a:rPr lang="pt-BR" sz="2400" dirty="0"/>
              <a:t>Filtragem e seleção das perguntas;</a:t>
            </a:r>
          </a:p>
          <a:p>
            <a:pPr marL="660395" indent="-457200">
              <a:buFont typeface="Arial" panose="020B0604020202020204" pitchFamily="34" charset="0"/>
              <a:buChar char="•"/>
            </a:pPr>
            <a:r>
              <a:rPr lang="pt-BR" sz="2400" dirty="0"/>
              <a:t>Definição dos tipos de resposta.</a:t>
            </a:r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1DFD698-CE63-74AF-7A4B-28E7354D0959}"/>
              </a:ext>
            </a:extLst>
          </p:cNvPr>
          <p:cNvSpPr txBox="1"/>
          <p:nvPr/>
        </p:nvSpPr>
        <p:spPr>
          <a:xfrm>
            <a:off x="865862" y="1574422"/>
            <a:ext cx="9001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649F"/>
                </a:solidFill>
                <a:latin typeface="-apple-system"/>
              </a:rPr>
              <a:t>Reunião: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43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8DC4F2E2-BB20-D8F2-31F7-BD94D39F5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7">
            <a:extLst>
              <a:ext uri="{FF2B5EF4-FFF2-40B4-BE49-F238E27FC236}">
                <a16:creationId xmlns:a16="http://schemas.microsoft.com/office/drawing/2014/main" id="{5036825C-FCC3-94A6-FEB5-AC1D040FD2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96" y="779726"/>
            <a:ext cx="1140725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03195" algn="l"/>
            <a:r>
              <a:rPr lang="pt-BR" sz="4400" b="1" dirty="0">
                <a:solidFill>
                  <a:srgbClr val="1F2328"/>
                </a:solidFill>
                <a:latin typeface="-apple-system"/>
              </a:rPr>
              <a:t>Levantamento de perguntas</a:t>
            </a:r>
            <a:endParaRPr lang="pt-BR" sz="44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1197" name="Google Shape;1197;p47">
            <a:extLst>
              <a:ext uri="{FF2B5EF4-FFF2-40B4-BE49-F238E27FC236}">
                <a16:creationId xmlns:a16="http://schemas.microsoft.com/office/drawing/2014/main" id="{F78E18A5-07DB-8F7B-EF1A-D975ACA8314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865862" y="2528848"/>
            <a:ext cx="8406116" cy="288312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60395" indent="-457200">
              <a:buFont typeface="Arial" panose="020B0604020202020204" pitchFamily="34" charset="0"/>
              <a:buChar char="•"/>
            </a:pPr>
            <a:r>
              <a:rPr lang="pt-BR" sz="2400" dirty="0"/>
              <a:t>Transporte aquaviário;</a:t>
            </a:r>
          </a:p>
          <a:p>
            <a:pPr marL="660395" indent="-457200">
              <a:buFont typeface="Arial" panose="020B0604020202020204" pitchFamily="34" charset="0"/>
              <a:buChar char="•"/>
            </a:pPr>
            <a:r>
              <a:rPr lang="pt-BR" sz="2400" dirty="0"/>
              <a:t>Questões ambientais;</a:t>
            </a:r>
          </a:p>
          <a:p>
            <a:pPr marL="660395" indent="-457200">
              <a:buFont typeface="Arial" panose="020B0604020202020204" pitchFamily="34" charset="0"/>
              <a:buChar char="•"/>
            </a:pPr>
            <a:r>
              <a:rPr lang="pt-BR" sz="2400" dirty="0"/>
              <a:t>Turismo;</a:t>
            </a:r>
          </a:p>
          <a:p>
            <a:pPr marL="660395" indent="-457200">
              <a:buFont typeface="Arial" panose="020B0604020202020204" pitchFamily="34" charset="0"/>
              <a:buChar char="•"/>
            </a:pPr>
            <a:r>
              <a:rPr lang="pt-BR" sz="2400" dirty="0"/>
              <a:t>Comunidade;</a:t>
            </a:r>
          </a:p>
          <a:p>
            <a:pPr marL="660395" indent="-457200">
              <a:buFont typeface="Arial" panose="020B0604020202020204" pitchFamily="34" charset="0"/>
              <a:buChar char="•"/>
            </a:pPr>
            <a:r>
              <a:rPr lang="pt-BR" sz="2400" dirty="0"/>
              <a:t>Infraestrutura.</a:t>
            </a:r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DD28A30-643D-1547-C03A-30FF79AC14CE}"/>
              </a:ext>
            </a:extLst>
          </p:cNvPr>
          <p:cNvSpPr txBox="1"/>
          <p:nvPr/>
        </p:nvSpPr>
        <p:spPr>
          <a:xfrm>
            <a:off x="865862" y="1574422"/>
            <a:ext cx="9001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649F"/>
                </a:solidFill>
                <a:latin typeface="-apple-system"/>
              </a:rPr>
              <a:t>Falta de </a:t>
            </a:r>
            <a:r>
              <a:rPr lang="pt-BR" sz="3400" b="1" dirty="0">
                <a:solidFill>
                  <a:srgbClr val="00649F"/>
                </a:solidFill>
                <a:latin typeface="-apple-system"/>
              </a:rPr>
              <a:t>informações</a:t>
            </a:r>
            <a:r>
              <a:rPr lang="pt-BR" sz="3600" b="1" dirty="0">
                <a:solidFill>
                  <a:srgbClr val="00649F"/>
                </a:solidFill>
                <a:latin typeface="-apple-system"/>
              </a:rPr>
              <a:t> demográficas detalhadas: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732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97DF50EA-1B86-D70E-7599-29E3D5E90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7">
            <a:extLst>
              <a:ext uri="{FF2B5EF4-FFF2-40B4-BE49-F238E27FC236}">
                <a16:creationId xmlns:a16="http://schemas.microsoft.com/office/drawing/2014/main" id="{C6C13C50-E2A2-9FFE-480B-02D8DC40DF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0021" y="2892941"/>
            <a:ext cx="8331957" cy="1072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03195" algn="l"/>
            <a:r>
              <a:rPr lang="pt-BR" sz="5400" b="1" i="0" dirty="0">
                <a:solidFill>
                  <a:srgbClr val="1F2328"/>
                </a:solidFill>
                <a:effectLst/>
                <a:latin typeface="-apple-system"/>
              </a:rPr>
              <a:t>Vamos para os dashboards</a:t>
            </a:r>
          </a:p>
        </p:txBody>
      </p:sp>
    </p:spTree>
    <p:extLst>
      <p:ext uri="{BB962C8B-B14F-4D97-AF65-F5344CB8AC3E}">
        <p14:creationId xmlns:p14="http://schemas.microsoft.com/office/powerpoint/2010/main" val="104114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E5C383AA-0A0F-CF2F-6124-BE8207B7E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7">
            <a:extLst>
              <a:ext uri="{FF2B5EF4-FFF2-40B4-BE49-F238E27FC236}">
                <a16:creationId xmlns:a16="http://schemas.microsoft.com/office/drawing/2014/main" id="{AF9F9A01-F190-FBCF-63C9-A9E762346E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96" y="779726"/>
            <a:ext cx="1140725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03195" algn="l"/>
            <a:r>
              <a:rPr lang="pt-BR" sz="4400" b="1" i="0" dirty="0">
                <a:solidFill>
                  <a:srgbClr val="1F2328"/>
                </a:solidFill>
                <a:effectLst/>
                <a:latin typeface="-apple-system"/>
              </a:rPr>
              <a:t>Próximos passos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55DC5E7-0435-D34F-B851-8AB7D0611DB8}"/>
              </a:ext>
            </a:extLst>
          </p:cNvPr>
          <p:cNvSpPr txBox="1"/>
          <p:nvPr/>
        </p:nvSpPr>
        <p:spPr>
          <a:xfrm>
            <a:off x="865862" y="1574422"/>
            <a:ext cx="900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649F"/>
                </a:solidFill>
                <a:latin typeface="-apple-system"/>
              </a:rPr>
              <a:t>Modelagem do DW com Power Architect:</a:t>
            </a:r>
          </a:p>
        </p:txBody>
      </p:sp>
      <p:sp>
        <p:nvSpPr>
          <p:cNvPr id="7" name="Google Shape;1197;p47">
            <a:extLst>
              <a:ext uri="{FF2B5EF4-FFF2-40B4-BE49-F238E27FC236}">
                <a16:creationId xmlns:a16="http://schemas.microsoft.com/office/drawing/2014/main" id="{41373B52-E4B4-F522-981B-053C3DF62A1B}"/>
              </a:ext>
            </a:extLst>
          </p:cNvPr>
          <p:cNvSpPr txBox="1">
            <a:spLocks/>
          </p:cNvSpPr>
          <p:nvPr/>
        </p:nvSpPr>
        <p:spPr>
          <a:xfrm>
            <a:off x="865861" y="2528847"/>
            <a:ext cx="8612435" cy="343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  <a:p>
            <a:pPr marL="660395" indent="-457200">
              <a:buFont typeface="Arial" panose="020B0604020202020204" pitchFamily="34" charset="0"/>
              <a:buChar char="•"/>
            </a:pPr>
            <a:r>
              <a:rPr lang="pt-BR" sz="2400" kern="0" dirty="0"/>
              <a:t>Interface Visual e Intuitiva;</a:t>
            </a:r>
          </a:p>
          <a:p>
            <a:pPr marL="660395" indent="-457200">
              <a:buFont typeface="Arial" panose="020B0604020202020204" pitchFamily="34" charset="0"/>
              <a:buChar char="•"/>
            </a:pPr>
            <a:r>
              <a:rPr lang="pt-BR" sz="2400" kern="0" dirty="0"/>
              <a:t>Suporte para Modelagem Multidimensional;</a:t>
            </a:r>
          </a:p>
          <a:p>
            <a:pPr marL="660395" indent="-457200">
              <a:buFont typeface="Arial" panose="020B0604020202020204" pitchFamily="34" charset="0"/>
              <a:buChar char="•"/>
            </a:pPr>
            <a:r>
              <a:rPr lang="pt-BR" sz="2400" kern="0" dirty="0"/>
              <a:t>Geração Automática de Scripts SQL;</a:t>
            </a:r>
          </a:p>
          <a:p>
            <a:pPr marL="660395" indent="-457200">
              <a:buFont typeface="Arial" panose="020B0604020202020204" pitchFamily="34" charset="0"/>
              <a:buChar char="•"/>
            </a:pPr>
            <a:r>
              <a:rPr lang="pt-BR" sz="2400" kern="0" dirty="0"/>
              <a:t>Recursos para Modelagem de Dados Complexos;</a:t>
            </a:r>
          </a:p>
          <a:p>
            <a:pPr marL="660395" indent="-457200">
              <a:buFont typeface="Arial" panose="020B0604020202020204" pitchFamily="34" charset="0"/>
              <a:buChar char="•"/>
            </a:pPr>
            <a:r>
              <a:rPr lang="pt-BR" sz="2400" kern="0" dirty="0"/>
              <a:t>Controle de Versionamento e Comparação de Modelos.</a:t>
            </a:r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  <a:p>
            <a:pPr marL="203195" indent="0"/>
            <a:endParaRPr lang="pt-BR" sz="2400" kern="0" dirty="0"/>
          </a:p>
          <a:p>
            <a:pPr marL="203195" indent="0"/>
            <a:endParaRPr lang="pt-BR" sz="2400" kern="0" dirty="0"/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81188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4ED6B805-C34B-97E2-9451-6BB9749CD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7">
            <a:extLst>
              <a:ext uri="{FF2B5EF4-FFF2-40B4-BE49-F238E27FC236}">
                <a16:creationId xmlns:a16="http://schemas.microsoft.com/office/drawing/2014/main" id="{0CB6E845-4124-3837-2B86-186D3A8860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96" y="779726"/>
            <a:ext cx="1140725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03195" algn="l"/>
            <a:r>
              <a:rPr lang="pt-BR" sz="4400" b="1" i="0" dirty="0">
                <a:solidFill>
                  <a:srgbClr val="1F2328"/>
                </a:solidFill>
                <a:effectLst/>
                <a:latin typeface="-apple-system"/>
              </a:rPr>
              <a:t>DW – Modelagem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7EBDBA-7042-51B9-CC8C-755B135BB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457" y="1543326"/>
            <a:ext cx="7941085" cy="46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19E7F49E-66A2-6046-4C55-270C65DC1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7">
            <a:extLst>
              <a:ext uri="{FF2B5EF4-FFF2-40B4-BE49-F238E27FC236}">
                <a16:creationId xmlns:a16="http://schemas.microsoft.com/office/drawing/2014/main" id="{B5FFACAE-76FB-9B61-B0B9-530F28BA3D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96" y="779726"/>
            <a:ext cx="1140725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03195" algn="l"/>
            <a:r>
              <a:rPr lang="pt-BR" sz="4400" b="1" i="0" dirty="0">
                <a:solidFill>
                  <a:srgbClr val="1F2328"/>
                </a:solidFill>
                <a:effectLst/>
                <a:latin typeface="-apple-system"/>
              </a:rPr>
              <a:t>Próximos passos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B9356D-F2CC-24A1-020A-50DAC46A702D}"/>
              </a:ext>
            </a:extLst>
          </p:cNvPr>
          <p:cNvSpPr txBox="1"/>
          <p:nvPr/>
        </p:nvSpPr>
        <p:spPr>
          <a:xfrm>
            <a:off x="865862" y="1574422"/>
            <a:ext cx="900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649F"/>
                </a:solidFill>
                <a:latin typeface="-apple-system"/>
              </a:rPr>
              <a:t>Tratamento dos dados com </a:t>
            </a:r>
            <a:r>
              <a:rPr lang="pt-BR" sz="3600" b="1" dirty="0" err="1">
                <a:solidFill>
                  <a:srgbClr val="00649F"/>
                </a:solidFill>
                <a:latin typeface="-apple-system"/>
              </a:rPr>
              <a:t>Pentaho</a:t>
            </a:r>
            <a:r>
              <a:rPr lang="pt-BR" sz="3600" b="1" dirty="0">
                <a:solidFill>
                  <a:srgbClr val="00649F"/>
                </a:solidFill>
                <a:latin typeface="-apple-system"/>
              </a:rPr>
              <a:t>:</a:t>
            </a:r>
          </a:p>
        </p:txBody>
      </p:sp>
      <p:sp>
        <p:nvSpPr>
          <p:cNvPr id="8" name="Google Shape;1197;p47">
            <a:extLst>
              <a:ext uri="{FF2B5EF4-FFF2-40B4-BE49-F238E27FC236}">
                <a16:creationId xmlns:a16="http://schemas.microsoft.com/office/drawing/2014/main" id="{B609F95F-D165-6F44-DBA8-4431AD0163D0}"/>
              </a:ext>
            </a:extLst>
          </p:cNvPr>
          <p:cNvSpPr txBox="1">
            <a:spLocks/>
          </p:cNvSpPr>
          <p:nvPr/>
        </p:nvSpPr>
        <p:spPr>
          <a:xfrm>
            <a:off x="865861" y="2528847"/>
            <a:ext cx="8612435" cy="343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  <a:p>
            <a:pPr marL="660395" indent="-457200">
              <a:buFont typeface="Arial" panose="020B0604020202020204" pitchFamily="34" charset="0"/>
              <a:buChar char="•"/>
            </a:pPr>
            <a:r>
              <a:rPr lang="pt-BR" sz="2400" kern="0" dirty="0"/>
              <a:t>Simplificação do processo;</a:t>
            </a:r>
          </a:p>
          <a:p>
            <a:pPr marL="660395" indent="-457200">
              <a:buFont typeface="Arial" panose="020B0604020202020204" pitchFamily="34" charset="0"/>
              <a:buChar char="•"/>
            </a:pPr>
            <a:r>
              <a:rPr lang="pt-BR" sz="2400" kern="0" dirty="0"/>
              <a:t>Escalabilidade e Desempenho;</a:t>
            </a:r>
          </a:p>
          <a:p>
            <a:pPr marL="660395" indent="-457200">
              <a:buFont typeface="Arial" panose="020B0604020202020204" pitchFamily="34" charset="0"/>
              <a:buChar char="•"/>
            </a:pPr>
            <a:r>
              <a:rPr lang="pt-BR" sz="2400" kern="0" dirty="0"/>
              <a:t>Monitoramento e Auditoria de Processos;</a:t>
            </a:r>
          </a:p>
          <a:p>
            <a:pPr marL="660395" indent="-457200">
              <a:buFont typeface="Arial" panose="020B0604020202020204" pitchFamily="34" charset="0"/>
              <a:buChar char="•"/>
            </a:pPr>
            <a:r>
              <a:rPr lang="pt-BR" sz="2400" kern="0" dirty="0"/>
              <a:t>Integração com Ferramentas de BI e Análise de Dados.</a:t>
            </a:r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  <a:p>
            <a:pPr marL="203195" indent="0"/>
            <a:endParaRPr lang="pt-BR" sz="2400" kern="0" dirty="0"/>
          </a:p>
          <a:p>
            <a:pPr marL="203195" indent="0"/>
            <a:endParaRPr lang="pt-BR" sz="2400" kern="0" dirty="0"/>
          </a:p>
          <a:p>
            <a:pPr marL="660395" indent="-457200">
              <a:buFont typeface="Arial" panose="020B0604020202020204" pitchFamily="34" charset="0"/>
              <a:buChar char="•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1055726071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Annual Report by Slidesgo">
  <a:themeElements>
    <a:clrScheme name="Simple Light">
      <a:dk1>
        <a:srgbClr val="00094A"/>
      </a:dk1>
      <a:lt1>
        <a:srgbClr val="00649F"/>
      </a:lt1>
      <a:dk2>
        <a:srgbClr val="FEFEFE"/>
      </a:dk2>
      <a:lt2>
        <a:srgbClr val="63DBF5"/>
      </a:lt2>
      <a:accent1>
        <a:srgbClr val="006DF5"/>
      </a:accent1>
      <a:accent2>
        <a:srgbClr val="516CE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197</Words>
  <Application>Microsoft Office PowerPoint</Application>
  <PresentationFormat>Widescreen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-apple-system</vt:lpstr>
      <vt:lpstr>Aptos</vt:lpstr>
      <vt:lpstr>Arial</vt:lpstr>
      <vt:lpstr>Maven Pro</vt:lpstr>
      <vt:lpstr>Montserrat</vt:lpstr>
      <vt:lpstr>Business Annual Report by Slidesgo</vt:lpstr>
      <vt:lpstr>Projeto de BI</vt:lpstr>
      <vt:lpstr>Recapitulando</vt:lpstr>
      <vt:lpstr>Continuação</vt:lpstr>
      <vt:lpstr>Continuação</vt:lpstr>
      <vt:lpstr>Levantamento de perguntas</vt:lpstr>
      <vt:lpstr>Vamos para os dashboards</vt:lpstr>
      <vt:lpstr>Próximos passos</vt:lpstr>
      <vt:lpstr>DW – Modelagem</vt:lpstr>
      <vt:lpstr>Próximos passos</vt:lpstr>
      <vt:lpstr>DW – Tratamento com o Pentaho</vt:lpstr>
      <vt:lpstr>Obrigado pela oportunidade!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BRENO FRANCA ALCARAZ FERREIRA</dc:creator>
  <cp:lastModifiedBy>Guilherme Duran</cp:lastModifiedBy>
  <cp:revision>6</cp:revision>
  <dcterms:created xsi:type="dcterms:W3CDTF">2024-11-13T14:29:39Z</dcterms:created>
  <dcterms:modified xsi:type="dcterms:W3CDTF">2024-11-22T22:06:05Z</dcterms:modified>
</cp:coreProperties>
</file>