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Dosis ExtraLight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DosisExtra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DosisExtra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SourceSansPro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c1f87e0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c1f87e0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Slide de números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c1f87e0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c1f87e0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Slide de números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c1f87e026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c1f87e026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Slide de números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c1f87e026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c1f87e026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Slide de números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1f87e026_1_4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8c1f87e026_1_4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g8c1f87e026_1_4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c1f87e026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c1f87e026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3.jpg"/><Relationship Id="rId3" Type="http://schemas.openxmlformats.org/officeDocument/2006/relationships/image" Target="../media/image2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6.jpg"/><Relationship Id="rId3" Type="http://schemas.openxmlformats.org/officeDocument/2006/relationships/image" Target="../media/image1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jpg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4.jpg"/><Relationship Id="rId3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+ Header (cinza + roxo)">
  <p:cSld name="1_Slide de título_2">
    <p:bg>
      <p:bgPr>
        <a:solidFill>
          <a:srgbClr val="F3F3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56"/>
            <a:ext cx="9143999" cy="66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title"/>
          </p:nvPr>
        </p:nvSpPr>
        <p:spPr>
          <a:xfrm>
            <a:off x="749025" y="1134206"/>
            <a:ext cx="3054900" cy="1071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762638" y="2319956"/>
            <a:ext cx="3442200" cy="2057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2206445" y="3356"/>
            <a:ext cx="4731300" cy="492300"/>
          </a:xfrm>
          <a:prstGeom prst="rect">
            <a:avLst/>
          </a:prstGeom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4486013" y="2319956"/>
            <a:ext cx="3442200" cy="2057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básico (roxo)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49" r="39" t="0"/>
          <a:stretch/>
        </p:blipFill>
        <p:spPr>
          <a:xfrm>
            <a:off x="0" y="-4765"/>
            <a:ext cx="9144000" cy="51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1659263" y="1772100"/>
            <a:ext cx="40584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659263" y="2948400"/>
            <a:ext cx="4058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básico (cinza)">
  <p:cSld name="CUSTOM_2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65"/>
            <a:ext cx="9144000" cy="514826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1659263" y="1772100"/>
            <a:ext cx="40584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659263" y="2948400"/>
            <a:ext cx="4058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11E5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- Conteúdo dividido (roxo, esq)">
  <p:cSld name="CUSTOM_3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1028" r="1038" t="0"/>
          <a:stretch/>
        </p:blipFill>
        <p:spPr>
          <a:xfrm>
            <a:off x="-3319" y="0"/>
            <a:ext cx="4471088" cy="5143950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st="285750">
              <a:srgbClr val="401E5A">
                <a:alpha val="30000"/>
              </a:srgbClr>
            </a:outerShdw>
          </a:effectLst>
        </p:spPr>
      </p:pic>
      <p:sp>
        <p:nvSpPr>
          <p:cNvPr id="78" name="Google Shape;78;p17"/>
          <p:cNvSpPr txBox="1"/>
          <p:nvPr>
            <p:ph type="title"/>
          </p:nvPr>
        </p:nvSpPr>
        <p:spPr>
          <a:xfrm>
            <a:off x="704700" y="1044450"/>
            <a:ext cx="3054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285794" y="1543050"/>
            <a:ext cx="32460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- Conteúdo dividido (laranja, esq)">
  <p:cSld name="CUSTOM_3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0" y="-244"/>
            <a:ext cx="4470900" cy="5144100"/>
          </a:xfrm>
          <a:prstGeom prst="rect">
            <a:avLst/>
          </a:prstGeom>
          <a:gradFill>
            <a:gsLst>
              <a:gs pos="0">
                <a:srgbClr val="FBB519"/>
              </a:gs>
              <a:gs pos="100000">
                <a:srgbClr val="ED482B"/>
              </a:gs>
            </a:gsLst>
            <a:lin ang="13500032" scaled="0"/>
          </a:gradFill>
          <a:ln>
            <a:noFill/>
          </a:ln>
          <a:effectLst>
            <a:outerShdw blurRad="714375" rotWithShape="0" algn="bl" dist="285750">
              <a:srgbClr val="FFB914">
                <a:alpha val="1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704700" y="1044450"/>
            <a:ext cx="3054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5285794" y="1543050"/>
            <a:ext cx="32460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- Conteúdo dividido (roxo, dir)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1028" r="1038" t="0"/>
          <a:stretch/>
        </p:blipFill>
        <p:spPr>
          <a:xfrm>
            <a:off x="4673287" y="0"/>
            <a:ext cx="4471088" cy="5143950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r="11100000" dist="285750">
              <a:srgbClr val="401E5A">
                <a:alpha val="30000"/>
              </a:srgbClr>
            </a:outerShdw>
          </a:effectLst>
        </p:spPr>
      </p:pic>
      <p:sp>
        <p:nvSpPr>
          <p:cNvPr id="90" name="Google Shape;90;p19"/>
          <p:cNvSpPr txBox="1"/>
          <p:nvPr>
            <p:ph type="title"/>
          </p:nvPr>
        </p:nvSpPr>
        <p:spPr>
          <a:xfrm>
            <a:off x="5381306" y="1044450"/>
            <a:ext cx="3054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703181" y="1543050"/>
            <a:ext cx="32460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- Conteúdo dividido (laranja, dir)">
  <p:cSld name="CUSTOM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4673025" y="-244"/>
            <a:ext cx="4470900" cy="5144100"/>
          </a:xfrm>
          <a:prstGeom prst="rect">
            <a:avLst/>
          </a:prstGeom>
          <a:gradFill>
            <a:gsLst>
              <a:gs pos="0">
                <a:srgbClr val="FBB519"/>
              </a:gs>
              <a:gs pos="100000">
                <a:srgbClr val="ED482B"/>
              </a:gs>
            </a:gsLst>
            <a:lin ang="13500032" scaled="0"/>
          </a:gradFill>
          <a:ln>
            <a:noFill/>
          </a:ln>
          <a:effectLst>
            <a:outerShdw blurRad="714375" rotWithShape="0" algn="bl" dir="11100000" dist="285750">
              <a:srgbClr val="FFB914">
                <a:alpha val="1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5381306" y="1044450"/>
            <a:ext cx="3054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703181" y="1543050"/>
            <a:ext cx="32460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- Conteúdo + Imagem (roxo, esq)">
  <p:cSld name="CUSTOM_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1024" r="6656" t="0"/>
          <a:stretch/>
        </p:blipFill>
        <p:spPr>
          <a:xfrm>
            <a:off x="-3319" y="0"/>
            <a:ext cx="4214681" cy="5143950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st="285750">
              <a:srgbClr val="401E5A">
                <a:alpha val="30000"/>
              </a:srgbClr>
            </a:outerShdw>
          </a:effectLst>
        </p:spPr>
      </p:pic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513066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0" l="29248" r="0" t="0"/>
          <a:stretch/>
        </p:blipFill>
        <p:spPr>
          <a:xfrm>
            <a:off x="4121429" y="0"/>
            <a:ext cx="542925" cy="51434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80984" y="1543050"/>
            <a:ext cx="32460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de conteúdos">
  <p:cSld name="1_Slide de título">
    <p:bg>
      <p:bgPr>
        <a:solidFill>
          <a:srgbClr val="F3F3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0" y="-56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27845" r="23285" t="0"/>
          <a:stretch/>
        </p:blipFill>
        <p:spPr>
          <a:xfrm>
            <a:off x="-3319" y="0"/>
            <a:ext cx="4471085" cy="5143949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st="285750">
              <a:srgbClr val="401E5A">
                <a:alpha val="30000"/>
              </a:srgbClr>
            </a:outerShdw>
          </a:effectLst>
        </p:spPr>
      </p:pic>
      <p:sp>
        <p:nvSpPr>
          <p:cNvPr id="110" name="Google Shape;110;p22"/>
          <p:cNvSpPr/>
          <p:nvPr/>
        </p:nvSpPr>
        <p:spPr>
          <a:xfrm>
            <a:off x="5283206" y="804300"/>
            <a:ext cx="2982000" cy="305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4218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11E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513066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936800" y="1485900"/>
            <a:ext cx="38319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subTitle"/>
          </p:nvPr>
        </p:nvSpPr>
        <p:spPr>
          <a:xfrm>
            <a:off x="4823625" y="759300"/>
            <a:ext cx="40584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11E5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+ Header (roxo + cinza)">
  <p:cSld name="1_Slide de título_3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49" r="39" t="0"/>
          <a:stretch/>
        </p:blipFill>
        <p:spPr>
          <a:xfrm>
            <a:off x="0" y="-2384"/>
            <a:ext cx="9144000" cy="51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749025" y="1134206"/>
            <a:ext cx="30549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62638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486013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●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○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"/>
              <a:buChar char="■"/>
              <a:defRPr sz="1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556"/>
            <a:ext cx="9143999" cy="665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206445" y="3356"/>
            <a:ext cx="4731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+ Header (cinza + roxo)">
  <p:cSld name="1_Slide de título_2"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56"/>
            <a:ext cx="9143999" cy="66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type="title"/>
          </p:nvPr>
        </p:nvSpPr>
        <p:spPr>
          <a:xfrm>
            <a:off x="749025" y="1134206"/>
            <a:ext cx="30549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762638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2206445" y="3356"/>
            <a:ext cx="4731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30" name="Google Shape;130;p24"/>
          <p:cNvSpPr txBox="1"/>
          <p:nvPr>
            <p:ph idx="3" type="body"/>
          </p:nvPr>
        </p:nvSpPr>
        <p:spPr>
          <a:xfrm>
            <a:off x="4486013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+ Header (cinza + laranja)">
  <p:cSld name="1_Slide de título_2_1">
    <p:bg>
      <p:bgPr>
        <a:solidFill>
          <a:srgbClr val="F3F3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65"/>
            <a:ext cx="9144000" cy="514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56"/>
            <a:ext cx="9143999" cy="66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749025" y="1134206"/>
            <a:ext cx="30549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762638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2" type="subTitle"/>
          </p:nvPr>
        </p:nvSpPr>
        <p:spPr>
          <a:xfrm>
            <a:off x="2514076" y="3356"/>
            <a:ext cx="4116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38" name="Google Shape;138;p25"/>
          <p:cNvSpPr txBox="1"/>
          <p:nvPr>
            <p:ph idx="3" type="body"/>
          </p:nvPr>
        </p:nvSpPr>
        <p:spPr>
          <a:xfrm>
            <a:off x="4486013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rra superior para marcas de Suíte Linx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-20944"/>
            <a:ext cx="9165000" cy="1110300"/>
          </a:xfrm>
          <a:prstGeom prst="rect">
            <a:avLst/>
          </a:prstGeom>
          <a:solidFill>
            <a:srgbClr val="411E5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62638" y="191990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486013" y="191990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básico (degradé laranja)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5"/>
            <a:ext cx="9144000" cy="514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1659263" y="1772100"/>
            <a:ext cx="40584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1659263" y="2948400"/>
            <a:ext cx="4058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básico (degradé roxo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0" l="49" r="39" t="0"/>
          <a:stretch/>
        </p:blipFill>
        <p:spPr>
          <a:xfrm>
            <a:off x="0" y="-4765"/>
            <a:ext cx="9144000" cy="51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title"/>
          </p:nvPr>
        </p:nvSpPr>
        <p:spPr>
          <a:xfrm>
            <a:off x="1659263" y="1772100"/>
            <a:ext cx="40584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1659263" y="2948400"/>
            <a:ext cx="4058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(cinza)">
  <p:cSld name="CUSTOM_7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>
            <p:ph type="title"/>
          </p:nvPr>
        </p:nvSpPr>
        <p:spPr>
          <a:xfrm>
            <a:off x="4534144" y="850350"/>
            <a:ext cx="40479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(roxo)">
  <p:cSld name="CUSTOM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type="title"/>
          </p:nvPr>
        </p:nvSpPr>
        <p:spPr>
          <a:xfrm>
            <a:off x="4534144" y="850350"/>
            <a:ext cx="40479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*NÃO EDITÁVEL*">
  <p:cSld name="CUSTOM_8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 rotWithShape="1">
          <a:blip r:embed="rId2">
            <a:alphaModFix/>
          </a:blip>
          <a:srcRect b="0" l="47036" r="4506" t="0"/>
          <a:stretch/>
        </p:blipFill>
        <p:spPr>
          <a:xfrm>
            <a:off x="-3319" y="0"/>
            <a:ext cx="2212256" cy="5143950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st="285750">
              <a:srgbClr val="401E5A">
                <a:alpha val="30000"/>
              </a:srgbClr>
            </a:outerShdw>
          </a:effectLst>
        </p:spPr>
      </p:pic>
      <p:sp>
        <p:nvSpPr>
          <p:cNvPr id="164" name="Google Shape;164;p31"/>
          <p:cNvSpPr txBox="1"/>
          <p:nvPr/>
        </p:nvSpPr>
        <p:spPr>
          <a:xfrm>
            <a:off x="3430838" y="419991"/>
            <a:ext cx="50703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rPr>
              <a:t>Template de slides oficial</a:t>
            </a:r>
            <a:endParaRPr sz="3400">
              <a:solidFill>
                <a:srgbClr val="411E5A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3499444" y="2107797"/>
            <a:ext cx="49326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9000" spcFirstLastPara="1" rIns="89000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 a maioria da sua apresentação</a:t>
            </a:r>
            <a:r>
              <a:rPr lang="pt-BR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você poderá usar os nossos slides-mestre. </a:t>
            </a:r>
            <a:r>
              <a:rPr b="1" lang="pt-BR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algum slide de exemplo ou algum elemento específico</a:t>
            </a:r>
            <a:r>
              <a:rPr lang="pt-BR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te chamar a atenção (fotos, cores de texto, etc.), basta copiar o tal do slide e editar em cima dele. :)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 para deixar a sua apresentação bem bonitona, nos slides finais temos logos, ícones, ilustrações e dicas para copiar!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3510051" y="1607503"/>
            <a:ext cx="3458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julho de 2019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048" y="1666800"/>
            <a:ext cx="2391967" cy="1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/>
          <p:nvPr/>
        </p:nvSpPr>
        <p:spPr>
          <a:xfrm>
            <a:off x="3567206" y="3869311"/>
            <a:ext cx="2154600" cy="297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EE482B"/>
              </a:gs>
              <a:gs pos="100000">
                <a:srgbClr val="FCB712"/>
              </a:gs>
            </a:gsLst>
            <a:lin ang="2700006" scaled="0"/>
          </a:gradFill>
          <a:ln>
            <a:noFill/>
          </a:ln>
        </p:spPr>
        <p:txBody>
          <a:bodyPr anchorCtr="0" anchor="ctr" bIns="54850" lIns="54850" spcFirstLastPara="1" rIns="54850" wrap="square" tIns="54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Comece no slide a seguir!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udo B com subtitulo">
  <p:cSld name="Conteudo B com subtitul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480786" y="163993"/>
            <a:ext cx="82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None/>
              <a:defRPr b="1" i="0" sz="2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189887" y="4822792"/>
            <a:ext cx="5064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AB9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480787" y="1127732"/>
            <a:ext cx="82155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3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3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3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3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6"/>
          <p:cNvSpPr txBox="1"/>
          <p:nvPr>
            <p:ph idx="2" type="body"/>
          </p:nvPr>
        </p:nvSpPr>
        <p:spPr>
          <a:xfrm>
            <a:off x="481013" y="571654"/>
            <a:ext cx="8215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de título">
  <p:cSld name="1_Slide de título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idx="12" type="sldNum"/>
          </p:nvPr>
        </p:nvSpPr>
        <p:spPr>
          <a:xfrm>
            <a:off x="8472458" y="4663217"/>
            <a:ext cx="54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75" lIns="114275" spcFirstLastPara="1" rIns="114275" wrap="square" tIns="11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196" name="Google Shape;196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7" name="Google Shape;197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8" name="Google Shape;198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1_Custom Layout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3">
  <p:cSld name="TITLE_AND_BODY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s">
  <p:cSld name="TITLE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básico (roxo)">
  <p:cSld name="CUSTOM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4"/>
          <p:cNvPicPr preferRelativeResize="0"/>
          <p:nvPr/>
        </p:nvPicPr>
        <p:blipFill rotWithShape="1">
          <a:blip r:embed="rId2">
            <a:alphaModFix/>
          </a:blip>
          <a:srcRect b="0" l="49" r="39" t="0"/>
          <a:stretch/>
        </p:blipFill>
        <p:spPr>
          <a:xfrm>
            <a:off x="0" y="-4765"/>
            <a:ext cx="9144000" cy="51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4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>
            <p:ph type="title"/>
          </p:nvPr>
        </p:nvSpPr>
        <p:spPr>
          <a:xfrm>
            <a:off x="1659263" y="1772100"/>
            <a:ext cx="40584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44"/>
          <p:cNvSpPr txBox="1"/>
          <p:nvPr>
            <p:ph idx="1" type="subTitle"/>
          </p:nvPr>
        </p:nvSpPr>
        <p:spPr>
          <a:xfrm>
            <a:off x="1659263" y="2948400"/>
            <a:ext cx="4058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- Conteúdo dividido (roxo, esq)">
  <p:cSld name="CUSTOM_3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/>
          <p:nvPr/>
        </p:nvSpPr>
        <p:spPr>
          <a:xfrm>
            <a:off x="-3319" y="-450"/>
            <a:ext cx="9144000" cy="514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45"/>
          <p:cNvPicPr preferRelativeResize="0"/>
          <p:nvPr/>
        </p:nvPicPr>
        <p:blipFill rotWithShape="1">
          <a:blip r:embed="rId2">
            <a:alphaModFix/>
          </a:blip>
          <a:srcRect b="0" l="1028" r="1038" t="0"/>
          <a:stretch/>
        </p:blipFill>
        <p:spPr>
          <a:xfrm>
            <a:off x="-3319" y="0"/>
            <a:ext cx="4471088" cy="5143950"/>
          </a:xfrm>
          <a:prstGeom prst="rect">
            <a:avLst/>
          </a:prstGeom>
          <a:noFill/>
          <a:ln>
            <a:noFill/>
          </a:ln>
          <a:effectLst>
            <a:outerShdw blurRad="714375" rotWithShape="0" algn="bl" dist="285750">
              <a:srgbClr val="401E5A">
                <a:alpha val="30000"/>
              </a:srgbClr>
            </a:outerShdw>
          </a:effectLst>
        </p:spPr>
      </p:pic>
      <p:sp>
        <p:nvSpPr>
          <p:cNvPr id="213" name="Google Shape;213;p45"/>
          <p:cNvSpPr txBox="1"/>
          <p:nvPr>
            <p:ph type="title"/>
          </p:nvPr>
        </p:nvSpPr>
        <p:spPr>
          <a:xfrm>
            <a:off x="704700" y="1044450"/>
            <a:ext cx="3054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4" name="Google Shape;214;p45"/>
          <p:cNvSpPr txBox="1"/>
          <p:nvPr>
            <p:ph idx="1" type="body"/>
          </p:nvPr>
        </p:nvSpPr>
        <p:spPr>
          <a:xfrm>
            <a:off x="5285794" y="1543050"/>
            <a:ext cx="32460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+ Header (cinza + laranja)">
  <p:cSld name="1_Slide de título_2_1">
    <p:bg>
      <p:bgPr>
        <a:solidFill>
          <a:srgbClr val="F3F3F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65"/>
            <a:ext cx="9144000" cy="514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56"/>
            <a:ext cx="9143999" cy="66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6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6"/>
          <p:cNvSpPr txBox="1"/>
          <p:nvPr>
            <p:ph type="title"/>
          </p:nvPr>
        </p:nvSpPr>
        <p:spPr>
          <a:xfrm>
            <a:off x="749025" y="1134206"/>
            <a:ext cx="30549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46"/>
          <p:cNvSpPr txBox="1"/>
          <p:nvPr>
            <p:ph idx="1" type="body"/>
          </p:nvPr>
        </p:nvSpPr>
        <p:spPr>
          <a:xfrm>
            <a:off x="762638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46"/>
          <p:cNvSpPr txBox="1"/>
          <p:nvPr>
            <p:ph idx="2" type="subTitle"/>
          </p:nvPr>
        </p:nvSpPr>
        <p:spPr>
          <a:xfrm>
            <a:off x="2514076" y="3356"/>
            <a:ext cx="4116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46"/>
          <p:cNvSpPr txBox="1"/>
          <p:nvPr>
            <p:ph idx="3" type="body"/>
          </p:nvPr>
        </p:nvSpPr>
        <p:spPr>
          <a:xfrm>
            <a:off x="4486013" y="2319956"/>
            <a:ext cx="34422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s Internos" type="tx">
  <p:cSld name="TITLE_AND_BOD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(Produtos Oficiais)">
  <p:cSld name="CUSTOM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9"/>
          <p:cNvSpPr/>
          <p:nvPr/>
        </p:nvSpPr>
        <p:spPr>
          <a:xfrm>
            <a:off x="121500" y="1557850"/>
            <a:ext cx="8897100" cy="2028600"/>
          </a:xfrm>
          <a:prstGeom prst="rect">
            <a:avLst/>
          </a:prstGeom>
          <a:solidFill>
            <a:srgbClr val="321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9"/>
          <p:cNvSpPr/>
          <p:nvPr/>
        </p:nvSpPr>
        <p:spPr>
          <a:xfrm>
            <a:off x="122175" y="120750"/>
            <a:ext cx="8901000" cy="4902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(Geral)">
  <p:cSld name="CUSTOM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/>
          <p:nvPr/>
        </p:nvSpPr>
        <p:spPr>
          <a:xfrm>
            <a:off x="122175" y="120750"/>
            <a:ext cx="8901000" cy="4902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básico (cinza)">
  <p:cSld name="CUSTOM_2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65"/>
            <a:ext cx="9144000" cy="514826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1"/>
          <p:cNvSpPr txBox="1"/>
          <p:nvPr>
            <p:ph type="title"/>
          </p:nvPr>
        </p:nvSpPr>
        <p:spPr>
          <a:xfrm>
            <a:off x="1659263" y="1772100"/>
            <a:ext cx="40584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1" type="subTitle"/>
          </p:nvPr>
        </p:nvSpPr>
        <p:spPr>
          <a:xfrm>
            <a:off x="1659263" y="2948400"/>
            <a:ext cx="4058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11E5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11E5A"/>
                </a:solidFill>
              </a:defRPr>
            </a:lvl9pPr>
          </a:lstStyle>
          <a:p/>
        </p:txBody>
      </p:sp>
      <p:pic>
        <p:nvPicPr>
          <p:cNvPr id="237" name="Google Shape;237;p51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4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4765"/>
            <a:ext cx="9144000" cy="514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411E5A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411E5A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jp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5" Type="http://schemas.openxmlformats.org/officeDocument/2006/relationships/image" Target="../media/image38.png"/><Relationship Id="rId6" Type="http://schemas.openxmlformats.org/officeDocument/2006/relationships/image" Target="../media/image43.png"/><Relationship Id="rId7" Type="http://schemas.openxmlformats.org/officeDocument/2006/relationships/image" Target="../media/image41.png"/><Relationship Id="rId8" Type="http://schemas.openxmlformats.org/officeDocument/2006/relationships/image" Target="../media/image4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2"/>
          <p:cNvSpPr/>
          <p:nvPr/>
        </p:nvSpPr>
        <p:spPr>
          <a:xfrm>
            <a:off x="21425" y="32150"/>
            <a:ext cx="9144000" cy="5014900"/>
          </a:xfrm>
          <a:prstGeom prst="flowChartProcess">
            <a:avLst/>
          </a:prstGeom>
          <a:solidFill>
            <a:srgbClr val="280A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30" y="32150"/>
            <a:ext cx="6998533" cy="50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3"/>
          <p:cNvSpPr/>
          <p:nvPr/>
        </p:nvSpPr>
        <p:spPr>
          <a:xfrm>
            <a:off x="1220756" y="43753"/>
            <a:ext cx="6702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BR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 desafio</a:t>
            </a:r>
            <a:endParaRPr sz="1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50" name="Google Shape;250;p53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3"/>
          <p:cNvSpPr txBox="1"/>
          <p:nvPr/>
        </p:nvSpPr>
        <p:spPr>
          <a:xfrm>
            <a:off x="1375325" y="2623850"/>
            <a:ext cx="61722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rPr>
              <a:t>Como melhorar ainda mais a </a:t>
            </a:r>
            <a:r>
              <a:rPr b="1" lang="pt-BR" sz="34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rPr>
              <a:t>taxa de conversão</a:t>
            </a:r>
            <a:r>
              <a:rPr lang="pt-BR" sz="3400">
                <a:solidFill>
                  <a:srgbClr val="411E5A"/>
                </a:solidFill>
                <a:latin typeface="Dosis"/>
                <a:ea typeface="Dosis"/>
                <a:cs typeface="Dosis"/>
                <a:sym typeface="Dosis"/>
              </a:rPr>
              <a:t> no e-commerce? </a:t>
            </a:r>
            <a:endParaRPr sz="3400">
              <a:solidFill>
                <a:srgbClr val="411E5A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411E5A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411E5A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25226" y="3728071"/>
            <a:ext cx="2270825" cy="17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4201" y="1292200"/>
            <a:ext cx="1537825" cy="11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4"/>
          <p:cNvSpPr/>
          <p:nvPr/>
        </p:nvSpPr>
        <p:spPr>
          <a:xfrm>
            <a:off x="1220756" y="43753"/>
            <a:ext cx="6702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BR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 desafio</a:t>
            </a:r>
            <a:endParaRPr sz="1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59" name="Google Shape;259;p54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54"/>
          <p:cNvGrpSpPr/>
          <p:nvPr/>
        </p:nvGrpSpPr>
        <p:grpSpPr>
          <a:xfrm>
            <a:off x="803725" y="983538"/>
            <a:ext cx="3296700" cy="1520700"/>
            <a:chOff x="803725" y="965725"/>
            <a:chExt cx="3296700" cy="1520700"/>
          </a:xfrm>
        </p:grpSpPr>
        <p:sp>
          <p:nvSpPr>
            <p:cNvPr id="261" name="Google Shape;261;p54"/>
            <p:cNvSpPr txBox="1"/>
            <p:nvPr/>
          </p:nvSpPr>
          <p:spPr>
            <a:xfrm>
              <a:off x="947125" y="965725"/>
              <a:ext cx="3153300" cy="15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pt-BR" sz="1900">
                  <a:solidFill>
                    <a:srgbClr val="411E5A"/>
                  </a:solidFill>
                  <a:latin typeface="Dosis"/>
                  <a:ea typeface="Dosis"/>
                  <a:cs typeface="Dosis"/>
                  <a:sym typeface="Dosis"/>
                </a:rPr>
                <a:t>qual solução </a:t>
              </a:r>
              <a:r>
                <a:rPr lang="pt-BR" sz="1900">
                  <a:solidFill>
                    <a:srgbClr val="411E5A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aumentará a taxa de conversão no ecommerce?</a:t>
              </a:r>
              <a:endParaRPr sz="900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62" name="Google Shape;262;p54"/>
            <p:cNvSpPr/>
            <p:nvPr/>
          </p:nvSpPr>
          <p:spPr>
            <a:xfrm>
              <a:off x="803725" y="1234075"/>
              <a:ext cx="67200" cy="984000"/>
            </a:xfrm>
            <a:prstGeom prst="rect">
              <a:avLst/>
            </a:pr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54"/>
          <p:cNvGrpSpPr/>
          <p:nvPr/>
        </p:nvGrpSpPr>
        <p:grpSpPr>
          <a:xfrm>
            <a:off x="803725" y="3151938"/>
            <a:ext cx="3363775" cy="1367400"/>
            <a:chOff x="803725" y="3096025"/>
            <a:chExt cx="3363775" cy="1367400"/>
          </a:xfrm>
        </p:grpSpPr>
        <p:sp>
          <p:nvSpPr>
            <p:cNvPr id="264" name="Google Shape;264;p54"/>
            <p:cNvSpPr txBox="1"/>
            <p:nvPr/>
          </p:nvSpPr>
          <p:spPr>
            <a:xfrm>
              <a:off x="1014200" y="3096025"/>
              <a:ext cx="3153300" cy="13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pt-BR" sz="1900">
                  <a:solidFill>
                    <a:srgbClr val="411E5A"/>
                  </a:solidFill>
                  <a:latin typeface="Dosis"/>
                  <a:ea typeface="Dosis"/>
                  <a:cs typeface="Dosis"/>
                  <a:sym typeface="Dosis"/>
                </a:rPr>
                <a:t>como ela vai funcionar? </a:t>
              </a:r>
              <a:br>
                <a:rPr b="1" lang="pt-BR" sz="1900">
                  <a:solidFill>
                    <a:srgbClr val="411E5A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pt-BR" sz="1900">
                  <a:solidFill>
                    <a:srgbClr val="411E5A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é viável e com bom retorno?</a:t>
              </a:r>
              <a:endParaRPr sz="900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65" name="Google Shape;265;p54"/>
            <p:cNvSpPr/>
            <p:nvPr/>
          </p:nvSpPr>
          <p:spPr>
            <a:xfrm>
              <a:off x="803725" y="3287725"/>
              <a:ext cx="67200" cy="984000"/>
            </a:xfrm>
            <a:prstGeom prst="rect">
              <a:avLst/>
            </a:pr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54"/>
          <p:cNvGrpSpPr/>
          <p:nvPr/>
        </p:nvGrpSpPr>
        <p:grpSpPr>
          <a:xfrm>
            <a:off x="4919400" y="983538"/>
            <a:ext cx="3624175" cy="1520700"/>
            <a:chOff x="4919400" y="1001350"/>
            <a:chExt cx="3624175" cy="1520700"/>
          </a:xfrm>
        </p:grpSpPr>
        <p:sp>
          <p:nvSpPr>
            <p:cNvPr id="267" name="Google Shape;267;p54"/>
            <p:cNvSpPr txBox="1"/>
            <p:nvPr/>
          </p:nvSpPr>
          <p:spPr>
            <a:xfrm>
              <a:off x="5083975" y="1001350"/>
              <a:ext cx="3459600" cy="15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pt-BR" sz="1900">
                  <a:solidFill>
                    <a:srgbClr val="411E5A"/>
                  </a:solidFill>
                  <a:latin typeface="Dosis"/>
                  <a:ea typeface="Dosis"/>
                  <a:cs typeface="Dosis"/>
                  <a:sym typeface="Dosis"/>
                </a:rPr>
                <a:t>onde ela se encaixa melhor? </a:t>
              </a:r>
              <a:br>
                <a:rPr b="1" lang="pt-BR" sz="1900">
                  <a:solidFill>
                    <a:srgbClr val="411E5A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pt-BR" sz="1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Indique o segmento alvo, caso seja específico para um nicho.</a:t>
              </a:r>
              <a:endParaRPr sz="1900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68" name="Google Shape;268;p54"/>
            <p:cNvSpPr/>
            <p:nvPr/>
          </p:nvSpPr>
          <p:spPr>
            <a:xfrm>
              <a:off x="4919400" y="1269700"/>
              <a:ext cx="67200" cy="984000"/>
            </a:xfrm>
            <a:prstGeom prst="rect">
              <a:avLst/>
            </a:pr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54"/>
          <p:cNvGrpSpPr/>
          <p:nvPr/>
        </p:nvGrpSpPr>
        <p:grpSpPr>
          <a:xfrm>
            <a:off x="4919400" y="3151938"/>
            <a:ext cx="3384950" cy="1367400"/>
            <a:chOff x="4919400" y="2903050"/>
            <a:chExt cx="3384950" cy="1367400"/>
          </a:xfrm>
        </p:grpSpPr>
        <p:sp>
          <p:nvSpPr>
            <p:cNvPr id="270" name="Google Shape;270;p54"/>
            <p:cNvSpPr txBox="1"/>
            <p:nvPr/>
          </p:nvSpPr>
          <p:spPr>
            <a:xfrm>
              <a:off x="5151050" y="2903050"/>
              <a:ext cx="3153300" cy="13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pt-BR" sz="1900">
                  <a:solidFill>
                    <a:srgbClr val="411E5A"/>
                  </a:solidFill>
                  <a:latin typeface="Dosis"/>
                  <a:ea typeface="Dosis"/>
                  <a:cs typeface="Dosis"/>
                  <a:sym typeface="Dosis"/>
                </a:rPr>
                <a:t>por que ela vai funcionar? </a:t>
              </a:r>
              <a:br>
                <a:rPr b="1" lang="pt-BR" sz="1900">
                  <a:solidFill>
                    <a:srgbClr val="411E5A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pt-BR" sz="1900">
                  <a:solidFill>
                    <a:srgbClr val="411E5A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Justifique sua resposta :P</a:t>
              </a:r>
              <a:endParaRPr sz="900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71" name="Google Shape;271;p54"/>
            <p:cNvSpPr/>
            <p:nvPr/>
          </p:nvSpPr>
          <p:spPr>
            <a:xfrm>
              <a:off x="4919400" y="3094750"/>
              <a:ext cx="67200" cy="984000"/>
            </a:xfrm>
            <a:prstGeom prst="rect">
              <a:avLst/>
            </a:pr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54"/>
          <p:cNvSpPr txBox="1"/>
          <p:nvPr/>
        </p:nvSpPr>
        <p:spPr>
          <a:xfrm>
            <a:off x="434000" y="1403500"/>
            <a:ext cx="36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</a:t>
            </a:r>
            <a:endParaRPr sz="2400">
              <a:solidFill>
                <a:srgbClr val="FF92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73" name="Google Shape;273;p54"/>
          <p:cNvSpPr txBox="1"/>
          <p:nvPr/>
        </p:nvSpPr>
        <p:spPr>
          <a:xfrm>
            <a:off x="409575" y="3564150"/>
            <a:ext cx="36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2</a:t>
            </a:r>
            <a:endParaRPr sz="2400">
              <a:solidFill>
                <a:srgbClr val="FF92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74" name="Google Shape;274;p54"/>
          <p:cNvSpPr txBox="1"/>
          <p:nvPr/>
        </p:nvSpPr>
        <p:spPr>
          <a:xfrm>
            <a:off x="4549800" y="1403500"/>
            <a:ext cx="36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3</a:t>
            </a:r>
            <a:endParaRPr sz="2400">
              <a:solidFill>
                <a:srgbClr val="FF92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75" name="Google Shape;275;p54"/>
          <p:cNvSpPr txBox="1"/>
          <p:nvPr/>
        </p:nvSpPr>
        <p:spPr>
          <a:xfrm>
            <a:off x="4525375" y="3564150"/>
            <a:ext cx="36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4</a:t>
            </a:r>
            <a:endParaRPr sz="2400">
              <a:solidFill>
                <a:srgbClr val="FF92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76" name="Google Shape;276;p54"/>
          <p:cNvSpPr txBox="1"/>
          <p:nvPr/>
        </p:nvSpPr>
        <p:spPr>
          <a:xfrm>
            <a:off x="928075" y="2124500"/>
            <a:ext cx="3913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exemplos: </a:t>
            </a:r>
            <a:endParaRPr b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quais novos dados inferidos poderíamos usar? 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como engajar o consumidor a fornecer informações explícitas? 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quais novas soluções para o ecommerce </a:t>
            </a:r>
            <a:b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são promissoras?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/>
          <p:nvPr/>
        </p:nvSpPr>
        <p:spPr>
          <a:xfrm>
            <a:off x="1220756" y="43753"/>
            <a:ext cx="6702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BR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como iremos avaliar?</a:t>
            </a:r>
            <a:endParaRPr sz="1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82" name="Google Shape;282;p55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55"/>
          <p:cNvGrpSpPr/>
          <p:nvPr/>
        </p:nvGrpSpPr>
        <p:grpSpPr>
          <a:xfrm>
            <a:off x="129200" y="676363"/>
            <a:ext cx="4346000" cy="1738941"/>
            <a:chOff x="129200" y="676363"/>
            <a:chExt cx="4346000" cy="1738941"/>
          </a:xfrm>
        </p:grpSpPr>
        <p:grpSp>
          <p:nvGrpSpPr>
            <p:cNvPr id="284" name="Google Shape;284;p55"/>
            <p:cNvGrpSpPr/>
            <p:nvPr/>
          </p:nvGrpSpPr>
          <p:grpSpPr>
            <a:xfrm>
              <a:off x="498925" y="676363"/>
              <a:ext cx="3277650" cy="1738941"/>
              <a:chOff x="803725" y="734750"/>
              <a:chExt cx="3277650" cy="1738941"/>
            </a:xfrm>
          </p:grpSpPr>
          <p:sp>
            <p:nvSpPr>
              <p:cNvPr id="285" name="Google Shape;285;p55"/>
              <p:cNvSpPr txBox="1"/>
              <p:nvPr/>
            </p:nvSpPr>
            <p:spPr>
              <a:xfrm>
                <a:off x="928075" y="734750"/>
                <a:ext cx="3153300" cy="15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criatividade e originalidade</a:t>
                </a:r>
                <a:endParaRPr sz="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286" name="Google Shape;286;p55"/>
              <p:cNvSpPr/>
              <p:nvPr/>
            </p:nvSpPr>
            <p:spPr>
              <a:xfrm>
                <a:off x="803725" y="1234091"/>
                <a:ext cx="67200" cy="12396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" name="Google Shape;287;p55"/>
            <p:cNvSpPr txBox="1"/>
            <p:nvPr/>
          </p:nvSpPr>
          <p:spPr>
            <a:xfrm>
              <a:off x="129200" y="1410800"/>
              <a:ext cx="369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1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88" name="Google Shape;288;p55"/>
            <p:cNvSpPr txBox="1"/>
            <p:nvPr/>
          </p:nvSpPr>
          <p:spPr>
            <a:xfrm>
              <a:off x="600100" y="1499625"/>
              <a:ext cx="38751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 quão o projeto apresentado demonstra originalidade e criatividade, não apresentando apenas uma cópia de outras soluções já existentes em diferentes segmentos;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55"/>
          <p:cNvGrpSpPr/>
          <p:nvPr/>
        </p:nvGrpSpPr>
        <p:grpSpPr>
          <a:xfrm>
            <a:off x="86250" y="2643538"/>
            <a:ext cx="4263925" cy="1937463"/>
            <a:chOff x="86250" y="2643538"/>
            <a:chExt cx="4263925" cy="1937463"/>
          </a:xfrm>
        </p:grpSpPr>
        <p:grpSp>
          <p:nvGrpSpPr>
            <p:cNvPr id="290" name="Google Shape;290;p55"/>
            <p:cNvGrpSpPr/>
            <p:nvPr/>
          </p:nvGrpSpPr>
          <p:grpSpPr>
            <a:xfrm>
              <a:off x="504210" y="2643537"/>
              <a:ext cx="3315415" cy="1504514"/>
              <a:chOff x="852085" y="2867425"/>
              <a:chExt cx="3315415" cy="1504514"/>
            </a:xfrm>
          </p:grpSpPr>
          <p:sp>
            <p:nvSpPr>
              <p:cNvPr id="291" name="Google Shape;291;p55"/>
              <p:cNvSpPr txBox="1"/>
              <p:nvPr/>
            </p:nvSpPr>
            <p:spPr>
              <a:xfrm>
                <a:off x="1014200" y="2867425"/>
                <a:ext cx="3153300" cy="13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aplicabilidade</a:t>
                </a:r>
                <a:endParaRPr sz="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292" name="Google Shape;292;p55"/>
              <p:cNvSpPr/>
              <p:nvPr/>
            </p:nvSpPr>
            <p:spPr>
              <a:xfrm>
                <a:off x="852085" y="3287739"/>
                <a:ext cx="67200" cy="10842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55"/>
            <p:cNvSpPr txBox="1"/>
            <p:nvPr/>
          </p:nvSpPr>
          <p:spPr>
            <a:xfrm>
              <a:off x="86250" y="3284350"/>
              <a:ext cx="369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2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294" name="Google Shape;294;p55"/>
            <p:cNvSpPr txBox="1"/>
            <p:nvPr/>
          </p:nvSpPr>
          <p:spPr>
            <a:xfrm>
              <a:off x="623275" y="3379800"/>
              <a:ext cx="3726900" cy="12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 quão o projeto apresentado demonstra potencial para solucionar problemas no que diz respeito ao desafio proposto;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55"/>
          <p:cNvGrpSpPr/>
          <p:nvPr/>
        </p:nvGrpSpPr>
        <p:grpSpPr>
          <a:xfrm>
            <a:off x="4900600" y="735538"/>
            <a:ext cx="4155325" cy="1597025"/>
            <a:chOff x="4900600" y="709275"/>
            <a:chExt cx="4155325" cy="1597025"/>
          </a:xfrm>
        </p:grpSpPr>
        <p:grpSp>
          <p:nvGrpSpPr>
            <p:cNvPr id="296" name="Google Shape;296;p55"/>
            <p:cNvGrpSpPr/>
            <p:nvPr/>
          </p:nvGrpSpPr>
          <p:grpSpPr>
            <a:xfrm>
              <a:off x="5270200" y="709275"/>
              <a:ext cx="3628100" cy="1597025"/>
              <a:chOff x="4919400" y="770375"/>
              <a:chExt cx="3628100" cy="1597025"/>
            </a:xfrm>
          </p:grpSpPr>
          <p:sp>
            <p:nvSpPr>
              <p:cNvPr id="297" name="Google Shape;297;p55"/>
              <p:cNvSpPr txBox="1"/>
              <p:nvPr/>
            </p:nvSpPr>
            <p:spPr>
              <a:xfrm>
                <a:off x="5087900" y="770375"/>
                <a:ext cx="3459600" cy="15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tecnologia</a:t>
                </a:r>
                <a:endParaRPr sz="1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298" name="Google Shape;298;p55"/>
              <p:cNvSpPr/>
              <p:nvPr/>
            </p:nvSpPr>
            <p:spPr>
              <a:xfrm>
                <a:off x="4919400" y="1269700"/>
                <a:ext cx="67200" cy="10977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55"/>
            <p:cNvSpPr txBox="1"/>
            <p:nvPr/>
          </p:nvSpPr>
          <p:spPr>
            <a:xfrm>
              <a:off x="4900600" y="1410800"/>
              <a:ext cx="369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3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300" name="Google Shape;300;p55"/>
            <p:cNvSpPr txBox="1"/>
            <p:nvPr/>
          </p:nvSpPr>
          <p:spPr>
            <a:xfrm>
              <a:off x="5427725" y="1513548"/>
              <a:ext cx="3628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 quão a solução faz uso de tecnologias consideradas disruptivas e que de fato pode oferecer escala ao projeto;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1" name="Google Shape;301;p55"/>
          <p:cNvGrpSpPr/>
          <p:nvPr/>
        </p:nvGrpSpPr>
        <p:grpSpPr>
          <a:xfrm>
            <a:off x="4900600" y="2612750"/>
            <a:ext cx="4398565" cy="1999032"/>
            <a:chOff x="4900600" y="2643538"/>
            <a:chExt cx="4398565" cy="1999032"/>
          </a:xfrm>
        </p:grpSpPr>
        <p:grpSp>
          <p:nvGrpSpPr>
            <p:cNvPr id="302" name="Google Shape;302;p55"/>
            <p:cNvGrpSpPr/>
            <p:nvPr/>
          </p:nvGrpSpPr>
          <p:grpSpPr>
            <a:xfrm>
              <a:off x="5270200" y="2643538"/>
              <a:ext cx="3269125" cy="1404300"/>
              <a:chOff x="4919400" y="2674450"/>
              <a:chExt cx="3269125" cy="1404300"/>
            </a:xfrm>
          </p:grpSpPr>
          <p:sp>
            <p:nvSpPr>
              <p:cNvPr id="303" name="Google Shape;303;p55"/>
              <p:cNvSpPr txBox="1"/>
              <p:nvPr/>
            </p:nvSpPr>
            <p:spPr>
              <a:xfrm>
                <a:off x="5035225" y="2674450"/>
                <a:ext cx="3153300" cy="13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elemento futuro</a:t>
                </a:r>
                <a:endParaRPr sz="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304" name="Google Shape;304;p55"/>
              <p:cNvSpPr/>
              <p:nvPr/>
            </p:nvSpPr>
            <p:spPr>
              <a:xfrm>
                <a:off x="4919400" y="3094750"/>
                <a:ext cx="67200" cy="9840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" name="Google Shape;305;p55"/>
            <p:cNvSpPr txBox="1"/>
            <p:nvPr/>
          </p:nvSpPr>
          <p:spPr>
            <a:xfrm>
              <a:off x="4900600" y="3284350"/>
              <a:ext cx="3696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4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306" name="Google Shape;306;p55"/>
            <p:cNvSpPr txBox="1"/>
            <p:nvPr/>
          </p:nvSpPr>
          <p:spPr>
            <a:xfrm>
              <a:off x="5385965" y="3441370"/>
              <a:ext cx="3913200" cy="12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 quão a solução apresentada demonstra elementos ligados à tendências futuristas;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/>
          <p:nvPr/>
        </p:nvSpPr>
        <p:spPr>
          <a:xfrm>
            <a:off x="1220756" y="43753"/>
            <a:ext cx="6702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pt-BR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Cronograma</a:t>
            </a:r>
            <a:endParaRPr sz="1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12" name="Google Shape;312;p56"/>
          <p:cNvPicPr preferRelativeResize="0"/>
          <p:nvPr/>
        </p:nvPicPr>
        <p:blipFill rotWithShape="1">
          <a:blip r:embed="rId4">
            <a:alphaModFix/>
          </a:blip>
          <a:srcRect b="219" l="0" r="0" t="209"/>
          <a:stretch/>
        </p:blipFill>
        <p:spPr>
          <a:xfrm>
            <a:off x="8018991" y="4263506"/>
            <a:ext cx="835819" cy="5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56"/>
          <p:cNvGrpSpPr/>
          <p:nvPr/>
        </p:nvGrpSpPr>
        <p:grpSpPr>
          <a:xfrm>
            <a:off x="129200" y="676363"/>
            <a:ext cx="4346000" cy="1738941"/>
            <a:chOff x="129200" y="676363"/>
            <a:chExt cx="4346000" cy="1738941"/>
          </a:xfrm>
        </p:grpSpPr>
        <p:grpSp>
          <p:nvGrpSpPr>
            <p:cNvPr id="314" name="Google Shape;314;p56"/>
            <p:cNvGrpSpPr/>
            <p:nvPr/>
          </p:nvGrpSpPr>
          <p:grpSpPr>
            <a:xfrm>
              <a:off x="498925" y="676363"/>
              <a:ext cx="3277650" cy="1738941"/>
              <a:chOff x="803725" y="734750"/>
              <a:chExt cx="3277650" cy="1738941"/>
            </a:xfrm>
          </p:grpSpPr>
          <p:sp>
            <p:nvSpPr>
              <p:cNvPr id="315" name="Google Shape;315;p56"/>
              <p:cNvSpPr txBox="1"/>
              <p:nvPr/>
            </p:nvSpPr>
            <p:spPr>
              <a:xfrm>
                <a:off x="928075" y="734750"/>
                <a:ext cx="3153300" cy="15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Mentoria de Design Thinking</a:t>
                </a:r>
                <a:endParaRPr sz="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316" name="Google Shape;316;p56"/>
              <p:cNvSpPr/>
              <p:nvPr/>
            </p:nvSpPr>
            <p:spPr>
              <a:xfrm>
                <a:off x="803725" y="1234091"/>
                <a:ext cx="67200" cy="12396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7" name="Google Shape;317;p56"/>
            <p:cNvSpPr txBox="1"/>
            <p:nvPr/>
          </p:nvSpPr>
          <p:spPr>
            <a:xfrm>
              <a:off x="129200" y="1410800"/>
              <a:ext cx="4941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15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318" name="Google Shape;318;p56"/>
            <p:cNvSpPr txBox="1"/>
            <p:nvPr/>
          </p:nvSpPr>
          <p:spPr>
            <a:xfrm>
              <a:off x="600100" y="1499625"/>
              <a:ext cx="38751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Apresentada pela Vanessa da Síntese21</a:t>
              </a:r>
              <a:b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Dia 15 às 19hs: Mentoria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Dia 16: Validação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56"/>
          <p:cNvGrpSpPr/>
          <p:nvPr/>
        </p:nvGrpSpPr>
        <p:grpSpPr>
          <a:xfrm>
            <a:off x="86250" y="2643550"/>
            <a:ext cx="4263925" cy="1937450"/>
            <a:chOff x="86250" y="2643550"/>
            <a:chExt cx="4263925" cy="1937450"/>
          </a:xfrm>
        </p:grpSpPr>
        <p:grpSp>
          <p:nvGrpSpPr>
            <p:cNvPr id="320" name="Google Shape;320;p56"/>
            <p:cNvGrpSpPr/>
            <p:nvPr/>
          </p:nvGrpSpPr>
          <p:grpSpPr>
            <a:xfrm>
              <a:off x="504210" y="2643550"/>
              <a:ext cx="3845815" cy="1504501"/>
              <a:chOff x="852085" y="2867438"/>
              <a:chExt cx="3845815" cy="1504501"/>
            </a:xfrm>
          </p:grpSpPr>
          <p:sp>
            <p:nvSpPr>
              <p:cNvPr id="321" name="Google Shape;321;p56"/>
              <p:cNvSpPr txBox="1"/>
              <p:nvPr/>
            </p:nvSpPr>
            <p:spPr>
              <a:xfrm>
                <a:off x="1014200" y="2867438"/>
                <a:ext cx="3683700" cy="13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Mentoria de Viabilidade de Projetos</a:t>
                </a:r>
                <a:endParaRPr sz="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322" name="Google Shape;322;p56"/>
              <p:cNvSpPr/>
              <p:nvPr/>
            </p:nvSpPr>
            <p:spPr>
              <a:xfrm>
                <a:off x="852085" y="3287739"/>
                <a:ext cx="67200" cy="10842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" name="Google Shape;323;p56"/>
            <p:cNvSpPr txBox="1"/>
            <p:nvPr/>
          </p:nvSpPr>
          <p:spPr>
            <a:xfrm>
              <a:off x="86250" y="3284350"/>
              <a:ext cx="537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17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324" name="Google Shape;324;p56"/>
            <p:cNvSpPr txBox="1"/>
            <p:nvPr/>
          </p:nvSpPr>
          <p:spPr>
            <a:xfrm>
              <a:off x="623275" y="3379800"/>
              <a:ext cx="3726900" cy="12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Apresentada pela Linx</a:t>
              </a:r>
              <a:b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Dia 17 às 19hs: Mentoria</a:t>
              </a:r>
              <a:b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Dia 19: Validação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56"/>
          <p:cNvGrpSpPr/>
          <p:nvPr/>
        </p:nvGrpSpPr>
        <p:grpSpPr>
          <a:xfrm>
            <a:off x="4810300" y="735538"/>
            <a:ext cx="4245625" cy="1597025"/>
            <a:chOff x="4810300" y="709275"/>
            <a:chExt cx="4245625" cy="1597025"/>
          </a:xfrm>
        </p:grpSpPr>
        <p:grpSp>
          <p:nvGrpSpPr>
            <p:cNvPr id="326" name="Google Shape;326;p56"/>
            <p:cNvGrpSpPr/>
            <p:nvPr/>
          </p:nvGrpSpPr>
          <p:grpSpPr>
            <a:xfrm>
              <a:off x="5270200" y="709275"/>
              <a:ext cx="3628100" cy="1597025"/>
              <a:chOff x="4919400" y="770375"/>
              <a:chExt cx="3628100" cy="1597025"/>
            </a:xfrm>
          </p:grpSpPr>
          <p:sp>
            <p:nvSpPr>
              <p:cNvPr id="327" name="Google Shape;327;p56"/>
              <p:cNvSpPr txBox="1"/>
              <p:nvPr/>
            </p:nvSpPr>
            <p:spPr>
              <a:xfrm>
                <a:off x="5087900" y="770375"/>
                <a:ext cx="3459600" cy="15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Mentoria de Vendas</a:t>
                </a:r>
                <a:endParaRPr sz="1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328" name="Google Shape;328;p56"/>
              <p:cNvSpPr/>
              <p:nvPr/>
            </p:nvSpPr>
            <p:spPr>
              <a:xfrm>
                <a:off x="4919400" y="1269700"/>
                <a:ext cx="67200" cy="10977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56"/>
            <p:cNvSpPr txBox="1"/>
            <p:nvPr/>
          </p:nvSpPr>
          <p:spPr>
            <a:xfrm>
              <a:off x="4810300" y="1410813"/>
              <a:ext cx="5271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20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330" name="Google Shape;330;p56"/>
            <p:cNvSpPr txBox="1"/>
            <p:nvPr/>
          </p:nvSpPr>
          <p:spPr>
            <a:xfrm>
              <a:off x="5427725" y="1513548"/>
              <a:ext cx="3628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Apresentada pelo Álvaro da Síntese21</a:t>
              </a:r>
              <a:b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Dia 20 às 20hs: Mentoria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56"/>
          <p:cNvGrpSpPr/>
          <p:nvPr/>
        </p:nvGrpSpPr>
        <p:grpSpPr>
          <a:xfrm>
            <a:off x="4900600" y="2612750"/>
            <a:ext cx="4398565" cy="1999032"/>
            <a:chOff x="4900600" y="2643538"/>
            <a:chExt cx="4398565" cy="1999032"/>
          </a:xfrm>
        </p:grpSpPr>
        <p:grpSp>
          <p:nvGrpSpPr>
            <p:cNvPr id="332" name="Google Shape;332;p56"/>
            <p:cNvGrpSpPr/>
            <p:nvPr/>
          </p:nvGrpSpPr>
          <p:grpSpPr>
            <a:xfrm>
              <a:off x="5270200" y="2643538"/>
              <a:ext cx="3269125" cy="1404300"/>
              <a:chOff x="4919400" y="2674450"/>
              <a:chExt cx="3269125" cy="1404300"/>
            </a:xfrm>
          </p:grpSpPr>
          <p:sp>
            <p:nvSpPr>
              <p:cNvPr id="333" name="Google Shape;333;p56"/>
              <p:cNvSpPr txBox="1"/>
              <p:nvPr/>
            </p:nvSpPr>
            <p:spPr>
              <a:xfrm>
                <a:off x="5035225" y="2674450"/>
                <a:ext cx="3153300" cy="13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b="1" lang="pt-BR" sz="1900">
                    <a:solidFill>
                      <a:srgbClr val="411E5A"/>
                    </a:solidFill>
                    <a:latin typeface="Dosis"/>
                    <a:ea typeface="Dosis"/>
                    <a:cs typeface="Dosis"/>
                    <a:sym typeface="Dosis"/>
                  </a:rPr>
                  <a:t>Apresentações e Entregas</a:t>
                </a:r>
                <a:endParaRPr sz="900">
                  <a:solidFill>
                    <a:srgbClr val="434343"/>
                  </a:solidFill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  <p:sp>
            <p:nvSpPr>
              <p:cNvPr id="334" name="Google Shape;334;p56"/>
              <p:cNvSpPr/>
              <p:nvPr/>
            </p:nvSpPr>
            <p:spPr>
              <a:xfrm>
                <a:off x="4919400" y="3094750"/>
                <a:ext cx="67200" cy="984000"/>
              </a:xfrm>
              <a:prstGeom prst="rect">
                <a:avLst/>
              </a:pr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" name="Google Shape;335;p56"/>
            <p:cNvSpPr txBox="1"/>
            <p:nvPr/>
          </p:nvSpPr>
          <p:spPr>
            <a:xfrm>
              <a:off x="4900600" y="3284363"/>
              <a:ext cx="4854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9200"/>
                  </a:solidFill>
                  <a:latin typeface="Dosis ExtraLight"/>
                  <a:ea typeface="Dosis ExtraLight"/>
                  <a:cs typeface="Dosis ExtraLight"/>
                  <a:sym typeface="Dosis ExtraLight"/>
                </a:rPr>
                <a:t>21</a:t>
              </a:r>
              <a:endParaRPr sz="2400">
                <a:solidFill>
                  <a:srgbClr val="FF9200"/>
                </a:solidFill>
                <a:latin typeface="Dosis ExtraLight"/>
                <a:ea typeface="Dosis ExtraLight"/>
                <a:cs typeface="Dosis ExtraLight"/>
                <a:sym typeface="Dosis ExtraLight"/>
              </a:endParaRPr>
            </a:p>
          </p:txBody>
        </p:sp>
        <p:sp>
          <p:nvSpPr>
            <p:cNvPr id="336" name="Google Shape;336;p56"/>
            <p:cNvSpPr txBox="1"/>
            <p:nvPr/>
          </p:nvSpPr>
          <p:spPr>
            <a:xfrm>
              <a:off x="5385965" y="3441370"/>
              <a:ext cx="3913200" cy="12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Dia 21 às 18hs: Data Limite para envio do Vídeo Pitch e do Documento de Apresentação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Dia 22, com horários individuais, à noite: Talk entre os grupos e a Comissão Organizadora.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/>
          <p:nvPr/>
        </p:nvSpPr>
        <p:spPr>
          <a:xfrm>
            <a:off x="0" y="0"/>
            <a:ext cx="3611700" cy="5154000"/>
          </a:xfrm>
          <a:prstGeom prst="rect">
            <a:avLst/>
          </a:prstGeom>
          <a:solidFill>
            <a:srgbClr val="270D3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320" y="0"/>
            <a:ext cx="7673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4228125" y="1104013"/>
            <a:ext cx="2741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rPr>
              <a:t>Xiaomi Mi Band 4</a:t>
            </a:r>
            <a:endParaRPr sz="1200"/>
          </a:p>
        </p:txBody>
      </p:sp>
      <p:pic>
        <p:nvPicPr>
          <p:cNvPr id="345" name="Google Shape;3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824" y="507176"/>
            <a:ext cx="1653724" cy="175617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7"/>
          <p:cNvSpPr txBox="1"/>
          <p:nvPr>
            <p:ph idx="2" type="body"/>
          </p:nvPr>
        </p:nvSpPr>
        <p:spPr>
          <a:xfrm>
            <a:off x="5171900" y="2623975"/>
            <a:ext cx="29088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rPr>
              <a:t>20% de Desconto</a:t>
            </a:r>
            <a:r>
              <a:rPr lang="pt-BR" sz="2300">
                <a:solidFill>
                  <a:srgbClr val="FFB91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na Taxa de Intercâmbio da AIESEC in Florianópolis</a:t>
            </a:r>
            <a:endParaRPr sz="2300">
              <a:solidFill>
                <a:srgbClr val="FFB91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347" name="Google Shape;34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575" y="3530081"/>
            <a:ext cx="4341429" cy="151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57"/>
          <p:cNvGrpSpPr/>
          <p:nvPr/>
        </p:nvGrpSpPr>
        <p:grpSpPr>
          <a:xfrm>
            <a:off x="916812" y="2174861"/>
            <a:ext cx="1972836" cy="1415865"/>
            <a:chOff x="2565284" y="742256"/>
            <a:chExt cx="3662897" cy="2448322"/>
          </a:xfrm>
        </p:grpSpPr>
        <p:pic>
          <p:nvPicPr>
            <p:cNvPr id="349" name="Google Shape;349;p57"/>
            <p:cNvPicPr preferRelativeResize="0"/>
            <p:nvPr/>
          </p:nvPicPr>
          <p:blipFill rotWithShape="1">
            <a:blip r:embed="rId6">
              <a:alphaModFix/>
            </a:blip>
            <a:srcRect b="0" l="0" r="51902" t="0"/>
            <a:stretch/>
          </p:blipFill>
          <p:spPr>
            <a:xfrm rot="5400000">
              <a:off x="3774026" y="-466485"/>
              <a:ext cx="1245414" cy="3662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57"/>
            <p:cNvPicPr preferRelativeResize="0"/>
            <p:nvPr/>
          </p:nvPicPr>
          <p:blipFill rotWithShape="1">
            <a:blip r:embed="rId7">
              <a:alphaModFix/>
            </a:blip>
            <a:srcRect b="26533" l="0" r="36411" t="10171"/>
            <a:stretch/>
          </p:blipFill>
          <p:spPr>
            <a:xfrm>
              <a:off x="3270021" y="2058125"/>
              <a:ext cx="1230900" cy="94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57"/>
            <p:cNvPicPr preferRelativeResize="0"/>
            <p:nvPr/>
          </p:nvPicPr>
          <p:blipFill rotWithShape="1">
            <a:blip r:embed="rId6">
              <a:alphaModFix/>
            </a:blip>
            <a:srcRect b="10529" l="55537" r="8723" t="65915"/>
            <a:stretch/>
          </p:blipFill>
          <p:spPr>
            <a:xfrm rot="5400000">
              <a:off x="2653196" y="2481185"/>
              <a:ext cx="734214" cy="684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5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413175" y="2108150"/>
              <a:ext cx="624200" cy="62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57"/>
          <p:cNvSpPr txBox="1"/>
          <p:nvPr/>
        </p:nvSpPr>
        <p:spPr>
          <a:xfrm>
            <a:off x="194875" y="1518375"/>
            <a:ext cx="3416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rPr>
              <a:t>Prêmios</a:t>
            </a:r>
            <a:r>
              <a:rPr lang="pt-BR" sz="3600">
                <a:solidFill>
                  <a:srgbClr val="FFB91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do</a:t>
            </a:r>
            <a:endParaRPr sz="3600">
              <a:solidFill>
                <a:srgbClr val="FFB91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58"/>
          <p:cNvCxnSpPr/>
          <p:nvPr/>
        </p:nvCxnSpPr>
        <p:spPr>
          <a:xfrm>
            <a:off x="3999322" y="1425863"/>
            <a:ext cx="0" cy="2271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58"/>
          <p:cNvSpPr txBox="1"/>
          <p:nvPr/>
        </p:nvSpPr>
        <p:spPr>
          <a:xfrm>
            <a:off x="493100" y="1840604"/>
            <a:ext cx="2898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8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rPr>
              <a:t>À disposição para quaisquer dúvidas,</a:t>
            </a:r>
            <a:endParaRPr sz="2200"/>
          </a:p>
        </p:txBody>
      </p:sp>
      <p:sp>
        <p:nvSpPr>
          <p:cNvPr id="360" name="Google Shape;360;p58"/>
          <p:cNvSpPr txBox="1"/>
          <p:nvPr/>
        </p:nvSpPr>
        <p:spPr>
          <a:xfrm>
            <a:off x="4973652" y="2346100"/>
            <a:ext cx="3313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victor.oliveira@linx3.com</a:t>
            </a:r>
            <a:r>
              <a:rPr b="1" i="0" lang="pt-B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pt-BR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rPr>
              <a:t>Victor Oliveira</a:t>
            </a:r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4973650" y="2814525"/>
            <a:ext cx="3313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camarada@linx3.com</a:t>
            </a:r>
            <a:r>
              <a:rPr b="1" i="0" lang="pt-B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pt-BR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rPr>
              <a:t>Camarada</a:t>
            </a:r>
            <a:endParaRPr/>
          </a:p>
        </p:txBody>
      </p:sp>
      <p:pic>
        <p:nvPicPr>
          <p:cNvPr descr="contato5FLN.png" id="362" name="Google Shape;3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637" y="2800660"/>
            <a:ext cx="331625" cy="33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to5SP.png" id="363" name="Google Shape;36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7562" y="2336923"/>
            <a:ext cx="321799" cy="3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799" y="3500950"/>
            <a:ext cx="5289200" cy="164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8"/>
          <p:cNvSpPr txBox="1"/>
          <p:nvPr/>
        </p:nvSpPr>
        <p:spPr>
          <a:xfrm>
            <a:off x="4607550" y="1358900"/>
            <a:ext cx="4332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1800">
                <a:solidFill>
                  <a:srgbClr val="FFB914"/>
                </a:solidFill>
                <a:latin typeface="Dosis"/>
                <a:ea typeface="Dosis"/>
                <a:cs typeface="Dosis"/>
                <a:sym typeface="Dosis"/>
              </a:rPr>
              <a:t>Mande uma mensagem no grupo do Pixelthon marcando os administradores ou: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[Master] Padrão Linx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