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c79a1234d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 Apresentação dos participantes, Objetivo do desafio, Rapport agradecimento, Promessa</a:t>
            </a:r>
            <a:endParaRPr/>
          </a:p>
        </p:txBody>
      </p:sp>
      <p:sp>
        <p:nvSpPr>
          <p:cNvPr id="292" name="Google Shape;292;g8c79a1234d_2_2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79a1234d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8c79a1234d_2_3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c79a1234d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>
                <a:solidFill>
                  <a:schemeClr val="dk1"/>
                </a:solidFill>
              </a:rPr>
              <a:t>Pesquisamos quais os maiores problemas no fechamento de compras digitais independente do segmento e percebemos que eram problemas q não aconteciam nas vendas reais. </a:t>
            </a:r>
            <a:endParaRPr/>
          </a:p>
        </p:txBody>
      </p:sp>
      <p:sp>
        <p:nvSpPr>
          <p:cNvPr id="298" name="Google Shape;298;g8c79a1234d_2_2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c79a1234d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Oportunidade: A idéia foi aproximar a experiência de compra virtual da experiência real. A maior parte do publico de ecommerce hj vem das classes B&amp;C e mtas pessoas estão realizando suas primeiras compras, não tem familiaridade com as plataformas. </a:t>
            </a:r>
            <a:endParaRPr/>
          </a:p>
        </p:txBody>
      </p:sp>
      <p:sp>
        <p:nvSpPr>
          <p:cNvPr id="328" name="Google Shape;328;g8c79a1234d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c79a1234d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Segue a descrição detalhada das features com exemplos qdo pertinente</a:t>
            </a:r>
            <a:endParaRPr/>
          </a:p>
        </p:txBody>
      </p:sp>
      <p:sp>
        <p:nvSpPr>
          <p:cNvPr id="335" name="Google Shape;335;g8c79a1234d_2_2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c79a1234d_2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Mercado: O segmento alvo inicialmente são lojas menores pois facilita a abordagem e possibilita fazer mais testes e pesquisas com maior variedade de classes de produto e segmentos de clientes, bem como ajuda a popularizar a ferramenta em larga escala. A idéia é usar os dados coletados pelo robô para modificar a maneira como as pessoas usam e-commerce e o sentimento q tem ao comprar. Sempre direcionando para o máximo de satisfação, semelhante ou melhor q a loja física.</a:t>
            </a:r>
            <a:endParaRPr/>
          </a:p>
        </p:txBody>
      </p:sp>
      <p:sp>
        <p:nvSpPr>
          <p:cNvPr id="365" name="Google Shape;365;g8c79a1234d_2_3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c79a1234d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c79a1234d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r>
              <a:rPr lang="pt-BR">
                <a:solidFill>
                  <a:schemeClr val="dk1"/>
                </a:solidFill>
              </a:rPr>
              <a:t>: O Diva torna as compras muito mais fáceis e fluidas pq trás para a distância de um único clique todas as informações sobre a compra sem q a pessoa saia da tela do produto. Todos os segmentos podem se beneficiar de um atendimento automatizado para todos os seus clientes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c79a1234d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c79a1234d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Marketing: </a:t>
            </a:r>
            <a:r>
              <a:rPr lang="pt-BR">
                <a:solidFill>
                  <a:schemeClr val="dk1"/>
                </a:solidFill>
              </a:rPr>
              <a:t>O Diva pode se integrar aos assistentes já existentes nos sites porém tornando-os mais inteligentes e preparados para suprir as dúvidas a 1 clique de distância. Quanto maior o valor do produto mais o cliente precisa de subsídios para decidir a compra. O trabalho da DiVA é fornecer esses subsídios de maneira intuitiva sem q o cliente precise *suspender o processo de compra* para pesquisar em outro lugar.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c7f3457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c7f3457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Perspectiva de futuro. Roadmap futuro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c861878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c861878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 finale :)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866216" y="1574800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cap="none">
                <a:solidFill>
                  <a:srgbClr val="FF8466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 rot="5400000">
            <a:off x="7619238" y="134416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 rot="5400000">
            <a:off x="6713982" y="2420874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8" name="Google Shape;88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66216" y="971550"/>
            <a:ext cx="209486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335860" y="1085850"/>
            <a:ext cx="389254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866216" y="2346960"/>
            <a:ext cx="2094869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866216" y="1952625"/>
            <a:ext cx="6619244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9" name="Google Shape;10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8" name="Google Shape;11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9" name="Google Shape;119;p18"/>
          <p:cNvSpPr txBox="1"/>
          <p:nvPr>
            <p:ph type="title"/>
          </p:nvPr>
        </p:nvSpPr>
        <p:spPr>
          <a:xfrm>
            <a:off x="866216" y="1270000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>
            <p:ph idx="2" type="pic"/>
          </p:nvPr>
        </p:nvSpPr>
        <p:spPr>
          <a:xfrm>
            <a:off x="4910902" y="857250"/>
            <a:ext cx="2420395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 showMasterSp="0">
  <p:cSld name="Cartão de Nom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8" name="Google Shape;128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6" name="Google Shape;136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7" name="Google Shape;137;p19"/>
          <p:cNvSpPr txBox="1"/>
          <p:nvPr>
            <p:ph type="title"/>
          </p:nvPr>
        </p:nvSpPr>
        <p:spPr>
          <a:xfrm>
            <a:off x="866216" y="1778000"/>
            <a:ext cx="6619245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866216" y="3768725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5" name="Google Shape;145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3" name="Google Shape;153;p2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5" name="Google Shape;155;p20"/>
          <p:cNvSpPr txBox="1"/>
          <p:nvPr>
            <p:ph type="title"/>
          </p:nvPr>
        </p:nvSpPr>
        <p:spPr>
          <a:xfrm>
            <a:off x="866216" y="2008234"/>
            <a:ext cx="326326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171670" y="2008233"/>
            <a:ext cx="2818159" cy="1712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866216" y="1952625"/>
            <a:ext cx="3618869" cy="25622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2" type="body"/>
          </p:nvPr>
        </p:nvSpPr>
        <p:spPr>
          <a:xfrm>
            <a:off x="4656534" y="1952625"/>
            <a:ext cx="3618869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66216" y="1952625"/>
            <a:ext cx="361886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866216" y="2384821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body"/>
          </p:nvPr>
        </p:nvSpPr>
        <p:spPr>
          <a:xfrm>
            <a:off x="4656534" y="1952625"/>
            <a:ext cx="361886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73" name="Google Shape;173;p22"/>
          <p:cNvSpPr txBox="1"/>
          <p:nvPr>
            <p:ph idx="4" type="body"/>
          </p:nvPr>
        </p:nvSpPr>
        <p:spPr>
          <a:xfrm>
            <a:off x="4656534" y="2384821"/>
            <a:ext cx="3618869" cy="21300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3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4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84" name="Google Shape;1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2" name="Google Shape;192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3" name="Google Shape;193;p24"/>
          <p:cNvSpPr txBox="1"/>
          <p:nvPr>
            <p:ph type="title"/>
          </p:nvPr>
        </p:nvSpPr>
        <p:spPr>
          <a:xfrm>
            <a:off x="866216" y="3727445"/>
            <a:ext cx="6619244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4"/>
          <p:cNvSpPr/>
          <p:nvPr>
            <p:ph idx="2" type="pic"/>
          </p:nvPr>
        </p:nvSpPr>
        <p:spPr>
          <a:xfrm>
            <a:off x="866216" y="514350"/>
            <a:ext cx="6619244" cy="257175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66216" y="4152499"/>
            <a:ext cx="6619243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96" name="Google Shape;196;p24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 showMasterSp="0">
  <p:cSld name="Título e Legenda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0" name="Google Shape;210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1" name="Google Shape;211;p25"/>
          <p:cNvSpPr txBox="1"/>
          <p:nvPr>
            <p:ph type="title"/>
          </p:nvPr>
        </p:nvSpPr>
        <p:spPr>
          <a:xfrm>
            <a:off x="861599" y="797563"/>
            <a:ext cx="6623862" cy="102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66216" y="2657475"/>
            <a:ext cx="6619244" cy="1857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13" name="Google Shape;213;p25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 showMasterSp="0">
  <p:cSld name="Citação com Legenda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19" name="Google Shape;219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27" name="Google Shape;227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28" name="Google Shape;228;p26"/>
          <p:cNvSpPr txBox="1"/>
          <p:nvPr/>
        </p:nvSpPr>
        <p:spPr>
          <a:xfrm>
            <a:off x="661175" y="455502"/>
            <a:ext cx="60143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200" u="none" cap="none" strike="noStrike">
                <a:solidFill>
                  <a:srgbClr val="FF84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29" name="Google Shape;229;p26"/>
          <p:cNvSpPr txBox="1"/>
          <p:nvPr/>
        </p:nvSpPr>
        <p:spPr>
          <a:xfrm>
            <a:off x="7413343" y="1960340"/>
            <a:ext cx="489572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200" u="none" cap="none" strike="noStrike">
                <a:solidFill>
                  <a:srgbClr val="FF84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1186409" y="736600"/>
            <a:ext cx="6340429" cy="202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459459" y="2759075"/>
            <a:ext cx="5798414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FF846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32" name="Google Shape;232;p26"/>
          <p:cNvSpPr txBox="1"/>
          <p:nvPr>
            <p:ph idx="2" type="body"/>
          </p:nvPr>
        </p:nvSpPr>
        <p:spPr>
          <a:xfrm>
            <a:off x="866216" y="3771899"/>
            <a:ext cx="6933673" cy="748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33" name="Google Shape;233;p26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66216" y="1952626"/>
            <a:ext cx="235640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866215" y="2384823"/>
            <a:ext cx="2356409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41" name="Google Shape;241;p27"/>
          <p:cNvSpPr txBox="1"/>
          <p:nvPr>
            <p:ph idx="3" type="body"/>
          </p:nvPr>
        </p:nvSpPr>
        <p:spPr>
          <a:xfrm>
            <a:off x="3384541" y="1952625"/>
            <a:ext cx="236025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2" name="Google Shape;242;p27"/>
          <p:cNvSpPr txBox="1"/>
          <p:nvPr>
            <p:ph idx="4" type="body"/>
          </p:nvPr>
        </p:nvSpPr>
        <p:spPr>
          <a:xfrm>
            <a:off x="3384541" y="2384822"/>
            <a:ext cx="2360257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43" name="Google Shape;243;p27"/>
          <p:cNvSpPr txBox="1"/>
          <p:nvPr>
            <p:ph idx="5" type="body"/>
          </p:nvPr>
        </p:nvSpPr>
        <p:spPr>
          <a:xfrm>
            <a:off x="5916101" y="1952626"/>
            <a:ext cx="235929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44" name="Google Shape;244;p27"/>
          <p:cNvSpPr txBox="1"/>
          <p:nvPr>
            <p:ph idx="6" type="body"/>
          </p:nvPr>
        </p:nvSpPr>
        <p:spPr>
          <a:xfrm>
            <a:off x="5916247" y="2384821"/>
            <a:ext cx="2359152" cy="21354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245" name="Google Shape;245;p27"/>
          <p:cNvCxnSpPr/>
          <p:nvPr/>
        </p:nvCxnSpPr>
        <p:spPr>
          <a:xfrm>
            <a:off x="3302978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7"/>
          <p:cNvCxnSpPr/>
          <p:nvPr/>
        </p:nvCxnSpPr>
        <p:spPr>
          <a:xfrm>
            <a:off x="5829301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7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866216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3" name="Google Shape;253;p28"/>
          <p:cNvSpPr/>
          <p:nvPr>
            <p:ph idx="2" type="pic"/>
          </p:nvPr>
        </p:nvSpPr>
        <p:spPr>
          <a:xfrm>
            <a:off x="1000915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3" type="body"/>
          </p:nvPr>
        </p:nvSpPr>
        <p:spPr>
          <a:xfrm>
            <a:off x="866216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body"/>
          </p:nvPr>
        </p:nvSpPr>
        <p:spPr>
          <a:xfrm>
            <a:off x="3426649" y="3399633"/>
            <a:ext cx="22878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6" name="Google Shape;256;p28"/>
          <p:cNvSpPr/>
          <p:nvPr>
            <p:ph idx="5" type="pic"/>
          </p:nvPr>
        </p:nvSpPr>
        <p:spPr>
          <a:xfrm>
            <a:off x="3561347" y="1952625"/>
            <a:ext cx="2018432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6" type="body"/>
          </p:nvPr>
        </p:nvSpPr>
        <p:spPr>
          <a:xfrm>
            <a:off x="3427629" y="3831829"/>
            <a:ext cx="2287829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58" name="Google Shape;258;p28"/>
          <p:cNvSpPr txBox="1"/>
          <p:nvPr>
            <p:ph idx="7" type="body"/>
          </p:nvPr>
        </p:nvSpPr>
        <p:spPr>
          <a:xfrm>
            <a:off x="5987081" y="3399634"/>
            <a:ext cx="228832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FF8466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259" name="Google Shape;259;p28"/>
          <p:cNvSpPr/>
          <p:nvPr>
            <p:ph idx="8" type="pic"/>
          </p:nvPr>
        </p:nvSpPr>
        <p:spPr>
          <a:xfrm>
            <a:off x="6122273" y="1952625"/>
            <a:ext cx="2018431" cy="1193632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9" type="body"/>
          </p:nvPr>
        </p:nvSpPr>
        <p:spPr>
          <a:xfrm>
            <a:off x="5987081" y="3831828"/>
            <a:ext cx="2288322" cy="6884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261" name="Google Shape;261;p28"/>
          <p:cNvCxnSpPr/>
          <p:nvPr/>
        </p:nvCxnSpPr>
        <p:spPr>
          <a:xfrm>
            <a:off x="3304373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8"/>
          <p:cNvCxnSpPr/>
          <p:nvPr/>
        </p:nvCxnSpPr>
        <p:spPr>
          <a:xfrm>
            <a:off x="5848352" y="1927225"/>
            <a:ext cx="0" cy="2619374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28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1" type="ftr"/>
          </p:nvPr>
        </p:nvSpPr>
        <p:spPr>
          <a:xfrm>
            <a:off x="420833" y="4793878"/>
            <a:ext cx="2733211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866216" y="730251"/>
            <a:ext cx="6619244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 rot="5400000">
            <a:off x="2894725" y="-75885"/>
            <a:ext cx="2562225" cy="6619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0" type="dt"/>
          </p:nvPr>
        </p:nvSpPr>
        <p:spPr>
          <a:xfrm>
            <a:off x="8021579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29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0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74" name="Google Shape;274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3" name="Google Shape;28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4" name="Google Shape;284;p30"/>
          <p:cNvSpPr txBox="1"/>
          <p:nvPr>
            <p:ph type="title"/>
          </p:nvPr>
        </p:nvSpPr>
        <p:spPr>
          <a:xfrm rot="5400000">
            <a:off x="5186942" y="2210835"/>
            <a:ext cx="3561442" cy="105747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 rot="5400000">
            <a:off x="1431504" y="393562"/>
            <a:ext cx="3561442" cy="46920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86" name="Google Shape;286;p30"/>
          <p:cNvSpPr txBox="1"/>
          <p:nvPr>
            <p:ph idx="10" type="dt"/>
          </p:nvPr>
        </p:nvSpPr>
        <p:spPr>
          <a:xfrm>
            <a:off x="7989828" y="4793878"/>
            <a:ext cx="744101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30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8" name="Google Shape;288;p3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D56009">
                    <a:alpha val="10980"/>
                  </a:srgbClr>
                </a:gs>
                <a:gs pos="36000">
                  <a:srgbClr val="D56009">
                    <a:alpha val="9803"/>
                  </a:srgbClr>
                </a:gs>
                <a:gs pos="75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D56009">
                    <a:alpha val="7843"/>
                  </a:srgbClr>
                </a:gs>
                <a:gs pos="36000">
                  <a:srgbClr val="D56009">
                    <a:alpha val="7843"/>
                  </a:srgbClr>
                </a:gs>
                <a:gs pos="72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66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D56009">
                    <a:alpha val="6666"/>
                  </a:srgbClr>
                </a:gs>
                <a:gs pos="36000">
                  <a:srgbClr val="D56009">
                    <a:alpha val="5882"/>
                  </a:srgbClr>
                </a:gs>
                <a:gs pos="69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D56009">
                    <a:alpha val="13725"/>
                  </a:srgbClr>
                </a:gs>
                <a:gs pos="36000">
                  <a:srgbClr val="D56009">
                    <a:alpha val="6666"/>
                  </a:srgbClr>
                </a:gs>
                <a:gs pos="73000">
                  <a:srgbClr val="D56009">
                    <a:alpha val="0"/>
                  </a:srgbClr>
                </a:gs>
                <a:gs pos="100000">
                  <a:srgbClr val="D56009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0" name="Google Shape;60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7989828" y="4793878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420833" y="4793878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ctrTitle"/>
          </p:nvPr>
        </p:nvSpPr>
        <p:spPr>
          <a:xfrm>
            <a:off x="866216" y="1574800"/>
            <a:ext cx="6619243" cy="2008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 sz="7200"/>
              <a:t>DiVA</a:t>
            </a:r>
            <a:endParaRPr sz="7200"/>
          </a:p>
        </p:txBody>
      </p:sp>
      <p:sp>
        <p:nvSpPr>
          <p:cNvPr id="295" name="Google Shape;295;p31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700"/>
              <a:t>DIGITAL VENDOR AUTOMATIC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pt-BR" sz="1700"/>
              <a:t>TIME PRETO: PAULA, GUILHERME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866216" y="1778000"/>
            <a:ext cx="6619245" cy="1366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pt-BR" sz="5000"/>
              <a:t>Linx</a:t>
            </a:r>
            <a:br>
              <a:rPr lang="pt-BR" sz="5000"/>
            </a:br>
            <a:r>
              <a:rPr lang="pt-BR" sz="5000"/>
              <a:t>Pixelthon 2020</a:t>
            </a:r>
            <a:br>
              <a:rPr lang="pt-BR" sz="5000"/>
            </a:br>
            <a:r>
              <a:rPr lang="pt-BR" sz="5000"/>
              <a:t>Time Preto</a:t>
            </a:r>
            <a:endParaRPr sz="5000"/>
          </a:p>
        </p:txBody>
      </p:sp>
      <p:sp>
        <p:nvSpPr>
          <p:cNvPr id="411" name="Google Shape;411;p40"/>
          <p:cNvSpPr txBox="1"/>
          <p:nvPr>
            <p:ph idx="1" type="body"/>
          </p:nvPr>
        </p:nvSpPr>
        <p:spPr>
          <a:xfrm>
            <a:off x="866228" y="4009703"/>
            <a:ext cx="6619200" cy="1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2000"/>
              <a:t>Paula – sou@paulasoares.me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pt-BR" sz="2000"/>
              <a:t>Guilherme - guilhermejramires@gmail.com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rPr lang="pt-BR" sz="3000"/>
              <a:t>Defeitos da jornada do usuário no  </a:t>
            </a:r>
            <a:br>
              <a:rPr lang="pt-BR" sz="3000"/>
            </a:br>
            <a:r>
              <a:rPr lang="pt-BR" sz="3000"/>
              <a:t>e-commerce hoje</a:t>
            </a:r>
            <a:endParaRPr sz="3000"/>
          </a:p>
        </p:txBody>
      </p:sp>
      <p:grpSp>
        <p:nvGrpSpPr>
          <p:cNvPr id="301" name="Google Shape;301;p32"/>
          <p:cNvGrpSpPr/>
          <p:nvPr/>
        </p:nvGrpSpPr>
        <p:grpSpPr>
          <a:xfrm>
            <a:off x="146317" y="1652850"/>
            <a:ext cx="8858086" cy="3250229"/>
            <a:chOff x="19724" y="-61496"/>
            <a:chExt cx="11810782" cy="4333639"/>
          </a:xfrm>
        </p:grpSpPr>
        <p:sp>
          <p:nvSpPr>
            <p:cNvPr id="302" name="Google Shape;302;p32"/>
            <p:cNvSpPr/>
            <p:nvPr/>
          </p:nvSpPr>
          <p:spPr>
            <a:xfrm>
              <a:off x="19724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E62E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 txBox="1"/>
            <p:nvPr/>
          </p:nvSpPr>
          <p:spPr>
            <a:xfrm rot="-5400000">
              <a:off x="-1527025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80000" wrap="square" tIns="61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rgbClr val="41024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Entra no site</a:t>
              </a:r>
              <a:endParaRPr b="1" i="0" sz="1800" u="none" cap="none" strike="noStrike">
                <a:solidFill>
                  <a:srgbClr val="41024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7979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 txBox="1"/>
            <p:nvPr/>
          </p:nvSpPr>
          <p:spPr>
            <a:xfrm>
              <a:off x="47979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Interfaces poluídas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Difícil encontrar os produtos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2387475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FF371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 txBox="1"/>
            <p:nvPr/>
          </p:nvSpPr>
          <p:spPr>
            <a:xfrm rot="-5400000">
              <a:off x="840725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76675" wrap="square" tIns="59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700" u="none" cap="none" strike="noStrike">
                  <a:solidFill>
                    <a:srgbClr val="41024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Procura o(s) produto(s)</a:t>
              </a:r>
              <a:endParaRPr b="1" i="0" sz="1700" u="none" cap="none" strike="noStrike">
                <a:solidFill>
                  <a:srgbClr val="41024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 rot="5400000">
              <a:off x="2196163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E62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847549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 txBox="1"/>
            <p:nvPr/>
          </p:nvSpPr>
          <p:spPr>
            <a:xfrm>
              <a:off x="2745935" y="-61496"/>
              <a:ext cx="1840200" cy="43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Buscas confusas e limitadas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 difícil filtrar muitas características específicas como medidas que seriam facilmente direcionadas pelo vendedor em loja física.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4768361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FF543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 txBox="1"/>
            <p:nvPr/>
          </p:nvSpPr>
          <p:spPr>
            <a:xfrm rot="-5400000">
              <a:off x="3221611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rgbClr val="41024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Comparação de produtos</a:t>
              </a:r>
              <a:endParaRPr b="1" i="0" sz="1500" u="none" cap="none" strike="noStrike">
                <a:solidFill>
                  <a:srgbClr val="41024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 rot="5400000">
              <a:off x="4577049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41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228436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 txBox="1"/>
            <p:nvPr/>
          </p:nvSpPr>
          <p:spPr>
            <a:xfrm>
              <a:off x="5228436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Encontrada apenas em sites específicos de eletrônicos.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Indisponível para a maioria dos outros produtos.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149247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FF7568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 txBox="1"/>
            <p:nvPr/>
          </p:nvSpPr>
          <p:spPr>
            <a:xfrm rot="-5400000">
              <a:off x="5602497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80000" wrap="square" tIns="61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rgbClr val="41024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Frete e parcelas</a:t>
              </a:r>
              <a:endParaRPr b="1" i="0" sz="1800" u="none" cap="none" strike="noStrike">
                <a:solidFill>
                  <a:srgbClr val="41024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 rot="5400000">
              <a:off x="6957935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6A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7609322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 txBox="1"/>
            <p:nvPr/>
          </p:nvSpPr>
          <p:spPr>
            <a:xfrm>
              <a:off x="7609322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1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Na loja física o cliente tem o conforto de decidir em tempo real o q vai levar com base no total e no frete. 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digital essas informações só aparecem pro total do carrinho quando o cliente deixa a página de produto.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9530133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FF989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 txBox="1"/>
            <p:nvPr/>
          </p:nvSpPr>
          <p:spPr>
            <a:xfrm rot="-5400000">
              <a:off x="7983384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500" u="none" cap="none" strike="noStrike">
                  <a:solidFill>
                    <a:srgbClr val="41024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Garantia e devoluções</a:t>
              </a:r>
              <a:endParaRPr b="1" i="0" sz="1500" u="none" cap="none" strike="noStrike">
                <a:solidFill>
                  <a:srgbClr val="410242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 rot="5400000">
              <a:off x="9338822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98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999020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 txBox="1"/>
            <p:nvPr/>
          </p:nvSpPr>
          <p:spPr>
            <a:xfrm>
              <a:off x="999020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Mesmo quando é  vendida garantia estendida  os detalhes ficam muito escondidos.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Só aparecem quando o cliente sai da página do produto.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726203" y="507304"/>
            <a:ext cx="2374894" cy="14952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Century Gothic"/>
              <a:buNone/>
            </a:pPr>
            <a:r>
              <a:rPr lang="pt-BR" sz="2100"/>
              <a:t>O E-commerce precisa ser menos LOJA e mais VENDEDOR</a:t>
            </a:r>
            <a:endParaRPr sz="2100"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3635110" y="857250"/>
            <a:ext cx="3892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pt-BR" sz="2700"/>
              <a:t>Nossa proposta é criar um robô que vai estar presente sendo tutor do cliente durante toda a compra suprindo as informações mais importantes conhecidas por causar desistência</a:t>
            </a:r>
            <a:endParaRPr sz="2700"/>
          </a:p>
        </p:txBody>
      </p:sp>
      <p:sp>
        <p:nvSpPr>
          <p:cNvPr id="332" name="Google Shape;332;p33"/>
          <p:cNvSpPr txBox="1"/>
          <p:nvPr>
            <p:ph idx="2" type="body"/>
          </p:nvPr>
        </p:nvSpPr>
        <p:spPr>
          <a:xfrm>
            <a:off x="726202" y="1933601"/>
            <a:ext cx="2374894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pt-BR" sz="1200"/>
              <a:t>Pessoas desistem de comprar porque: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t-BR" sz="1200"/>
              <a:t>Não confiam na loja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t-BR" sz="1200"/>
              <a:t>Não encontram  ou não entendem as informações sobre o produto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t-BR" sz="1200"/>
              <a:t>Não entendem os custos de frete e formas de pagamento</a:t>
            </a:r>
            <a:endParaRPr sz="1100"/>
          </a:p>
          <a:p>
            <a:pPr indent="-215900" lvl="0" marL="215900" rtl="0" algn="l">
              <a:spcBef>
                <a:spcPts val="80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pt-BR" sz="1200"/>
              <a:t>Se confundem com o checkout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866216" y="730251"/>
            <a:ext cx="6571060" cy="530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entury Gothic"/>
              <a:buNone/>
            </a:pPr>
            <a:r>
              <a:rPr lang="pt-BR" sz="4500"/>
              <a:t>Outras </a:t>
            </a:r>
            <a:r>
              <a:rPr lang="pt-BR" sz="4500"/>
              <a:t>Features</a:t>
            </a:r>
            <a:endParaRPr sz="1100"/>
          </a:p>
        </p:txBody>
      </p:sp>
      <p:grpSp>
        <p:nvGrpSpPr>
          <p:cNvPr id="338" name="Google Shape;338;p34"/>
          <p:cNvGrpSpPr/>
          <p:nvPr/>
        </p:nvGrpSpPr>
        <p:grpSpPr>
          <a:xfrm>
            <a:off x="146317" y="1652799"/>
            <a:ext cx="8858086" cy="3250281"/>
            <a:chOff x="19724" y="-61565"/>
            <a:chExt cx="11810782" cy="4333708"/>
          </a:xfrm>
        </p:grpSpPr>
        <p:sp>
          <p:nvSpPr>
            <p:cNvPr id="339" name="Google Shape;339;p34"/>
            <p:cNvSpPr/>
            <p:nvPr/>
          </p:nvSpPr>
          <p:spPr>
            <a:xfrm>
              <a:off x="19724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32003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 txBox="1"/>
            <p:nvPr/>
          </p:nvSpPr>
          <p:spPr>
            <a:xfrm rot="-5400000">
              <a:off x="-1527025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80000" wrap="square" tIns="61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Entra no site</a:t>
              </a:r>
              <a:endParaRPr b="1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7979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 txBox="1"/>
            <p:nvPr/>
          </p:nvSpPr>
          <p:spPr>
            <a:xfrm>
              <a:off x="378202" y="-61496"/>
              <a:ext cx="1840200" cy="43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DiVA pergunta o que a pessoa procura no site 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Pergunta aberta com algumas opções pré-disponíveis.</a:t>
              </a:r>
              <a:endPara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Dependendo da resposta envia para uma área ou lista de produtos já filtrada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2387475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4C004C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 txBox="1"/>
            <p:nvPr/>
          </p:nvSpPr>
          <p:spPr>
            <a:xfrm rot="-5400000">
              <a:off x="761618" y="1564321"/>
              <a:ext cx="37119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76675" wrap="square" tIns="59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Procura o(s) produto(s)</a:t>
              </a:r>
              <a:endParaRPr b="1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 rot="5400000">
              <a:off x="2196163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E62E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847549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 txBox="1"/>
            <p:nvPr/>
          </p:nvSpPr>
          <p:spPr>
            <a:xfrm>
              <a:off x="2847549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DiVA oferece para cada classe de produto um formulário adaptado onde todas as características do produto são filtráveis.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4768361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chemeClr val="dk2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 txBox="1"/>
            <p:nvPr/>
          </p:nvSpPr>
          <p:spPr>
            <a:xfrm rot="-5400000">
              <a:off x="2941818" y="1764985"/>
              <a:ext cx="41133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Comparação de produtos</a:t>
              </a:r>
              <a:endParaRPr b="1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 rot="5400000">
              <a:off x="4577049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41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228436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 txBox="1"/>
            <p:nvPr/>
          </p:nvSpPr>
          <p:spPr>
            <a:xfrm>
              <a:off x="5228436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 possível realizar a comparação lado a lado em todos os tipos de produtos facilitando a escolha final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É possível comparar produtos do histórico</a:t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7149247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9900CC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 txBox="1"/>
            <p:nvPr/>
          </p:nvSpPr>
          <p:spPr>
            <a:xfrm rot="-5400000">
              <a:off x="5602497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80000" wrap="square" tIns="61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Frete e parcelas</a:t>
              </a:r>
              <a:endParaRPr b="1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 rot="5400000">
              <a:off x="6957935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6A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7609322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 txBox="1"/>
            <p:nvPr/>
          </p:nvSpPr>
          <p:spPr>
            <a:xfrm>
              <a:off x="7609322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1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 informações de frete, parcelas e descontos são dinâmicas direto n</a:t>
              </a:r>
              <a:r>
                <a:rPr lang="pt-BR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</a:t>
              </a: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pt-BR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Lista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pop-up com select de produtos</a:t>
              </a:r>
              <a:r>
                <a:rPr b="0" i="0" lang="pt-BR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9530133" y="-61483"/>
              <a:ext cx="2300373" cy="4333626"/>
            </a:xfrm>
            <a:prstGeom prst="roundRect">
              <a:avLst>
                <a:gd fmla="val 5000" name="adj"/>
              </a:avLst>
            </a:prstGeom>
            <a:solidFill>
              <a:srgbClr val="CC66FF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 txBox="1"/>
            <p:nvPr/>
          </p:nvSpPr>
          <p:spPr>
            <a:xfrm rot="-5400000">
              <a:off x="7983384" y="1485265"/>
              <a:ext cx="3553574" cy="460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800" u="none" cap="none" strike="noStrike">
                  <a:solidFill>
                    <a:schemeClr val="accen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Garantia e devoluções</a:t>
              </a:r>
              <a:endParaRPr b="1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 rot="5400000">
              <a:off x="9338822" y="2132147"/>
              <a:ext cx="405627" cy="345055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FF98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9990208" y="-61483"/>
              <a:ext cx="1713777" cy="4333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 txBox="1"/>
            <p:nvPr/>
          </p:nvSpPr>
          <p:spPr>
            <a:xfrm>
              <a:off x="9863768" y="-61496"/>
              <a:ext cx="1840200" cy="43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2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qualquer momento o cliente pode consultar garantia e política de devolução sem sair da tela do produto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Pode ser inserido um ícone para o cliente falar com um atendente real</a:t>
              </a:r>
              <a:endParaRPr sz="1100"/>
            </a:p>
            <a:p>
              <a:pPr indent="0" lvl="0" marL="0" marR="0" rtl="0" algn="r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866216" y="1270000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Century Gothic"/>
              <a:buNone/>
            </a:pPr>
            <a:r>
              <a:rPr lang="pt-BR" sz="4000"/>
              <a:t>Onde a DiVA pode estar?</a:t>
            </a:r>
            <a:endParaRPr sz="4000"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866216" y="2743200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800"/>
              <a:t>A ferramenta poderá ser integrada a qualquer loja e configurada para se adaptar à estrutura já existente.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5"/>
          <p:cNvSpPr txBox="1"/>
          <p:nvPr/>
        </p:nvSpPr>
        <p:spPr>
          <a:xfrm>
            <a:off x="4447094" y="-268898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D6CC"/>
              </a:buClr>
              <a:buSzPts val="5400"/>
              <a:buFont typeface="Century Gothic"/>
              <a:buNone/>
            </a:pPr>
            <a:r>
              <a:rPr b="1" i="0" lang="pt-BR" sz="5400" u="none" cap="none" strike="noStrik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930 mil</a:t>
            </a:r>
            <a:endParaRPr b="1" i="0" sz="5400" u="none" cap="none" strike="noStrike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4938386" y="2037828"/>
            <a:ext cx="28989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</a:pPr>
            <a:r>
              <a:t/>
            </a:r>
            <a:endParaRPr b="0" i="0" sz="27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4442652" y="839699"/>
            <a:ext cx="3890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F84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Sites dedicados a e-commerce </a:t>
            </a:r>
            <a:endParaRPr b="0" i="0" sz="1400" u="none" cap="none" strike="noStrike">
              <a:solidFill>
                <a:srgbClr val="FF84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F84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Brasil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84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438202" y="719049"/>
            <a:ext cx="28989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D6CC"/>
              </a:buClr>
              <a:buSzPts val="5400"/>
              <a:buFont typeface="Century Gothic"/>
              <a:buNone/>
            </a:pPr>
            <a:r>
              <a:rPr b="1" i="0" lang="pt-BR" sz="5400" u="none" cap="none" strike="noStrike">
                <a:solidFill>
                  <a:srgbClr val="FF99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62 bi</a:t>
            </a:r>
            <a:endParaRPr b="1" i="0" sz="5400" u="none" cap="none" strike="noStrike">
              <a:solidFill>
                <a:srgbClr val="FF99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4438210" y="1827646"/>
            <a:ext cx="28944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F84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Faturados em 2019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84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4438210" y="1512212"/>
            <a:ext cx="2898851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D6CC"/>
              </a:buClr>
              <a:buSzPts val="5400"/>
              <a:buFont typeface="Century Gothic"/>
              <a:buNone/>
            </a:pPr>
            <a:r>
              <a:rPr b="1" i="0" lang="pt-BR" sz="54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 bi</a:t>
            </a:r>
            <a:endParaRPr b="1" i="0" sz="54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4433767" y="2697009"/>
            <a:ext cx="4067156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F84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Faturados em sites que recebem até 10mil visitas por mês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84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4451537" y="2606977"/>
            <a:ext cx="2997284" cy="13017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ADFF"/>
              </a:buClr>
              <a:buSzPts val="5400"/>
              <a:buFont typeface="Century Gothic"/>
              <a:buNone/>
            </a:pPr>
            <a:r>
              <a:rPr b="1" i="0" lang="pt-BR" sz="5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1,5 mi</a:t>
            </a:r>
            <a:endParaRPr b="1" i="0" sz="5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4447094" y="3791774"/>
            <a:ext cx="420525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Expectativa média de ganhos cobrando </a:t>
            </a:r>
            <a:r>
              <a:rPr lang="pt-BR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0,5</a:t>
            </a:r>
            <a:r>
              <a:rPr b="0" i="0" lang="pt-BR" sz="1400" u="none" cap="none" strike="noStrike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 do faturamento como </a:t>
            </a:r>
            <a:r>
              <a:rPr b="1" i="0" lang="pt-BR" sz="1400" u="none" cap="none" strike="noStrike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mensalidade 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</a:pPr>
            <a:r>
              <a:rPr b="0" i="0" lang="pt-BR" sz="1200" u="none" cap="none" strike="noStrike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Nicho de lojas até 10mil visitas/mês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Char char="•"/>
            </a:pPr>
            <a:r>
              <a:rPr b="0" i="0" lang="pt-BR" sz="1200" u="none" cap="none" strike="noStrike">
                <a:solidFill>
                  <a:srgbClr val="99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Considerando 2% de Marketshare</a:t>
            </a:r>
            <a:endParaRPr sz="1100"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9900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title"/>
          </p:nvPr>
        </p:nvSpPr>
        <p:spPr>
          <a:xfrm>
            <a:off x="866216" y="730251"/>
            <a:ext cx="6619200" cy="530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/>
              <a:t>Próximos Passos</a:t>
            </a:r>
            <a:endParaRPr sz="3700"/>
          </a:p>
        </p:txBody>
      </p:sp>
      <p:sp>
        <p:nvSpPr>
          <p:cNvPr id="393" name="Google Shape;393;p38"/>
          <p:cNvSpPr txBox="1"/>
          <p:nvPr>
            <p:ph idx="1" type="body"/>
          </p:nvPr>
        </p:nvSpPr>
        <p:spPr>
          <a:xfrm>
            <a:off x="866216" y="1952626"/>
            <a:ext cx="2356500" cy="432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Estudo de Mercado e Planejamento</a:t>
            </a:r>
            <a:endParaRPr/>
          </a:p>
        </p:txBody>
      </p:sp>
      <p:sp>
        <p:nvSpPr>
          <p:cNvPr id="394" name="Google Shape;394;p38"/>
          <p:cNvSpPr txBox="1"/>
          <p:nvPr>
            <p:ph idx="2" type="body"/>
          </p:nvPr>
        </p:nvSpPr>
        <p:spPr>
          <a:xfrm>
            <a:off x="866215" y="2384823"/>
            <a:ext cx="2356500" cy="213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300"/>
              <a:t>Confirmar quais os principais CMSs para definir as primeiras integrações a serem desenvolvidas.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300"/>
              <a:t>Definir estrutura técnica da ferramenta e algoritmo das principais features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300"/>
              <a:t>Criar identidade visual</a:t>
            </a:r>
            <a:endParaRPr sz="1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300"/>
              <a:t>Desenhar modelo da interface</a:t>
            </a:r>
            <a:endParaRPr sz="1300"/>
          </a:p>
        </p:txBody>
      </p:sp>
      <p:sp>
        <p:nvSpPr>
          <p:cNvPr id="395" name="Google Shape;395;p38"/>
          <p:cNvSpPr txBox="1"/>
          <p:nvPr>
            <p:ph idx="3" type="body"/>
          </p:nvPr>
        </p:nvSpPr>
        <p:spPr>
          <a:xfrm>
            <a:off x="3384541" y="1952625"/>
            <a:ext cx="2360400" cy="432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Protótipo e Validação</a:t>
            </a:r>
            <a:endParaRPr/>
          </a:p>
        </p:txBody>
      </p:sp>
      <p:sp>
        <p:nvSpPr>
          <p:cNvPr id="396" name="Google Shape;396;p38"/>
          <p:cNvSpPr txBox="1"/>
          <p:nvPr>
            <p:ph idx="4" type="body"/>
          </p:nvPr>
        </p:nvSpPr>
        <p:spPr>
          <a:xfrm>
            <a:off x="3384541" y="2384822"/>
            <a:ext cx="2360400" cy="213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Construção de time de devs em consonância com o planejamento inicial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MVP do maior CMS dentro do maior segmento para validação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Refinamento do projeto com base nessas interações</a:t>
            </a:r>
            <a:endParaRPr sz="1400"/>
          </a:p>
        </p:txBody>
      </p:sp>
      <p:sp>
        <p:nvSpPr>
          <p:cNvPr id="397" name="Google Shape;397;p38"/>
          <p:cNvSpPr txBox="1"/>
          <p:nvPr>
            <p:ph idx="5" type="body"/>
          </p:nvPr>
        </p:nvSpPr>
        <p:spPr>
          <a:xfrm>
            <a:off x="5916101" y="1952626"/>
            <a:ext cx="2359200" cy="432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/>
              <a:t>Estratégia de Marketing</a:t>
            </a:r>
            <a:endParaRPr/>
          </a:p>
        </p:txBody>
      </p:sp>
      <p:sp>
        <p:nvSpPr>
          <p:cNvPr id="398" name="Google Shape;398;p38"/>
          <p:cNvSpPr txBox="1"/>
          <p:nvPr>
            <p:ph idx="6" type="body"/>
          </p:nvPr>
        </p:nvSpPr>
        <p:spPr>
          <a:xfrm>
            <a:off x="5916247" y="2384821"/>
            <a:ext cx="2359200" cy="2135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A</a:t>
            </a:r>
            <a:r>
              <a:rPr lang="pt-BR" sz="1400"/>
              <a:t>tacar a persona marcando presença massiva nas redes sociais, fóruns, marketplaces, com influencers e CMSs que concentram empreendedores do e-commerce.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400"/>
              <a:t>Usar os cases de uso para refinar a estratégia e difundir o uso.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542400" y="4283550"/>
            <a:ext cx="8059200" cy="425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Vamos revolucionar o mindset do setor integrando venda física e digital para alcançar a melhor experiência final.</a:t>
            </a:r>
            <a:endParaRPr sz="2300"/>
          </a:p>
        </p:txBody>
      </p:sp>
      <p:sp>
        <p:nvSpPr>
          <p:cNvPr id="404" name="Google Shape;404;p39"/>
          <p:cNvSpPr/>
          <p:nvPr>
            <p:ph idx="2" type="pic"/>
          </p:nvPr>
        </p:nvSpPr>
        <p:spPr>
          <a:xfrm>
            <a:off x="221400" y="361950"/>
            <a:ext cx="8227800" cy="2571900"/>
          </a:xfrm>
          <a:prstGeom prst="roundRect">
            <a:avLst>
              <a:gd fmla="val 16667" name="adj"/>
            </a:avLst>
          </a:prstGeom>
          <a:effectLst>
            <a:outerShdw blurRad="42863" rotWithShape="0" algn="tl" dir="2040000" dist="28575">
              <a:srgbClr val="4C004C">
                <a:alpha val="42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000"/>
              <a:t>O Objetivo é mudar a maneira como 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000"/>
              <a:t>o e-commerce se comporta </a:t>
            </a:r>
            <a:endParaRPr sz="3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3000"/>
              <a:t>enquanto canal de venda:</a:t>
            </a:r>
            <a:endParaRPr sz="3000"/>
          </a:p>
          <a:p>
            <a:pPr indent="-431800" lvl="0" marL="457200" rtl="0" algn="l">
              <a:spcBef>
                <a:spcPts val="8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De passivo para ativo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De complicado para intuitivo</a:t>
            </a:r>
            <a:endParaRPr sz="3200"/>
          </a:p>
        </p:txBody>
      </p:sp>
      <p:sp>
        <p:nvSpPr>
          <p:cNvPr id="405" name="Google Shape;405;p39"/>
          <p:cNvSpPr txBox="1"/>
          <p:nvPr>
            <p:ph idx="1" type="body"/>
          </p:nvPr>
        </p:nvSpPr>
        <p:spPr>
          <a:xfrm>
            <a:off x="6185620" y="4179525"/>
            <a:ext cx="3066300" cy="37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700"/>
              <a:t>Vamos juntos?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Íon - Sala da Diretoria">
  <a:themeElements>
    <a:clrScheme name="Personalizada 1">
      <a:dk1>
        <a:srgbClr val="000000"/>
      </a:dk1>
      <a:lt1>
        <a:srgbClr val="FFFFFF"/>
      </a:lt1>
      <a:dk2>
        <a:srgbClr val="660066"/>
      </a:dk2>
      <a:lt2>
        <a:srgbClr val="EBEBEB"/>
      </a:lt2>
      <a:accent1>
        <a:srgbClr val="FF3300"/>
      </a:accent1>
      <a:accent2>
        <a:srgbClr val="FF6600"/>
      </a:accent2>
      <a:accent3>
        <a:srgbClr val="E45F3C"/>
      </a:accent3>
      <a:accent4>
        <a:srgbClr val="E9943A"/>
      </a:accent4>
      <a:accent5>
        <a:srgbClr val="D56009"/>
      </a:accent5>
      <a:accent6>
        <a:srgbClr val="FF9933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