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13f1099fd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13f1099fd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13f1099fd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13f1099fd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13f1099fd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13f1099f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13f1099fd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13f1099fd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1942d3d1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1942d3d1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613f1099fd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613f1099fd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13f1099fd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13f1099fd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13f1099fd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13f1099fd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13f1099fd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613f1099fd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13f1099fd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13f1099fd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13f1099f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13f1099f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613f1099fd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613f1099fd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13f1099fd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613f1099fd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13f1099fd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13f1099f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13f1099fd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13f1099fd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6f986d24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6f986d24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6f986d246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66f986d246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13f1099fd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13f1099fd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bfbc8f892e0d22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bfbc8f892e0d22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13f1099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13f1099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13f1099f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13f1099f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13f1099fd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13f1099fd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13f1099fd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13f1099fd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3f1099fd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13f1099fd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13f1099fd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613f1099fd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P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0.png"/><Relationship Id="rId4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image" Target="../media/image16.png"/><Relationship Id="rId5" Type="http://schemas.openxmlformats.org/officeDocument/2006/relationships/image" Target="../media/image1.png"/><Relationship Id="rId6" Type="http://schemas.openxmlformats.org/officeDocument/2006/relationships/image" Target="../media/image3.jpg"/><Relationship Id="rId7" Type="http://schemas.openxmlformats.org/officeDocument/2006/relationships/image" Target="../media/image6.jp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6.png"/><Relationship Id="rId4" Type="http://schemas.openxmlformats.org/officeDocument/2006/relationships/image" Target="../media/image1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image" Target="../media/image31.png"/><Relationship Id="rId7" Type="http://schemas.openxmlformats.org/officeDocument/2006/relationships/image" Target="../media/image3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Relationship Id="rId5" Type="http://schemas.openxmlformats.org/officeDocument/2006/relationships/image" Target="../media/image27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179375"/>
            <a:ext cx="9144000" cy="247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880"/>
              <a:t>Detecção e Identificação</a:t>
            </a:r>
            <a:endParaRPr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880"/>
              <a:t> de Som Ambiente</a:t>
            </a:r>
            <a:endParaRPr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880"/>
              <a:t>para Auxílio Doméstico</a:t>
            </a:r>
            <a:endParaRPr sz="388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t-PT" sz="3880"/>
              <a:t> de Pessoas com Deficiência Auditiva</a:t>
            </a:r>
            <a:endParaRPr sz="3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41664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Aluno: Paulo Vinicius Araujo Feitosa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Aluno: Guilherme Marcato Mendes Justiça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PT"/>
              <a:t>Orientador: </a:t>
            </a:r>
            <a:r>
              <a:rPr lang="pt-PT"/>
              <a:t>Prof. Dr. Plinio Thomaz Aquino Junior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0" y="0"/>
            <a:ext cx="9144000" cy="184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4959000"/>
            <a:ext cx="9144000" cy="184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Conceitos</a:t>
            </a:r>
            <a:endParaRPr/>
          </a:p>
        </p:txBody>
      </p:sp>
      <p:sp>
        <p:nvSpPr>
          <p:cNvPr id="149" name="Google Shape;149;p22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\section{Firebase}</a:t>
            </a:r>
            <a:endParaRPr/>
          </a:p>
        </p:txBody>
      </p:sp>
      <p:sp>
        <p:nvSpPr>
          <p:cNvPr id="150" name="Google Shape;150;p22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69675"/>
            <a:ext cx="2308650" cy="23086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3849900" y="1925400"/>
            <a:ext cx="52941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Ferramenta para aplicativos móveis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i="1" lang="pt-PT" sz="1979"/>
              <a:t>Firebase Authentication</a:t>
            </a:r>
            <a:endParaRPr i="1"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i="1" lang="pt-PT" sz="1979"/>
              <a:t>Firebase Realtime Database</a:t>
            </a:r>
            <a:endParaRPr i="1"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i="1" lang="pt-PT" sz="1979"/>
              <a:t>Firebase Cloud Messaging</a:t>
            </a:r>
            <a:endParaRPr i="1" sz="1979"/>
          </a:p>
        </p:txBody>
      </p:sp>
      <p:sp>
        <p:nvSpPr>
          <p:cNvPr id="153" name="Google Shape;153;p22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10</a:t>
            </a:r>
            <a:endParaRPr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Conceitos</a:t>
            </a:r>
            <a:endParaRPr/>
          </a:p>
        </p:txBody>
      </p:sp>
      <p:sp>
        <p:nvSpPr>
          <p:cNvPr id="159" name="Google Shape;159;p23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</a:t>
            </a:r>
            <a:r>
              <a:rPr lang="pt-PT"/>
              <a:t>F</a:t>
            </a:r>
            <a:r>
              <a:rPr lang="pt-PT"/>
              <a:t>lutter}</a:t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600" y="1869675"/>
            <a:ext cx="2431224" cy="24312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idx="1" type="subTitle"/>
          </p:nvPr>
        </p:nvSpPr>
        <p:spPr>
          <a:xfrm>
            <a:off x="3849900" y="1925400"/>
            <a:ext cx="52941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Framework para desenvolvimento mobile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Linguagem: </a:t>
            </a:r>
            <a:r>
              <a:rPr i="1" lang="pt-PT" sz="1979"/>
              <a:t>Dart</a:t>
            </a:r>
            <a:endParaRPr i="1"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Multi-plataforma</a:t>
            </a:r>
            <a:endParaRPr sz="1979"/>
          </a:p>
        </p:txBody>
      </p:sp>
      <p:sp>
        <p:nvSpPr>
          <p:cNvPr id="163" name="Google Shape;163;p23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12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8050" y="1065401"/>
            <a:ext cx="4507882" cy="40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13</a:t>
            </a:r>
            <a:endParaRPr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177" name="Google Shape;177;p25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5325" y="2283113"/>
            <a:ext cx="1893075" cy="189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5"/>
          <p:cNvSpPr txBox="1"/>
          <p:nvPr>
            <p:ph idx="1" type="subTitle"/>
          </p:nvPr>
        </p:nvSpPr>
        <p:spPr>
          <a:xfrm>
            <a:off x="52600" y="1925400"/>
            <a:ext cx="52941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Pesquisa de campo pelo </a:t>
            </a:r>
            <a:r>
              <a:rPr i="1" lang="pt-PT" sz="1979"/>
              <a:t>Google Forms</a:t>
            </a:r>
            <a:r>
              <a:rPr lang="pt-PT" sz="1979"/>
              <a:t>: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  .4 perguntas;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  .7 participantes.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Análise de trabalhos prévios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Maiores preocupações e necessidades: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  </a:t>
            </a:r>
            <a:r>
              <a:rPr lang="pt-PT" sz="1979"/>
              <a:t>.</a:t>
            </a:r>
            <a:r>
              <a:rPr lang="pt-PT" sz="1979"/>
              <a:t>Sons de campainha;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  .Eletrodomésticos;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  .</a:t>
            </a:r>
            <a:r>
              <a:rPr lang="pt-PT" sz="1979"/>
              <a:t>Sons emergenciais;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  .</a:t>
            </a:r>
            <a:r>
              <a:rPr lang="pt-PT" sz="1979"/>
              <a:t>Segurança e dependência.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sp>
        <p:nvSpPr>
          <p:cNvPr id="180" name="Google Shape;180;p25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\section{Pesquisa dos Dados}</a:t>
            </a:r>
            <a:endParaRPr sz="2400"/>
          </a:p>
        </p:txBody>
      </p:sp>
      <p:sp>
        <p:nvSpPr>
          <p:cNvPr id="181" name="Google Shape;181;p25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14</a:t>
            </a:r>
            <a:endParaRPr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ctrTitle"/>
          </p:nvPr>
        </p:nvSpPr>
        <p:spPr>
          <a:xfrm>
            <a:off x="0" y="0"/>
            <a:ext cx="91440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187" name="Google Shape;187;p26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26" title="Raspberry-Pi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272112" y="2335062"/>
            <a:ext cx="2928275" cy="193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6" title="microfone-removebg-preview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5115723" y="2505525"/>
            <a:ext cx="2070350" cy="159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 title="ruido-removebg-preview.png"/>
          <p:cNvPicPr preferRelativeResize="0"/>
          <p:nvPr/>
        </p:nvPicPr>
        <p:blipFill rotWithShape="1">
          <a:blip r:embed="rId5">
            <a:alphaModFix/>
          </a:blip>
          <a:srcRect b="65429" l="49534" r="3415" t="0"/>
          <a:stretch/>
        </p:blipFill>
        <p:spPr>
          <a:xfrm>
            <a:off x="6866250" y="2693987"/>
            <a:ext cx="1737450" cy="106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1088" y="2411000"/>
            <a:ext cx="435375" cy="4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0" y="1907500"/>
            <a:ext cx="50109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Conexão do Microfone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Captação do som</a:t>
            </a:r>
            <a:endParaRPr sz="1979"/>
          </a:p>
        </p:txBody>
      </p:sp>
      <p:sp>
        <p:nvSpPr>
          <p:cNvPr id="193" name="Google Shape;193;p26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\section{Detecção do som}</a:t>
            </a:r>
            <a:endParaRPr sz="2400"/>
          </a:p>
        </p:txBody>
      </p:sp>
      <p:sp>
        <p:nvSpPr>
          <p:cNvPr id="194" name="Google Shape;194;p26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15</a:t>
            </a:r>
            <a:endParaRPr sz="1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200" name="Google Shape;200;p27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</a:t>
            </a:r>
            <a:r>
              <a:rPr lang="pt-PT"/>
              <a:t>{Pré-processamento}</a:t>
            </a:r>
            <a:endParaRPr/>
          </a:p>
        </p:txBody>
      </p:sp>
      <p:sp>
        <p:nvSpPr>
          <p:cNvPr id="201" name="Google Shape;201;p27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4373" y="3189539"/>
            <a:ext cx="1839124" cy="1839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7" title="ruido-removebg-preview.png"/>
          <p:cNvPicPr preferRelativeResize="0"/>
          <p:nvPr/>
        </p:nvPicPr>
        <p:blipFill rotWithShape="1">
          <a:blip r:embed="rId4">
            <a:alphaModFix/>
          </a:blip>
          <a:srcRect b="65429" l="49534" r="3415" t="0"/>
          <a:stretch/>
        </p:blipFill>
        <p:spPr>
          <a:xfrm>
            <a:off x="6385212" y="1921475"/>
            <a:ext cx="1737450" cy="1063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7"/>
          <p:cNvSpPr txBox="1"/>
          <p:nvPr>
            <p:ph idx="1" type="subTitle"/>
          </p:nvPr>
        </p:nvSpPr>
        <p:spPr>
          <a:xfrm>
            <a:off x="0" y="1907500"/>
            <a:ext cx="52941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Etapa de pré-processamento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1. </a:t>
            </a:r>
            <a:r>
              <a:rPr lang="pt-PT" sz="1979"/>
              <a:t>Reamostragem do áudio para </a:t>
            </a:r>
            <a:r>
              <a:rPr i="1" lang="pt-PT" sz="1979"/>
              <a:t>16Khz</a:t>
            </a:r>
            <a:endParaRPr i="1"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2. Normalização do áudio para </a:t>
            </a:r>
            <a:r>
              <a:rPr i="1" lang="pt-PT" sz="1979"/>
              <a:t>float32</a:t>
            </a:r>
            <a:endParaRPr i="1" sz="1979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3. Geração do espectograma mel</a:t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sp>
        <p:nvSpPr>
          <p:cNvPr id="205" name="Google Shape;205;p27"/>
          <p:cNvSpPr txBox="1"/>
          <p:nvPr>
            <p:ph idx="1" type="subTitle"/>
          </p:nvPr>
        </p:nvSpPr>
        <p:spPr>
          <a:xfrm>
            <a:off x="3886200" y="4903900"/>
            <a:ext cx="5294100" cy="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Bibliotecas: </a:t>
            </a:r>
            <a:r>
              <a:rPr i="1" lang="pt-PT" sz="1100"/>
              <a:t>sounddevice e tensorflow_audio</a:t>
            </a:r>
            <a:endParaRPr i="1" sz="1100"/>
          </a:p>
        </p:txBody>
      </p:sp>
      <p:sp>
        <p:nvSpPr>
          <p:cNvPr id="206" name="Google Shape;206;p27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16</a:t>
            </a:r>
            <a:endParaRPr sz="1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8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212" name="Google Shape;212;p28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\section{Identificação do som}</a:t>
            </a:r>
            <a:endParaRPr/>
          </a:p>
        </p:txBody>
      </p:sp>
      <p:sp>
        <p:nvSpPr>
          <p:cNvPr id="213" name="Google Shape;213;p28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8"/>
          <p:cNvSpPr txBox="1"/>
          <p:nvPr>
            <p:ph idx="1" type="subTitle"/>
          </p:nvPr>
        </p:nvSpPr>
        <p:spPr>
          <a:xfrm>
            <a:off x="0" y="1907500"/>
            <a:ext cx="52941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Etapas de Classificação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1. Extração do espectograma mel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-Áudio dividido em janelas 25 ms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979"/>
              <a:t>	-Deslocamento de 10 ms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-Transformada de Fourier</a:t>
            </a:r>
            <a:endParaRPr sz="1979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2. Output do modelo</a:t>
            </a:r>
            <a:endParaRPr sz="1979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</a:t>
            </a:r>
            <a:r>
              <a:rPr i="1" lang="pt-PT" sz="1979"/>
              <a:t>-return Top-10</a:t>
            </a:r>
            <a:endParaRPr i="1" sz="1979"/>
          </a:p>
        </p:txBody>
      </p:sp>
      <p:pic>
        <p:nvPicPr>
          <p:cNvPr id="215" name="Google Shape;21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156" y="1352525"/>
            <a:ext cx="2404236" cy="1602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8"/>
          <p:cNvPicPr preferRelativeResize="0"/>
          <p:nvPr/>
        </p:nvPicPr>
        <p:blipFill rotWithShape="1">
          <a:blip r:embed="rId4">
            <a:alphaModFix/>
          </a:blip>
          <a:srcRect b="0" l="0" r="0" t="65045"/>
          <a:stretch/>
        </p:blipFill>
        <p:spPr>
          <a:xfrm>
            <a:off x="4411575" y="3459480"/>
            <a:ext cx="4536150" cy="1061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28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17</a:t>
            </a:r>
            <a:endParaRPr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9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223" name="Google Shape;223;p29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</a:t>
            </a:r>
            <a:r>
              <a:rPr lang="pt-PT"/>
              <a:t>section{Filtragem de sons relevantes}</a:t>
            </a:r>
            <a:endParaRPr/>
          </a:p>
        </p:txBody>
      </p:sp>
      <p:sp>
        <p:nvSpPr>
          <p:cNvPr id="224" name="Google Shape;224;p29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9"/>
          <p:cNvSpPr txBox="1"/>
          <p:nvPr>
            <p:ph idx="1" type="subTitle"/>
          </p:nvPr>
        </p:nvSpPr>
        <p:spPr>
          <a:xfrm>
            <a:off x="0" y="1907500"/>
            <a:ext cx="52941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E como decidir os eventos relevantes? 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1. É som tipo residencial?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</a:t>
            </a:r>
            <a:endParaRPr sz="1979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2. Limiar de confiança é &gt; 0.80?</a:t>
            </a:r>
            <a:endParaRPr sz="1979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1979"/>
              <a:t>3. Quantas vezes na faixa de áudio?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Identificamos o som! 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E agora?</a:t>
            </a:r>
            <a:endParaRPr sz="1979"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447697">
            <a:off x="6366951" y="1993680"/>
            <a:ext cx="1465453" cy="212171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9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18</a:t>
            </a:r>
            <a:endParaRPr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233" name="Google Shape;233;p30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\section{Cadastro do Usuário}</a:t>
            </a:r>
            <a:endParaRPr/>
          </a:p>
        </p:txBody>
      </p:sp>
      <p:sp>
        <p:nvSpPr>
          <p:cNvPr id="234" name="Google Shape;234;p30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0"/>
          <p:cNvSpPr txBox="1"/>
          <p:nvPr>
            <p:ph idx="1" type="subTitle"/>
          </p:nvPr>
        </p:nvSpPr>
        <p:spPr>
          <a:xfrm>
            <a:off x="0" y="1907500"/>
            <a:ext cx="52941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Ao se cadastrar: </a:t>
            </a:r>
            <a:endParaRPr sz="1979"/>
          </a:p>
          <a:p>
            <a:pPr indent="-3543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pt-PT" sz="1979"/>
              <a:t>Informar nome - senha - telefone</a:t>
            </a:r>
            <a:endParaRPr sz="1979"/>
          </a:p>
          <a:p>
            <a:pPr indent="-3543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○"/>
            </a:pPr>
            <a:r>
              <a:rPr lang="pt-PT" sz="1979"/>
              <a:t>Geração de um </a:t>
            </a:r>
            <a:r>
              <a:rPr i="1" lang="pt-PT" sz="1979"/>
              <a:t>Token</a:t>
            </a:r>
            <a:r>
              <a:rPr lang="pt-PT" sz="1979"/>
              <a:t> único</a:t>
            </a:r>
            <a:endParaRPr sz="1979"/>
          </a:p>
        </p:txBody>
      </p:sp>
      <p:sp>
        <p:nvSpPr>
          <p:cNvPr id="236" name="Google Shape;236;p30"/>
          <p:cNvSpPr txBox="1"/>
          <p:nvPr>
            <p:ph idx="1" type="subTitle"/>
          </p:nvPr>
        </p:nvSpPr>
        <p:spPr>
          <a:xfrm>
            <a:off x="3886200" y="4903900"/>
            <a:ext cx="5294100" cy="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Bibliotecas:</a:t>
            </a:r>
            <a:r>
              <a:rPr i="1" lang="pt-PT" sz="1100"/>
              <a:t> firebase_authentication</a:t>
            </a:r>
            <a:endParaRPr i="1" sz="1100"/>
          </a:p>
        </p:txBody>
      </p:sp>
      <p:pic>
        <p:nvPicPr>
          <p:cNvPr id="237" name="Google Shape;2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6562" y="1945575"/>
            <a:ext cx="1937400" cy="193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0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19</a:t>
            </a: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244" name="Google Shape;244;p31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</a:t>
            </a:r>
            <a:r>
              <a:rPr lang="pt-PT"/>
              <a:t>s</a:t>
            </a:r>
            <a:r>
              <a:rPr lang="pt-PT"/>
              <a:t>ection{Cadastro do Hardware}</a:t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1"/>
          <p:cNvSpPr txBox="1"/>
          <p:nvPr>
            <p:ph idx="1" type="subTitle"/>
          </p:nvPr>
        </p:nvSpPr>
        <p:spPr>
          <a:xfrm>
            <a:off x="0" y="1907400"/>
            <a:ext cx="49563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44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979"/>
              <a:t>Lado Usuário</a:t>
            </a:r>
            <a:endParaRPr sz="1979"/>
          </a:p>
          <a:p>
            <a:pPr indent="-344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 sz="1979"/>
              <a:t>Ligar a </a:t>
            </a:r>
            <a:r>
              <a:rPr i="1" lang="pt-PT" sz="1979"/>
              <a:t>Raspberry Pi</a:t>
            </a:r>
            <a:endParaRPr i="1" sz="1979"/>
          </a:p>
          <a:p>
            <a:pPr indent="-344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 sz="1979"/>
              <a:t>Informar nome e senha do</a:t>
            </a:r>
            <a:r>
              <a:rPr i="1" lang="pt-PT" sz="1979"/>
              <a:t> Wi-Fi</a:t>
            </a:r>
            <a:endParaRPr i="1" sz="1979"/>
          </a:p>
          <a:p>
            <a:pPr indent="-344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 sz="1979"/>
              <a:t>Clicar em vincular</a:t>
            </a:r>
            <a:r>
              <a:rPr lang="pt-PT" sz="1979"/>
              <a:t> 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44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pt-PT" sz="1979"/>
              <a:t>Confirmar vinculação</a:t>
            </a:r>
            <a:endParaRPr sz="1979"/>
          </a:p>
        </p:txBody>
      </p:sp>
      <p:sp>
        <p:nvSpPr>
          <p:cNvPr id="247" name="Google Shape;247;p31"/>
          <p:cNvSpPr txBox="1"/>
          <p:nvPr/>
        </p:nvSpPr>
        <p:spPr>
          <a:xfrm>
            <a:off x="0" y="1476306"/>
            <a:ext cx="91440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80"/>
              <a:buChar char="●"/>
            </a:pPr>
            <a:r>
              <a:rPr lang="pt-PT" sz="1979">
                <a:solidFill>
                  <a:schemeClr val="dk2"/>
                </a:solidFill>
              </a:rPr>
              <a:t>Etapas para vinculação entre usuário e </a:t>
            </a:r>
            <a:r>
              <a:rPr i="1" lang="pt-PT" sz="1979">
                <a:solidFill>
                  <a:schemeClr val="dk2"/>
                </a:solidFill>
              </a:rPr>
              <a:t>Raspberry Pi</a:t>
            </a:r>
            <a:endParaRPr/>
          </a:p>
        </p:txBody>
      </p:sp>
      <p:sp>
        <p:nvSpPr>
          <p:cNvPr id="248" name="Google Shape;248;p31"/>
          <p:cNvSpPr txBox="1"/>
          <p:nvPr>
            <p:ph idx="1" type="subTitle"/>
          </p:nvPr>
        </p:nvSpPr>
        <p:spPr>
          <a:xfrm>
            <a:off x="4572000" y="1907400"/>
            <a:ext cx="45720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PT" sz="1800"/>
              <a:t>Lado </a:t>
            </a:r>
            <a:r>
              <a:rPr i="1" lang="pt-PT" sz="1800"/>
              <a:t>Raspberry Pi</a:t>
            </a:r>
            <a:endParaRPr i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Inicialização do </a:t>
            </a:r>
            <a:r>
              <a:rPr i="1" lang="pt-PT" sz="1800"/>
              <a:t>Bluetooth</a:t>
            </a:r>
            <a:endParaRPr i="1"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Exposição do serviço BLE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Modo de pareamento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Reinicialização da rede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pt-PT" sz="1800"/>
              <a:t>Conexão com a nova rede</a:t>
            </a:r>
            <a:endParaRPr sz="18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49" name="Google Shape;249;p31"/>
          <p:cNvSpPr txBox="1"/>
          <p:nvPr>
            <p:ph idx="1" type="subTitle"/>
          </p:nvPr>
        </p:nvSpPr>
        <p:spPr>
          <a:xfrm>
            <a:off x="3886200" y="4903900"/>
            <a:ext cx="5294100" cy="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Bibliotecas e serviços: </a:t>
            </a:r>
            <a:r>
              <a:rPr i="1" lang="pt-PT" sz="1100"/>
              <a:t>blueZ, D-bus, GATT, flutterblueplus, bluezero</a:t>
            </a:r>
            <a:endParaRPr i="1" sz="1100"/>
          </a:p>
        </p:txBody>
      </p:sp>
      <p:sp>
        <p:nvSpPr>
          <p:cNvPr id="250" name="Google Shape;250;p31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20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Introdução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1005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Análise e contextualização</a:t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0" y="2801825"/>
            <a:ext cx="9144000" cy="23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O que é ser deficiente auditivo?</a:t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Qual é problemática?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Tem alguma solução?</a:t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Possui recursos disponíveis?</a:t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Há necessidade de desenvolver?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3310" y="4057087"/>
            <a:ext cx="975200" cy="9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43636" y="2147552"/>
            <a:ext cx="848401" cy="848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2325" y="1878575"/>
            <a:ext cx="657150" cy="65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6">
            <a:alphaModFix/>
          </a:blip>
          <a:srcRect b="31455" l="56013" r="25640" t="31107"/>
          <a:stretch/>
        </p:blipFill>
        <p:spPr>
          <a:xfrm>
            <a:off x="5339260" y="3484963"/>
            <a:ext cx="657137" cy="97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7">
            <a:alphaModFix/>
          </a:blip>
          <a:srcRect b="69385" l="55972" r="27298" t="7003"/>
          <a:stretch/>
        </p:blipFill>
        <p:spPr>
          <a:xfrm>
            <a:off x="7398628" y="2147539"/>
            <a:ext cx="784431" cy="84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143588" y="2710650"/>
            <a:ext cx="1171500" cy="11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366647" y="3548375"/>
            <a:ext cx="848401" cy="848401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1</a:t>
            </a:r>
            <a:endParaRPr sz="12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256" name="Google Shape;256;p32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\section{Envio da notificação}</a:t>
            </a:r>
            <a:endParaRPr/>
          </a:p>
        </p:txBody>
      </p:sp>
      <p:sp>
        <p:nvSpPr>
          <p:cNvPr id="257" name="Google Shape;257;p32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>
            <a:off x="0" y="1907400"/>
            <a:ext cx="49563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A </a:t>
            </a:r>
            <a:r>
              <a:rPr i="1" lang="pt-PT" sz="1979"/>
              <a:t>Raspberry Pi</a:t>
            </a:r>
            <a:r>
              <a:rPr lang="pt-PT" sz="1979"/>
              <a:t> identificou um som:</a:t>
            </a:r>
            <a:endParaRPr sz="1979"/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{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 	  tipo_som : campainha;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  timestamp : 10/06/2025-20:38;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  id_hardware : 1;</a:t>
            </a:r>
            <a:endParaRPr sz="1979"/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}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sp>
        <p:nvSpPr>
          <p:cNvPr id="259" name="Google Shape;259;p32"/>
          <p:cNvSpPr txBox="1"/>
          <p:nvPr>
            <p:ph idx="1" type="subTitle"/>
          </p:nvPr>
        </p:nvSpPr>
        <p:spPr>
          <a:xfrm>
            <a:off x="3886200" y="4903900"/>
            <a:ext cx="5294100" cy="2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100"/>
              <a:t>Bibliotecas: </a:t>
            </a:r>
            <a:r>
              <a:rPr i="1" lang="pt-PT" sz="1100"/>
              <a:t>firebase_admin e firebase_messaging</a:t>
            </a:r>
            <a:endParaRPr i="1" sz="1100"/>
          </a:p>
        </p:txBody>
      </p:sp>
      <p:sp>
        <p:nvSpPr>
          <p:cNvPr id="260" name="Google Shape;260;p32"/>
          <p:cNvSpPr txBox="1"/>
          <p:nvPr>
            <p:ph idx="1" type="subTitle"/>
          </p:nvPr>
        </p:nvSpPr>
        <p:spPr>
          <a:xfrm>
            <a:off x="4779725" y="1907400"/>
            <a:ext cx="4364400" cy="29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Quando houver evento no FRD</a:t>
            </a:r>
            <a:endParaRPr sz="1979"/>
          </a:p>
          <a:p>
            <a:pPr indent="-3543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Um cloud functio</a:t>
            </a:r>
            <a:r>
              <a:rPr lang="pt-PT" sz="1979"/>
              <a:t>n envia ao FCM</a:t>
            </a:r>
            <a:endParaRPr sz="1979"/>
          </a:p>
        </p:txBody>
      </p:sp>
      <p:pic>
        <p:nvPicPr>
          <p:cNvPr id="261" name="Google Shape;26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5750" y="991836"/>
            <a:ext cx="848400" cy="8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32"/>
          <p:cNvSpPr txBox="1"/>
          <p:nvPr/>
        </p:nvSpPr>
        <p:spPr>
          <a:xfrm>
            <a:off x="5477400" y="4028725"/>
            <a:ext cx="36666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>
                <a:solidFill>
                  <a:schemeClr val="dk2"/>
                </a:solidFill>
              </a:rPr>
              <a:t>Pronto! O aplicativo recebe a notificação </a:t>
            </a:r>
            <a:r>
              <a:rPr i="1" lang="pt-PT" sz="1979">
                <a:solidFill>
                  <a:schemeClr val="dk2"/>
                </a:solidFill>
              </a:rPr>
              <a:t>push</a:t>
            </a:r>
            <a:r>
              <a:rPr lang="pt-PT" sz="1979">
                <a:solidFill>
                  <a:schemeClr val="dk2"/>
                </a:solidFill>
              </a:rPr>
              <a:t> no celular :)</a:t>
            </a:r>
            <a:endParaRPr/>
          </a:p>
        </p:txBody>
      </p:sp>
      <p:pic>
        <p:nvPicPr>
          <p:cNvPr id="263" name="Google Shape;263;p32"/>
          <p:cNvPicPr preferRelativeResize="0"/>
          <p:nvPr/>
        </p:nvPicPr>
        <p:blipFill rotWithShape="1">
          <a:blip r:embed="rId4">
            <a:alphaModFix/>
          </a:blip>
          <a:srcRect b="25657" l="13223" r="65708" t="19237"/>
          <a:stretch/>
        </p:blipFill>
        <p:spPr>
          <a:xfrm>
            <a:off x="8083389" y="971863"/>
            <a:ext cx="748913" cy="88835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2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21</a:t>
            </a:r>
            <a:endParaRPr sz="12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270" name="Google Shape;270;p33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\section{Interfaces do usuário}</a:t>
            </a:r>
            <a:endParaRPr/>
          </a:p>
        </p:txBody>
      </p:sp>
      <p:sp>
        <p:nvSpPr>
          <p:cNvPr id="271" name="Google Shape;271;p33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2" name="Google Shape;272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2175" y="1562112"/>
            <a:ext cx="1589352" cy="353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87625" y="1460512"/>
            <a:ext cx="1620209" cy="353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32463" y="1562125"/>
            <a:ext cx="1589352" cy="3537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77325" y="1562113"/>
            <a:ext cx="1589352" cy="353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6175" y="1562125"/>
            <a:ext cx="1620200" cy="353743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33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22</a:t>
            </a:r>
            <a:endParaRPr sz="12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Metodologia</a:t>
            </a:r>
            <a:endParaRPr/>
          </a:p>
        </p:txBody>
      </p:sp>
      <p:sp>
        <p:nvSpPr>
          <p:cNvPr id="283" name="Google Shape;283;p34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\section{Validação de usabilidade do sistema}</a:t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34"/>
          <p:cNvSpPr txBox="1"/>
          <p:nvPr>
            <p:ph idx="1" type="subTitle"/>
          </p:nvPr>
        </p:nvSpPr>
        <p:spPr>
          <a:xfrm>
            <a:off x="0" y="1907400"/>
            <a:ext cx="49563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3547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PT" sz="1979"/>
              <a:t>3 critérios de validação:</a:t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1. </a:t>
            </a:r>
            <a:r>
              <a:rPr lang="pt-PT" sz="1979"/>
              <a:t>Precisão na classificação do som</a:t>
            </a:r>
            <a:endParaRPr sz="1979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2. Tempo de resposta</a:t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3. </a:t>
            </a:r>
            <a:r>
              <a:rPr i="1" lang="pt-PT" sz="1979"/>
              <a:t>Feedback</a:t>
            </a:r>
            <a:r>
              <a:rPr lang="pt-PT" sz="1979"/>
              <a:t> dos usuários</a:t>
            </a:r>
            <a:endParaRPr sz="1979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pic>
        <p:nvPicPr>
          <p:cNvPr id="286" name="Google Shape;28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0350" y="2906875"/>
            <a:ext cx="1472850" cy="147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03725" y="3473450"/>
            <a:ext cx="1249650" cy="124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4"/>
          <p:cNvPicPr preferRelativeResize="0"/>
          <p:nvPr/>
        </p:nvPicPr>
        <p:blipFill rotWithShape="1">
          <a:blip r:embed="rId5">
            <a:alphaModFix/>
          </a:blip>
          <a:srcRect b="0" l="21156" r="25739" t="0"/>
          <a:stretch/>
        </p:blipFill>
        <p:spPr>
          <a:xfrm>
            <a:off x="6356675" y="1599846"/>
            <a:ext cx="1249650" cy="132385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4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23</a:t>
            </a:r>
            <a:endParaRPr sz="12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5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Cronograma</a:t>
            </a:r>
            <a:endParaRPr/>
          </a:p>
        </p:txBody>
      </p:sp>
      <p:sp>
        <p:nvSpPr>
          <p:cNvPr id="295" name="Google Shape;295;p35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\section{Cronograma}</a:t>
            </a:r>
            <a:endParaRPr/>
          </a:p>
        </p:txBody>
      </p:sp>
      <p:sp>
        <p:nvSpPr>
          <p:cNvPr id="296" name="Google Shape;296;p35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7" name="Google Shape;29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2450" y="1793550"/>
            <a:ext cx="6199101" cy="2815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5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24</a:t>
            </a:r>
            <a:endParaRPr sz="12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6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Referências</a:t>
            </a:r>
            <a:endParaRPr/>
          </a:p>
        </p:txBody>
      </p:sp>
      <p:sp>
        <p:nvSpPr>
          <p:cNvPr id="304" name="Google Shape;304;p36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\section{Referências}</a:t>
            </a:r>
            <a:endParaRPr/>
          </a:p>
        </p:txBody>
      </p:sp>
      <p:sp>
        <p:nvSpPr>
          <p:cNvPr id="305" name="Google Shape;305;p36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6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25</a:t>
            </a:r>
            <a:endParaRPr sz="1200"/>
          </a:p>
        </p:txBody>
      </p:sp>
      <p:sp>
        <p:nvSpPr>
          <p:cNvPr id="307" name="Google Shape;307;p36"/>
          <p:cNvSpPr txBox="1"/>
          <p:nvPr>
            <p:ph idx="1" type="subTitle"/>
          </p:nvPr>
        </p:nvSpPr>
        <p:spPr>
          <a:xfrm>
            <a:off x="0" y="20015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pt-PT" sz="4800">
                <a:solidFill>
                  <a:schemeClr val="dk1"/>
                </a:solidFill>
              </a:rPr>
              <a:t>BRAGG, D.; HUYNH, N.; LADNER, R. E. A personalizable mobile sound detector app design for deaf and hard-of-hearing users. In: Proceedings of the 18th International ACM SIGACCESS Conference on Computers and Accessibility. New York, NY, USA: Association for Computing Machinery, 2016. (ASSETS ’16), p. 3–13. ISBN 9781450341240. </a:t>
            </a:r>
            <a:endParaRPr i="1" sz="4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4800">
                <a:solidFill>
                  <a:schemeClr val="dk1"/>
                </a:solidFill>
              </a:rPr>
              <a:t>Disponível em: &lt;https://doi.org/10.1145/2982142.2982171&gt;.</a:t>
            </a:r>
            <a:endParaRPr i="1" sz="4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79"/>
          </a:p>
        </p:txBody>
      </p:sp>
      <p:sp>
        <p:nvSpPr>
          <p:cNvPr id="308" name="Google Shape;308;p36"/>
          <p:cNvSpPr txBox="1"/>
          <p:nvPr/>
        </p:nvSpPr>
        <p:spPr>
          <a:xfrm>
            <a:off x="7310250" y="2489363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6"/>
          <p:cNvSpPr txBox="1"/>
          <p:nvPr>
            <p:ph idx="1" type="subTitle"/>
          </p:nvPr>
        </p:nvSpPr>
        <p:spPr>
          <a:xfrm>
            <a:off x="0" y="28763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-29972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824"/>
              <a:buChar char="●"/>
            </a:pPr>
            <a:r>
              <a:rPr i="1" lang="pt-PT" sz="3082">
                <a:solidFill>
                  <a:schemeClr val="dk1"/>
                </a:solidFill>
              </a:rPr>
              <a:t>JAIN, D. et al. Exploring sound awareness in the home for people who are deaf or hard of hearing. In: Proceedings of the 2019 CHI Conference on Human Factors in Computing Systems. New York, NY, USA: Association for Computing Machinery, 2019. (CHI ’19), p.1–13. ISBN 9781450359702. </a:t>
            </a:r>
            <a:endParaRPr i="1" sz="3082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3082">
                <a:solidFill>
                  <a:schemeClr val="dk1"/>
                </a:solidFill>
              </a:rPr>
              <a:t>Disponível em: &lt;https://doi.org/10.1145/3290605.3300324&gt;</a:t>
            </a:r>
            <a:r>
              <a:rPr i="1" lang="pt-PT" sz="1979">
                <a:solidFill>
                  <a:schemeClr val="dk1"/>
                </a:solidFill>
              </a:rPr>
              <a:t>.</a:t>
            </a:r>
            <a:endParaRPr sz="4725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79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79">
              <a:solidFill>
                <a:schemeClr val="dk1"/>
              </a:solidFill>
            </a:endParaRPr>
          </a:p>
        </p:txBody>
      </p:sp>
      <p:sp>
        <p:nvSpPr>
          <p:cNvPr id="310" name="Google Shape;310;p36"/>
          <p:cNvSpPr txBox="1"/>
          <p:nvPr>
            <p:ph idx="1" type="subTitle"/>
          </p:nvPr>
        </p:nvSpPr>
        <p:spPr>
          <a:xfrm>
            <a:off x="0" y="3772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i="1" lang="pt-PT" sz="4800">
                <a:solidFill>
                  <a:schemeClr val="dk1"/>
                </a:solidFill>
              </a:rPr>
              <a:t>NOTíCIAS, A. I. PNS 2019: país tem 17,3 milhões de pessoas com algum tipo de deficiência. 2021. &lt;https://agenciadenoticias.ibge.gov.br/agencia-sala-de-imprensa/2013-agencia-de-noticias/releases/31445-pns-2019-pais-tem-17-3-milhoes-de-pessoas-com-algum-tipo-de-deficiencia#:~:text=Um%20em%20cada%20quatro%20idosos,9%20milhÃμes%20em%20domicÃ lios%3220rurais.&gt; [Accessed 16-Maio-2025].</a:t>
            </a:r>
            <a:endParaRPr i="1" sz="4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82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79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979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7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Referências</a:t>
            </a:r>
            <a:endParaRPr/>
          </a:p>
        </p:txBody>
      </p:sp>
      <p:sp>
        <p:nvSpPr>
          <p:cNvPr id="316" name="Google Shape;316;p37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\section{Referências}</a:t>
            </a:r>
            <a:endParaRPr/>
          </a:p>
        </p:txBody>
      </p:sp>
      <p:sp>
        <p:nvSpPr>
          <p:cNvPr id="317" name="Google Shape;317;p37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7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26</a:t>
            </a:r>
            <a:endParaRPr sz="1200"/>
          </a:p>
        </p:txBody>
      </p:sp>
      <p:sp>
        <p:nvSpPr>
          <p:cNvPr id="319" name="Google Shape;319;p37"/>
          <p:cNvSpPr txBox="1"/>
          <p:nvPr>
            <p:ph idx="1" type="subTitle"/>
          </p:nvPr>
        </p:nvSpPr>
        <p:spPr>
          <a:xfrm>
            <a:off x="0" y="20015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pt-PT" sz="1200">
                <a:solidFill>
                  <a:schemeClr val="dk1"/>
                </a:solidFill>
              </a:rPr>
              <a:t>GULER, M. S. A deep dive into Flutter’s accessibility widgets. 2019. &lt;https://medium.com/flutter-community/a-deep-dive-into-flutters-accessibility-widgets-eb0ef9455bc&gt;.</a:t>
            </a:r>
            <a:endParaRPr i="1" sz="12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200">
                <a:solidFill>
                  <a:schemeClr val="dk1"/>
                </a:solidFill>
              </a:rPr>
              <a:t> [Accessed 1-Junho-2025].</a:t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320" name="Google Shape;320;p37"/>
          <p:cNvSpPr txBox="1"/>
          <p:nvPr>
            <p:ph idx="1" type="subTitle"/>
          </p:nvPr>
        </p:nvSpPr>
        <p:spPr>
          <a:xfrm>
            <a:off x="0" y="28763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pt-PT" sz="1200">
                <a:solidFill>
                  <a:schemeClr val="dk1"/>
                </a:solidFill>
              </a:rPr>
              <a:t>EFENDI, A. et al. Iot-based elderly health monitoring system using firebase cloud computing. Health Science Reports, v. 8, n. 3, p. e70498, 2025. [Accessed 1-Maio-2025].</a:t>
            </a:r>
            <a:endParaRPr i="1"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pt-PT" sz="1200">
                <a:solidFill>
                  <a:schemeClr val="dk1"/>
                </a:solidFill>
              </a:rPr>
              <a:t>Disponível em: &lt;https://onlinelibrary.wiley.com/doi/abs/10.1002/hsr2.70498&gt;.</a:t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  <p:sp>
        <p:nvSpPr>
          <p:cNvPr id="321" name="Google Shape;321;p37"/>
          <p:cNvSpPr txBox="1"/>
          <p:nvPr>
            <p:ph idx="1" type="subTitle"/>
          </p:nvPr>
        </p:nvSpPr>
        <p:spPr>
          <a:xfrm>
            <a:off x="0" y="3772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pt-PT" sz="1200">
                <a:solidFill>
                  <a:schemeClr val="dk1"/>
                </a:solidFill>
              </a:rPr>
              <a:t>MOHAMMED, K. K. et al. Radio frequency fingerprint-based drone identification and classification using mel spectrograms and pre-trained yamnet neural. Internet of Things, v. 23, p. 100879, 2023. ISSN 2542-6605. [Accessed 1-Junho-2025]. Disponível em: &lt;https://www.sciencedirect.com/science/article/pii/S2542660523002020&gt;.</a:t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  <a:p>
            <a:pPr indent="0" lvl="0" marL="1371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8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Agradecimentos</a:t>
            </a:r>
            <a:endParaRPr/>
          </a:p>
        </p:txBody>
      </p:sp>
      <p:sp>
        <p:nvSpPr>
          <p:cNvPr id="327" name="Google Shape;327;p38"/>
          <p:cNvSpPr txBox="1"/>
          <p:nvPr>
            <p:ph idx="1" type="subTitle"/>
          </p:nvPr>
        </p:nvSpPr>
        <p:spPr>
          <a:xfrm>
            <a:off x="311700" y="1487550"/>
            <a:ext cx="8520600" cy="36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PT"/>
              <a:t>Família e amigos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PT"/>
              <a:t>Professores da banca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PT"/>
              <a:t>Flávio</a:t>
            </a:r>
            <a:endParaRPr/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pt-PT"/>
              <a:t>Leonardo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Em especial,</a:t>
            </a:r>
            <a:endParaRPr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pt-PT"/>
              <a:t>Orientador Plínio</a:t>
            </a:r>
            <a:endParaRPr/>
          </a:p>
        </p:txBody>
      </p:sp>
      <p:sp>
        <p:nvSpPr>
          <p:cNvPr id="328" name="Google Shape;328;p38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38"/>
          <p:cNvSpPr txBox="1"/>
          <p:nvPr>
            <p:ph type="ctrTitle"/>
          </p:nvPr>
        </p:nvSpPr>
        <p:spPr>
          <a:xfrm>
            <a:off x="5556001" y="2147550"/>
            <a:ext cx="2964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Obrigado!</a:t>
            </a:r>
            <a:endParaRPr/>
          </a:p>
        </p:txBody>
      </p:sp>
      <p:sp>
        <p:nvSpPr>
          <p:cNvPr id="330" name="Google Shape;330;p38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27</a:t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Justificativas e Motivações</a:t>
            </a:r>
            <a:endParaRPr/>
          </a:p>
        </p:txBody>
      </p:sp>
      <p:sp>
        <p:nvSpPr>
          <p:cNvPr id="79" name="Google Shape;79;p15"/>
          <p:cNvSpPr txBox="1"/>
          <p:nvPr>
            <p:ph idx="1" type="subTitle"/>
          </p:nvPr>
        </p:nvSpPr>
        <p:spPr>
          <a:xfrm>
            <a:off x="311700" y="10053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De forma direta…</a:t>
            </a:r>
            <a:endParaRPr/>
          </a:p>
        </p:txBody>
      </p:sp>
      <p:sp>
        <p:nvSpPr>
          <p:cNvPr id="80" name="Google Shape;80;p15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0" y="2801825"/>
            <a:ext cx="9144000" cy="23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Trabalhos alegam limitações perceptíveis em seus estudos;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Soluções ineficientes;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Comunidade surda tende a crescer;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Necessidade de tecnologias acessíveis.</a:t>
            </a:r>
            <a:endParaRPr sz="1979"/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sp>
        <p:nvSpPr>
          <p:cNvPr id="82" name="Google Shape;82;p15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3" name="Google Shape;83;p15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2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Objetivo</a:t>
            </a:r>
            <a:endParaRPr/>
          </a:p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311700" y="924675"/>
            <a:ext cx="8520600" cy="4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Proposta de Solução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pt-PT" sz="1950"/>
              <a:t>Utilizar tecnologia embarcada, inteligência artificial e aplicação mobile</a:t>
            </a:r>
            <a:endParaRPr sz="1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pt-PT" sz="1950"/>
              <a:t>Criar um sistema capaz de:</a:t>
            </a:r>
            <a:endParaRPr sz="19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50"/>
              <a:t>1. Detectar barulhos no ambiente doméstico;</a:t>
            </a:r>
            <a:endParaRPr sz="1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50"/>
              <a:t>2. Identificar e guardar informação relevantes do som;</a:t>
            </a:r>
            <a:endParaRPr sz="1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50"/>
              <a:t>3. N</a:t>
            </a:r>
            <a:r>
              <a:rPr lang="pt-PT" sz="1950"/>
              <a:t>otificar o usuário com alertas visuais e vibratórios do evento.</a:t>
            </a:r>
            <a:endParaRPr sz="19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pt-PT" sz="1950"/>
              <a:t>Tempo de resposta médio de até 7 segundos</a:t>
            </a:r>
            <a:endParaRPr sz="1950"/>
          </a:p>
          <a:p>
            <a:pPr indent="-352425" lvl="0" marL="457200" rtl="0" algn="l">
              <a:spcBef>
                <a:spcPts val="0"/>
              </a:spcBef>
              <a:spcAft>
                <a:spcPts val="0"/>
              </a:spcAft>
              <a:buSzPts val="1950"/>
              <a:buChar char="●"/>
            </a:pPr>
            <a:r>
              <a:rPr lang="pt-PT" sz="1950"/>
              <a:t>Colaborar com a segurança e independência das PCD auditiva</a:t>
            </a:r>
            <a:endParaRPr sz="1950"/>
          </a:p>
        </p:txBody>
      </p:sp>
      <p:sp>
        <p:nvSpPr>
          <p:cNvPr id="90" name="Google Shape;90;p16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3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Trabalhos Relacionados</a:t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0" y="10109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i="1" lang="pt-PT" sz="1979"/>
              <a:t>A Personalizable Mobile Sound Detector app Design for Deaf and Hard-of-Hearing Users</a:t>
            </a:r>
            <a:endParaRPr i="1" sz="1979"/>
          </a:p>
        </p:txBody>
      </p:sp>
      <p:sp>
        <p:nvSpPr>
          <p:cNvPr id="98" name="Google Shape;98;p17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 txBox="1"/>
          <p:nvPr>
            <p:ph idx="1" type="subTitle"/>
          </p:nvPr>
        </p:nvSpPr>
        <p:spPr>
          <a:xfrm>
            <a:off x="0" y="18706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i="1" lang="pt-PT" sz="1979"/>
              <a:t>Exploring Sound Awareness in the Home for People who are Deaf or Hard of Hearing</a:t>
            </a:r>
            <a:endParaRPr i="1" sz="1900"/>
          </a:p>
        </p:txBody>
      </p:sp>
      <p:sp>
        <p:nvSpPr>
          <p:cNvPr id="100" name="Google Shape;100;p17"/>
          <p:cNvSpPr txBox="1"/>
          <p:nvPr>
            <p:ph idx="1" type="subTitle"/>
          </p:nvPr>
        </p:nvSpPr>
        <p:spPr>
          <a:xfrm>
            <a:off x="0" y="266325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i="1" lang="pt-PT" sz="1979"/>
              <a:t>I</a:t>
            </a:r>
            <a:r>
              <a:rPr i="1" lang="pt-PT" sz="1979"/>
              <a:t>oT-Based Elderly Health Monitoring System Using Firebase Cloud Computing</a:t>
            </a:r>
            <a:endParaRPr i="1" sz="1979"/>
          </a:p>
        </p:txBody>
      </p:sp>
      <p:sp>
        <p:nvSpPr>
          <p:cNvPr id="101" name="Google Shape;101;p17"/>
          <p:cNvSpPr txBox="1"/>
          <p:nvPr>
            <p:ph idx="1" type="subTitle"/>
          </p:nvPr>
        </p:nvSpPr>
        <p:spPr>
          <a:xfrm>
            <a:off x="0" y="3505200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0995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70"/>
              <a:buChar char="●"/>
            </a:pPr>
            <a:r>
              <a:rPr i="1" lang="pt-PT" sz="1770"/>
              <a:t>Radio Frequency Fingerprint-Based Drone Identification and Classification using Mel Spectrograms and pre-trained YAMNet Neural</a:t>
            </a:r>
            <a:endParaRPr i="1" sz="1770"/>
          </a:p>
        </p:txBody>
      </p:sp>
      <p:sp>
        <p:nvSpPr>
          <p:cNvPr id="102" name="Google Shape;102;p17"/>
          <p:cNvSpPr txBox="1"/>
          <p:nvPr>
            <p:ph idx="1" type="subTitle"/>
          </p:nvPr>
        </p:nvSpPr>
        <p:spPr>
          <a:xfrm>
            <a:off x="0" y="441692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i="1" lang="pt-PT" sz="1900"/>
              <a:t>A Deep Dive into Flutter’s Accessibility Widgets</a:t>
            </a:r>
            <a:endParaRPr i="1" sz="1979"/>
          </a:p>
        </p:txBody>
      </p:sp>
      <p:sp>
        <p:nvSpPr>
          <p:cNvPr id="103" name="Google Shape;103;p17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4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\section{Raspberry Pi Model B 8GB}</a:t>
            </a:r>
            <a:endParaRPr/>
          </a:p>
        </p:txBody>
      </p:sp>
      <p:sp>
        <p:nvSpPr>
          <p:cNvPr id="110" name="Google Shape;110;p18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18" title="Raspberry-Pi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93550"/>
            <a:ext cx="3849901" cy="2548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8"/>
          <p:cNvSpPr txBox="1"/>
          <p:nvPr>
            <p:ph idx="1" type="subTitle"/>
          </p:nvPr>
        </p:nvSpPr>
        <p:spPr>
          <a:xfrm>
            <a:off x="3849900" y="1925375"/>
            <a:ext cx="52941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i="1" lang="pt-PT" sz="1979"/>
              <a:t>Single-Board Computer</a:t>
            </a:r>
            <a:endParaRPr i="1"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Conectividade com </a:t>
            </a:r>
            <a:r>
              <a:rPr i="1" lang="pt-PT" sz="1979"/>
              <a:t>Wi-Fi</a:t>
            </a:r>
            <a:r>
              <a:rPr lang="pt-PT" sz="1979"/>
              <a:t> e</a:t>
            </a:r>
            <a:r>
              <a:rPr lang="pt-PT" sz="1979"/>
              <a:t> </a:t>
            </a:r>
            <a:r>
              <a:rPr i="1" lang="pt-PT" sz="1979"/>
              <a:t>Bluetooth</a:t>
            </a:r>
            <a:endParaRPr i="1"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979"/>
              <a:t>	</a:t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Suporte para rede neural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Tamanho compacto</a:t>
            </a:r>
            <a:r>
              <a:rPr lang="pt-PT" sz="1979"/>
              <a:t> </a:t>
            </a:r>
            <a:endParaRPr sz="1979"/>
          </a:p>
        </p:txBody>
      </p:sp>
      <p:sp>
        <p:nvSpPr>
          <p:cNvPr id="113" name="Google Shape;113;p18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5</a:t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Conceitos</a:t>
            </a:r>
            <a:endParaRPr/>
          </a:p>
        </p:txBody>
      </p:sp>
      <p:sp>
        <p:nvSpPr>
          <p:cNvPr id="119" name="Google Shape;119;p19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\section{Microfone Adafruit I2S MEMS SPH0645LM4H}</a:t>
            </a:r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9" title="adafruit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056425"/>
            <a:ext cx="2695000" cy="2085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 txBox="1"/>
          <p:nvPr>
            <p:ph idx="1" type="subTitle"/>
          </p:nvPr>
        </p:nvSpPr>
        <p:spPr>
          <a:xfrm>
            <a:off x="3849900" y="1925375"/>
            <a:ext cx="52941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Padrão</a:t>
            </a:r>
            <a:r>
              <a:rPr i="1" lang="pt-PT" sz="1979"/>
              <a:t> I2S</a:t>
            </a:r>
            <a:endParaRPr i="1"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Digital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Pequeno e baixo custo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sp>
        <p:nvSpPr>
          <p:cNvPr id="123" name="Google Shape;123;p19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7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Conceitos</a:t>
            </a:r>
            <a:endParaRPr/>
          </a:p>
        </p:txBody>
      </p:sp>
      <p:sp>
        <p:nvSpPr>
          <p:cNvPr id="129" name="Google Shape;129;p20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\section{Yet Another Mobile Network} </a:t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 txBox="1"/>
          <p:nvPr>
            <p:ph idx="1" type="subTitle"/>
          </p:nvPr>
        </p:nvSpPr>
        <p:spPr>
          <a:xfrm>
            <a:off x="3849900" y="1925400"/>
            <a:ext cx="52941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Rede neural pré-treinada</a:t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Entrada: Espectrograma Mel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Saída: </a:t>
            </a:r>
            <a:r>
              <a:rPr i="1" lang="pt-PT" sz="1979"/>
              <a:t>Top-N</a:t>
            </a:r>
            <a:endParaRPr i="1"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</p:txBody>
      </p:sp>
      <p:pic>
        <p:nvPicPr>
          <p:cNvPr id="132" name="Google Shape;13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550" y="1717275"/>
            <a:ext cx="3121425" cy="3121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0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8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ctrTitle"/>
          </p:nvPr>
        </p:nvSpPr>
        <p:spPr>
          <a:xfrm>
            <a:off x="0" y="0"/>
            <a:ext cx="8520600" cy="84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Conceitos</a:t>
            </a:r>
            <a:endParaRPr/>
          </a:p>
        </p:txBody>
      </p:sp>
      <p:sp>
        <p:nvSpPr>
          <p:cNvPr id="139" name="Google Shape;139;p21"/>
          <p:cNvSpPr txBox="1"/>
          <p:nvPr>
            <p:ph idx="1" type="subTitle"/>
          </p:nvPr>
        </p:nvSpPr>
        <p:spPr>
          <a:xfrm>
            <a:off x="0" y="924675"/>
            <a:ext cx="9144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\sectio</a:t>
            </a:r>
            <a:r>
              <a:rPr lang="pt-PT"/>
              <a:t>n{Bluetooth </a:t>
            </a:r>
            <a:r>
              <a:rPr lang="pt-PT"/>
              <a:t>Low Energy </a:t>
            </a:r>
            <a:r>
              <a:rPr lang="pt-PT"/>
              <a:t>(BLE)</a:t>
            </a:r>
            <a:r>
              <a:rPr lang="pt-PT"/>
              <a:t>} </a:t>
            </a:r>
            <a:endParaRPr/>
          </a:p>
        </p:txBody>
      </p:sp>
      <p:sp>
        <p:nvSpPr>
          <p:cNvPr id="140" name="Google Shape;140;p21"/>
          <p:cNvSpPr/>
          <p:nvPr/>
        </p:nvSpPr>
        <p:spPr>
          <a:xfrm>
            <a:off x="311700" y="803175"/>
            <a:ext cx="8520600" cy="1215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rgbClr val="B4A7D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510" y="2186357"/>
            <a:ext cx="3524474" cy="184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3849900" y="1925375"/>
            <a:ext cx="5294100" cy="321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Transferência de dados pequenos</a:t>
            </a:r>
            <a:endParaRPr sz="1979"/>
          </a:p>
          <a:p>
            <a:pPr indent="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79"/>
          </a:p>
          <a:p>
            <a:pPr indent="-35433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980"/>
              <a:buChar char="●"/>
            </a:pPr>
            <a:r>
              <a:rPr lang="pt-PT" sz="1979"/>
              <a:t>Conexão frequente e curta</a:t>
            </a:r>
            <a:endParaRPr sz="1979"/>
          </a:p>
        </p:txBody>
      </p:sp>
      <p:sp>
        <p:nvSpPr>
          <p:cNvPr id="143" name="Google Shape;143;p21"/>
          <p:cNvSpPr txBox="1"/>
          <p:nvPr/>
        </p:nvSpPr>
        <p:spPr>
          <a:xfrm>
            <a:off x="8759700" y="184500"/>
            <a:ext cx="384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200">
                <a:solidFill>
                  <a:schemeClr val="dk1"/>
                </a:solidFill>
              </a:rPr>
              <a:t>9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