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9021A0-32A5-4316-9FBE-648589F47AC4}">
  <a:tblStyle styleId="{4E9021A0-32A5-4316-9FBE-648589F47AC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vps.fmvz.usp.br/CRAN/" TargetMode="External"/><Relationship Id="rId4" Type="http://schemas.openxmlformats.org/officeDocument/2006/relationships/hyperlink" Target="https://cran.r-project.org/doc/contrib/Itano-installation.pdf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2.png"/><Relationship Id="rId13" Type="http://schemas.openxmlformats.org/officeDocument/2006/relationships/image" Target="../media/image2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hyperlink" Target="http://vita.had.co.nz/papers/tidy-data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uiMarthe/IntroR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wirlstats.com/students.html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ran.r-project.org/other-docs.html" TargetMode="External"/><Relationship Id="rId4" Type="http://schemas.openxmlformats.org/officeDocument/2006/relationships/hyperlink" Target="http://blog.ibpad.com.br/index.php/2016/03/08/5-livros-para-se-aprender-r/" TargetMode="External"/><Relationship Id="rId5" Type="http://schemas.openxmlformats.org/officeDocument/2006/relationships/hyperlink" Target="http://analisereal.com/category/livros/introducao-a-analise-de-dados-com-o-r/" TargetMode="External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ran.r-project.org/doc/manuals/R-intro.pdf" TargetMode="External"/><Relationship Id="rId4" Type="http://schemas.openxmlformats.org/officeDocument/2006/relationships/hyperlink" Target="https://csgillespie.wordpress.com/2011/01/28/r-programming-books-updated/" TargetMode="External"/><Relationship Id="rId9" Type="http://schemas.openxmlformats.org/officeDocument/2006/relationships/hyperlink" Target="http://tryr.codeschool.com/" TargetMode="External"/><Relationship Id="rId5" Type="http://schemas.openxmlformats.org/officeDocument/2006/relationships/hyperlink" Target="https://github.com/qinwf/awesome-R" TargetMode="External"/><Relationship Id="rId6" Type="http://schemas.openxmlformats.org/officeDocument/2006/relationships/hyperlink" Target="http://www.r-bloggers.com/" TargetMode="External"/><Relationship Id="rId7" Type="http://schemas.openxmlformats.org/officeDocument/2006/relationships/hyperlink" Target="http://www.twotorials.com/" TargetMode="External"/><Relationship Id="rId8" Type="http://schemas.openxmlformats.org/officeDocument/2006/relationships/hyperlink" Target="http://www.statmethods.ne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11" Type="http://schemas.openxmlformats.org/officeDocument/2006/relationships/image" Target="../media/image04.png"/><Relationship Id="rId10" Type="http://schemas.openxmlformats.org/officeDocument/2006/relationships/image" Target="../media/image07.png"/><Relationship Id="rId12" Type="http://schemas.openxmlformats.org/officeDocument/2006/relationships/hyperlink" Target="http://stanfordphd.com/Statistical_Software.html" TargetMode="External"/><Relationship Id="rId9" Type="http://schemas.openxmlformats.org/officeDocument/2006/relationships/image" Target="../media/image06.png"/><Relationship Id="rId5" Type="http://schemas.openxmlformats.org/officeDocument/2006/relationships/image" Target="../media/image11.jpg"/><Relationship Id="rId6" Type="http://schemas.openxmlformats.org/officeDocument/2006/relationships/image" Target="../media/image08.jpg"/><Relationship Id="rId7" Type="http://schemas.openxmlformats.org/officeDocument/2006/relationships/image" Target="../media/image01.jpg"/><Relationship Id="rId8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Conhecendo o 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instalar...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arquivo para instalação do R, usando o mirror aqui da USP está disponível no seguinte link: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http://www.vps.fmvz.usp.br/CRAN/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Além disso, um guia completo para a instalação do R em português foi elaborado por dois ex-alunos aqui do IME e também esta disponível via CRAN-R no seguinte link: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https://cran.r-project.org/doc/contrib/Itano-installation.pdf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Rstudio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08000"/>
            <a:ext cx="8520600" cy="13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Um IDE muito usado para deixar a utilização da linguagem R um pouco mais amigável com o usuário (vulgo nós).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Também contribuem de forma intensiva na criação de muitos pacotes úteis na vida com o R. Alguns deles são: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364650"/>
            <a:ext cx="20955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1811" y="3521409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625" y="3491827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427" y="3491827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1986" y="3491827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8350" y="3491827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4373" y="2523506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3625" y="2493924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42877" y="2493924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02021" y="2493924"/>
            <a:ext cx="891276" cy="9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28350" y="2493924"/>
            <a:ext cx="891276" cy="903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4519300"/>
            <a:ext cx="8212500" cy="6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Todos esses pacotes estão na rede CRAN-R.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3000"/>
              <a:t>Um pouco sobre sua linguagem de programação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Suas estruturas de dados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952500" y="17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{4E9021A0-32A5-4316-9FBE-648589F47AC4}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Homogênea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Heterogênea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vector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list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matrix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accent4"/>
                          </a:solidFill>
                        </a:rPr>
                        <a:t>data frame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Coisas que eu fico impressionado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Limpando dados com dplyr, tidyr, lubridate:</a:t>
            </a:r>
            <a:r>
              <a:rPr lang="en"/>
              <a:t> dados do UCI HAR Data Set*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Criação de funções funcionais:</a:t>
            </a:r>
            <a:r>
              <a:rPr lang="en"/>
              <a:t> Hospital Compare Downloadable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Subsetting:</a:t>
            </a:r>
            <a:r>
              <a:rPr lang="en"/>
              <a:t> airquality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Tabelas:</a:t>
            </a:r>
            <a:r>
              <a:rPr lang="en"/>
              <a:t> airquality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Visualizações:</a:t>
            </a:r>
            <a:r>
              <a:rPr lang="en"/>
              <a:t> Diamonds + airquality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4703625"/>
            <a:ext cx="8212500" cy="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Human Activity Recognition Using Smartphones Data Set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limpos/Tidy data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875" y="1209662"/>
            <a:ext cx="18097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087" y="1252525"/>
            <a:ext cx="19335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" type="body"/>
          </p:nvPr>
        </p:nvSpPr>
        <p:spPr>
          <a:xfrm>
            <a:off x="3033350" y="3095625"/>
            <a:ext cx="22728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Cada </a:t>
            </a:r>
            <a:r>
              <a:rPr b="1" lang="en" sz="1400">
                <a:solidFill>
                  <a:schemeClr val="accent4"/>
                </a:solidFill>
              </a:rPr>
              <a:t>variável </a:t>
            </a:r>
            <a:r>
              <a:rPr lang="en" sz="1400"/>
              <a:t>tem sua </a:t>
            </a:r>
            <a:r>
              <a:rPr b="1" lang="en" sz="1400">
                <a:solidFill>
                  <a:schemeClr val="accent4"/>
                </a:solidFill>
              </a:rPr>
              <a:t>coluna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171487" y="3171825"/>
            <a:ext cx="22728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Cada </a:t>
            </a:r>
            <a:r>
              <a:rPr b="1" lang="en" sz="1400">
                <a:solidFill>
                  <a:schemeClr val="accent4"/>
                </a:solidFill>
              </a:rPr>
              <a:t>observação </a:t>
            </a:r>
            <a:r>
              <a:rPr lang="en" sz="1400"/>
              <a:t>está em uma </a:t>
            </a:r>
            <a:r>
              <a:rPr b="1" lang="en" sz="1400">
                <a:solidFill>
                  <a:schemeClr val="accent4"/>
                </a:solidFill>
              </a:rPr>
              <a:t>linha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36850" y="1686150"/>
            <a:ext cx="19965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Em um banco de dados limpo: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53425" y="1677726"/>
            <a:ext cx="2272800" cy="102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CCCCCC"/>
                </a:solidFill>
              </a:rPr>
              <a:t>&amp;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3764525"/>
            <a:ext cx="7596600" cy="76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2"/>
                </a:solidFill>
              </a:rPr>
              <a:t>“Tidy data sets are all alike; every messy data set is messy in its own way.”  - Hadley Wickham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4505100"/>
            <a:ext cx="8212500" cy="7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O artigo de Hadley Wickham, da Rice Universtiy “Tidy data” publicado no </a:t>
            </a:r>
            <a:r>
              <a:rPr i="1" lang="en" sz="1100"/>
              <a:t>“Journal of Statistical Software” </a:t>
            </a:r>
            <a:r>
              <a:rPr lang="en" sz="1100"/>
              <a:t>pode ser encontrado em: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http://vita.had.co.nz/papers/tidy-data.pdf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Coisas que eu fico impressionado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Limpando dados com dplyr, tidyr, lubridate:</a:t>
            </a:r>
            <a:r>
              <a:rPr lang="en"/>
              <a:t> dados do UCI HAR Data Set*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Criação de funções funcionais:</a:t>
            </a:r>
            <a:r>
              <a:rPr lang="en"/>
              <a:t> Hospital Compare Downloadable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Subsetting:</a:t>
            </a:r>
            <a:r>
              <a:rPr lang="en"/>
              <a:t> airquality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Tabelas:</a:t>
            </a:r>
            <a:r>
              <a:rPr lang="en"/>
              <a:t> airquality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Visualizações:</a:t>
            </a:r>
            <a:r>
              <a:rPr lang="en"/>
              <a:t> Diamonds + airquality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703625"/>
            <a:ext cx="8212500" cy="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Human Activity Recognition Using Smartphones Data Set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Ferramentas e recursos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e o Git Hub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é um Serviço de Web Hosting Compartilhado para projetos que usam o programa de controle de versões Git.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Ótima ferramenta para compartilhamento de programa, com uma comunidade de usuários de R muito ativa.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Os códigos usados ao vivo estão disponíveis em minha página: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https://github.com/GuiMarthe/IntroR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175" y="321285"/>
            <a:ext cx="2068224" cy="8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Criado por Nick Carchedi e Brain Caffo do departamento de Bioestatística da Johns Hopkins University.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É um pacote (open source) do R que se propõe a ensinar a linguagem de programção do R no próprio 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Mais informações de como instalar o swirl e os cursos disponíveis no seguinte link: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http://swirlstats.com/students.html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99999"/>
                </a:solidFill>
              </a:rPr>
              <a:t>Aprendendo R no R...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698303" y="304500"/>
            <a:ext cx="2084100" cy="71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300" y="304503"/>
            <a:ext cx="2084200" cy="6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Quatro coisas importantes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99999"/>
                </a:solidFill>
              </a:rPr>
              <a:t>Ou o que eu quero que vocês saiam daqui sabendo...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 que é o 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Como instalar o 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Algumas coisas que se faz no R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Onde aprender o 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Contúdo em portugûes no CRAN disponível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aqui</a:t>
            </a:r>
            <a:r>
              <a:rPr lang="en" sz="1200"/>
              <a:t>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“Bioestatística usando R” by Colin Robert Beasley (Data).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“Introdução à Biometria utilizando R” by Leandro R. Monteiro and José Louvise Gomes-Jr (Data).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“Introdução à Programação em R” by Luis Torgo 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“Tóppicos de Estatística utilizando R” by Fernando Itano ( 2007-08-21).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“Guia de instalação do R” by Fernando Itano ( 2007-08-21).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“Estatística aplicada à ecologia usando o R” by Diogo Borges Provete (Materials, 2011-08-08)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“Introdução ao uso do programa R” by Victor Lemes Landeiro (Materials, 2011-08-25).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5 livros para aprender R. Post no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blog </a:t>
            </a:r>
            <a:r>
              <a:rPr lang="en" sz="1200"/>
              <a:t>do Instituto Brasileiro de Pesquisa e análise de Dados.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Livro do Carlos Cinelli “Introdução à análise de dados com R” (em construção). Disponível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aqui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8400" y="220550"/>
            <a:ext cx="1021650" cy="10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Referências em inglês: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Introduction to R</a:t>
            </a:r>
            <a:r>
              <a:rPr lang="en" sz="1200"/>
              <a:t> - W. N. Venables, D. M. Smith and the R Core Team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R Books For Undergraduate Students </a:t>
            </a:r>
            <a:r>
              <a:rPr lang="en" sz="1200"/>
              <a:t>- Daniel Hocking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Awesome R</a:t>
            </a:r>
            <a:r>
              <a:rPr lang="en" sz="1200"/>
              <a:t> - uma lista com mais de 400 referências no Git Hub - ?qinwf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R-bloggers</a:t>
            </a:r>
            <a:r>
              <a:rPr lang="en" sz="1200"/>
              <a:t> - bastante coisa nesse portal de curadoria de blogs de 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R twotorials</a:t>
            </a:r>
            <a:r>
              <a:rPr lang="en" sz="1200"/>
              <a:t> - uma coleção de videos com menos de 3 min ensinando 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Quick R</a:t>
            </a:r>
            <a:r>
              <a:rPr lang="en" sz="1200"/>
              <a:t> - um web livro muito bem recomendado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TryR!</a:t>
            </a:r>
            <a:r>
              <a:rPr lang="en" sz="1200"/>
              <a:t> - uma aplicação de web que ensina R (do Code Academy)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Data Camp</a:t>
            </a:r>
            <a:r>
              <a:rPr lang="en" sz="1200"/>
              <a:t> - uma plataforma de ensino de R e Python para análise de dados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Quatro coisas importantes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999999"/>
                </a:solidFill>
              </a:rPr>
              <a:t>Ou o que eu quero que vocês saiam daqui sabendo...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 que é o 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Como instalar o 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Algumas coisas que se faz no 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Onde aprender o 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Valeu!!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 R: seu contexto e particularidades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Um pouco sobre sua linguagem de programação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Ferramentas e recursos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O R: seu contexto e particularidades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“R is ‘GNU S’, a freely available language and environment for statistical computing and graphics which provides a wide variety of statistical and graphical techniques: linear and nonlinear modelling, statistical tests, time series analysis, classification, clustering, etc.”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4295550" y="37000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773700" y="3700000"/>
            <a:ext cx="7596600" cy="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site do cran.r-project.org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73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 R foi criado em 1993 na Universidade de Auckland por Ross Ihaka and Robert Gentleman como uma implementação da linguagem de programação “S”.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 linguagem “S” por sua vez foi criada em 1976 por John Chambers enquanto trabalhava na Bell Labs.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 maioria das funções do R é escrita em R; operações que demandam mais esforço computacional são implementadas em C, C++ e Fortran.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O CRAN e a R-Foundation tem um papel essencial na divulgação do software R.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 pouco da história do R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999999"/>
                </a:solidFill>
              </a:rPr>
              <a:t>Ou tudo que eu sei sobre a história dele...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40825" y="3999475"/>
            <a:ext cx="7596600" cy="76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"to turn ideas into software, quickly and faithfully"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40825" y="4550875"/>
            <a:ext cx="7596600" cy="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John Chambers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477" y="445025"/>
            <a:ext cx="870522" cy="7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Alguns dos competidores e suas vantagens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00" y="1503200"/>
            <a:ext cx="1249625" cy="12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300" y="1503199"/>
            <a:ext cx="1249624" cy="125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600" y="3255102"/>
            <a:ext cx="1249625" cy="39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1600" y="1638018"/>
            <a:ext cx="3154774" cy="72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4824" y="3038912"/>
            <a:ext cx="1152575" cy="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3800" y="1638025"/>
            <a:ext cx="1325650" cy="7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1587" y="2758850"/>
            <a:ext cx="9429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18774" y="2920874"/>
            <a:ext cx="2441784" cy="8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25" y="3100812"/>
            <a:ext cx="1033319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15800" y="1835025"/>
            <a:ext cx="151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4230575"/>
            <a:ext cx="82125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Uma comparação bem feita das capacidades estatístcas dos principais desses softwares pode ser encontrada em: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http://stanfordphd.com/Statistical_Software.html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Pacotes pacotes e pacotes...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 comunidade de desenvolvedores do R, a contribuição coletiva para melhorar o software é constante.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Esses pacotes variam desde implementações de modelos estatísticos, manipulação de dados, criação de gráficos, desenvolvimento de aplicações, lidar com fontes e tipos de dados específicos…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 2009¹ haviam aproximadamente 2000 pacotes disponíveis no site do CRAN-R.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230575"/>
            <a:ext cx="8212500" cy="6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1. Fonte: R Journal Vol 1/2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185950"/>
            <a:ext cx="8520600" cy="269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8078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pacotes disponíveis no CRAN-R!!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57200"/>
            <a:ext cx="8520600" cy="51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 ontem a noite: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