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357" r:id="rId2"/>
    <p:sldId id="358" r:id="rId3"/>
    <p:sldId id="359" r:id="rId4"/>
    <p:sldId id="360" r:id="rId5"/>
    <p:sldId id="276" r:id="rId6"/>
    <p:sldId id="278" r:id="rId7"/>
    <p:sldId id="277" r:id="rId8"/>
    <p:sldId id="361" r:id="rId9"/>
    <p:sldId id="362" r:id="rId10"/>
    <p:sldId id="256" r:id="rId11"/>
    <p:sldId id="257" r:id="rId12"/>
    <p:sldId id="258" r:id="rId13"/>
    <p:sldId id="261" r:id="rId14"/>
    <p:sldId id="263" r:id="rId15"/>
    <p:sldId id="262" r:id="rId16"/>
    <p:sldId id="268" r:id="rId17"/>
    <p:sldId id="269" r:id="rId18"/>
    <p:sldId id="271" r:id="rId19"/>
    <p:sldId id="270" r:id="rId20"/>
    <p:sldId id="272" r:id="rId21"/>
    <p:sldId id="273" r:id="rId22"/>
    <p:sldId id="274" r:id="rId23"/>
    <p:sldId id="275" r:id="rId24"/>
    <p:sldId id="279" r:id="rId25"/>
    <p:sldId id="281" r:id="rId26"/>
    <p:sldId id="282" r:id="rId27"/>
    <p:sldId id="280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60" r:id="rId42"/>
    <p:sldId id="296" r:id="rId43"/>
    <p:sldId id="297" r:id="rId44"/>
    <p:sldId id="298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3" r:id="rId58"/>
    <p:sldId id="314" r:id="rId59"/>
    <p:sldId id="316" r:id="rId60"/>
    <p:sldId id="318" r:id="rId61"/>
    <p:sldId id="312" r:id="rId62"/>
    <p:sldId id="315" r:id="rId63"/>
    <p:sldId id="317" r:id="rId64"/>
    <p:sldId id="319" r:id="rId65"/>
    <p:sldId id="320" r:id="rId66"/>
    <p:sldId id="321" r:id="rId67"/>
    <p:sldId id="322" r:id="rId68"/>
    <p:sldId id="323" r:id="rId69"/>
    <p:sldId id="324" r:id="rId70"/>
    <p:sldId id="259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3" r:id="rId89"/>
    <p:sldId id="344" r:id="rId90"/>
    <p:sldId id="351" r:id="rId91"/>
    <p:sldId id="350" r:id="rId92"/>
    <p:sldId id="348" r:id="rId93"/>
    <p:sldId id="349" r:id="rId94"/>
    <p:sldId id="352" r:id="rId95"/>
    <p:sldId id="353" r:id="rId96"/>
    <p:sldId id="354" r:id="rId97"/>
    <p:sldId id="355" r:id="rId98"/>
    <p:sldId id="356" r:id="rId9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E" id="{60EF85E2-6D5B-438D-AC7B-7CCE41366A58}">
          <p14:sldIdLst>
            <p14:sldId id="357"/>
            <p14:sldId id="358"/>
            <p14:sldId id="359"/>
            <p14:sldId id="360"/>
            <p14:sldId id="276"/>
            <p14:sldId id="278"/>
            <p14:sldId id="277"/>
            <p14:sldId id="361"/>
            <p14:sldId id="362"/>
          </p14:sldIdLst>
        </p14:section>
        <p14:section name="Seção Padrão" id="{37B88660-42CB-43C1-9092-1747C223CD18}">
          <p14:sldIdLst/>
        </p14:section>
        <p14:section name="INICIO" id="{5904D5C1-A20A-46D8-AE4F-26329DA9899F}">
          <p14:sldIdLst>
            <p14:sldId id="256"/>
            <p14:sldId id="257"/>
          </p14:sldIdLst>
        </p14:section>
        <p14:section name="fácil" id="{C1AEB186-D8E8-4E7E-8DCB-5F592A93C1B2}">
          <p14:sldIdLst/>
        </p14:section>
        <p14:section name="Pergunta 1" id="{5F3C7BCF-2090-4219-BBA1-8D80D4B0BF11}">
          <p14:sldIdLst>
            <p14:sldId id="258"/>
            <p14:sldId id="261"/>
            <p14:sldId id="263"/>
            <p14:sldId id="262"/>
          </p14:sldIdLst>
        </p14:section>
        <p14:section name="Pergunta 2" id="{E5997DBD-757F-4C13-BA9C-2AEBDD85BCCF}">
          <p14:sldIdLst>
            <p14:sldId id="268"/>
            <p14:sldId id="269"/>
            <p14:sldId id="271"/>
            <p14:sldId id="270"/>
          </p14:sldIdLst>
        </p14:section>
        <p14:section name="pergunta 3" id="{FCE7E58F-9483-4845-82D0-CFD40A970F2C}">
          <p14:sldIdLst>
            <p14:sldId id="272"/>
            <p14:sldId id="273"/>
            <p14:sldId id="274"/>
            <p14:sldId id="275"/>
          </p14:sldIdLst>
        </p14:section>
        <p14:section name="pergunta 4" id="{C2D3AF3D-3CFE-412E-B169-BAA77054694D}">
          <p14:sldIdLst>
            <p14:sldId id="279"/>
            <p14:sldId id="281"/>
            <p14:sldId id="282"/>
            <p14:sldId id="280"/>
          </p14:sldIdLst>
        </p14:section>
        <p14:section name="pergunta 5" id="{95046EF9-D414-4D64-8AFC-25087FEC30CB}">
          <p14:sldIdLst>
            <p14:sldId id="283"/>
            <p14:sldId id="284"/>
            <p14:sldId id="285"/>
            <p14:sldId id="286"/>
          </p14:sldIdLst>
        </p14:section>
        <p14:section name="pergunta 6" id="{21B9329D-6EBE-49E4-BABF-007002C8D179}">
          <p14:sldIdLst>
            <p14:sldId id="287"/>
            <p14:sldId id="289"/>
            <p14:sldId id="288"/>
            <p14:sldId id="290"/>
          </p14:sldIdLst>
        </p14:section>
        <p14:section name="pergunta 7" id="{C3C2C619-77CD-4660-A81C-42D0C18E491F}">
          <p14:sldIdLst>
            <p14:sldId id="291"/>
            <p14:sldId id="292"/>
            <p14:sldId id="293"/>
            <p14:sldId id="294"/>
          </p14:sldIdLst>
        </p14:section>
        <p14:section name="final fácil" id="{642ED55D-1403-4F69-9674-8D0C255C9C6F}">
          <p14:sldIdLst>
            <p14:sldId id="295"/>
          </p14:sldIdLst>
        </p14:section>
        <p14:section name="médio" id="{9C2E53B3-E4E0-44EA-B11E-A58AAD8A8B90}">
          <p14:sldIdLst/>
        </p14:section>
        <p14:section name="pergunta 1" id="{3C4213A2-CC31-49A0-8343-7768681CBCB1}">
          <p14:sldIdLst>
            <p14:sldId id="260"/>
            <p14:sldId id="296"/>
            <p14:sldId id="297"/>
            <p14:sldId id="298"/>
          </p14:sldIdLst>
        </p14:section>
        <p14:section name="pergunta 2" id="{5DDCC93D-039D-40FF-9723-594F4A86E9B7}">
          <p14:sldIdLst>
            <p14:sldId id="300"/>
            <p14:sldId id="301"/>
            <p14:sldId id="302"/>
            <p14:sldId id="303"/>
          </p14:sldIdLst>
        </p14:section>
        <p14:section name="pergunta 3" id="{763D8C0F-8758-449A-87B7-544672EEC018}">
          <p14:sldIdLst>
            <p14:sldId id="304"/>
            <p14:sldId id="305"/>
            <p14:sldId id="306"/>
            <p14:sldId id="307"/>
          </p14:sldIdLst>
        </p14:section>
        <p14:section name="pergunta 4" id="{DB63B371-64B2-4FFC-98B5-4CF6C98F4ED8}">
          <p14:sldIdLst>
            <p14:sldId id="308"/>
            <p14:sldId id="309"/>
            <p14:sldId id="310"/>
            <p14:sldId id="311"/>
          </p14:sldIdLst>
        </p14:section>
        <p14:section name="pergunta 5" id="{49ECBB2A-832E-4C63-870A-18D81427264B}">
          <p14:sldIdLst>
            <p14:sldId id="313"/>
            <p14:sldId id="314"/>
            <p14:sldId id="316"/>
            <p14:sldId id="318"/>
          </p14:sldIdLst>
        </p14:section>
        <p14:section name="pergunta 6" id="{553D7F90-4433-4C0E-9698-9C26F9CEF674}">
          <p14:sldIdLst>
            <p14:sldId id="312"/>
            <p14:sldId id="315"/>
            <p14:sldId id="317"/>
            <p14:sldId id="319"/>
          </p14:sldIdLst>
        </p14:section>
        <p14:section name="pergunta 7" id="{2D3206BC-A0E8-4E82-A4B7-1C56E0B865D1}">
          <p14:sldIdLst>
            <p14:sldId id="320"/>
            <p14:sldId id="321"/>
            <p14:sldId id="322"/>
            <p14:sldId id="323"/>
          </p14:sldIdLst>
        </p14:section>
        <p14:section name="final médio" id="{93F4A8B3-D586-4722-83A2-DCCE1A0994BD}">
          <p14:sldIdLst>
            <p14:sldId id="324"/>
          </p14:sldIdLst>
        </p14:section>
        <p14:section name="difícil" id="{BBB72890-1728-454B-BCBA-5530532809A4}">
          <p14:sldIdLst/>
        </p14:section>
        <p14:section name="pergunta 1" id="{F08AFFD8-33E6-4860-BFF9-5FBE51438265}">
          <p14:sldIdLst>
            <p14:sldId id="259"/>
            <p14:sldId id="325"/>
            <p14:sldId id="326"/>
            <p14:sldId id="327"/>
          </p14:sldIdLst>
        </p14:section>
        <p14:section name="pergunta 2" id="{FA4355C5-0F03-49B4-BDBA-E572565944F6}">
          <p14:sldIdLst>
            <p14:sldId id="328"/>
            <p14:sldId id="329"/>
            <p14:sldId id="330"/>
            <p14:sldId id="331"/>
          </p14:sldIdLst>
        </p14:section>
        <p14:section name="pergunta 3" id="{B50B6F0A-C860-4B4F-A59D-45CCEA333512}">
          <p14:sldIdLst>
            <p14:sldId id="332"/>
            <p14:sldId id="333"/>
            <p14:sldId id="334"/>
            <p14:sldId id="335"/>
          </p14:sldIdLst>
        </p14:section>
        <p14:section name="pergunta 4" id="{6D7018C7-B673-446B-AA6C-153807B3AA25}">
          <p14:sldIdLst>
            <p14:sldId id="336"/>
            <p14:sldId id="337"/>
            <p14:sldId id="338"/>
            <p14:sldId id="339"/>
          </p14:sldIdLst>
        </p14:section>
        <p14:section name="pergunta 5" id="{B69980EE-9A6E-4DC3-8037-4004FBC97659}">
          <p14:sldIdLst>
            <p14:sldId id="340"/>
            <p14:sldId id="341"/>
            <p14:sldId id="343"/>
            <p14:sldId id="344"/>
          </p14:sldIdLst>
        </p14:section>
        <p14:section name="pergunta 6" id="{C1E567EF-1D94-4A04-803D-9EB4BCD95FDC}">
          <p14:sldIdLst>
            <p14:sldId id="351"/>
            <p14:sldId id="350"/>
            <p14:sldId id="348"/>
            <p14:sldId id="349"/>
          </p14:sldIdLst>
        </p14:section>
        <p14:section name="pergunta 7" id="{6D5D1C1C-169E-4623-8F69-6AE0FC27E159}">
          <p14:sldIdLst>
            <p14:sldId id="352"/>
            <p14:sldId id="353"/>
            <p14:sldId id="354"/>
            <p14:sldId id="355"/>
          </p14:sldIdLst>
        </p14:section>
        <p14:section name="final difícil" id="{E68C8153-97C0-4293-93ED-E1567F559CDB}">
          <p14:sldIdLst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D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56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16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52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97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23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595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961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68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618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264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029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250D-9EBD-416B-89F1-D867004B9E6F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80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slide" Target="slide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slide" Target="slide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slide" Target="slide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slide" Target="slide3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slide" Target="slide3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slide" Target="slide4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slide" Target="slide4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slide" Target="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slide" Target="slide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slide" Target="slide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4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4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slide" Target="slide5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5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5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slide" Target="slide6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5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5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slide" Target="slide6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slide61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slide6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slide" Target="slide6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69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" Target="slide6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" Target="slide65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slide" Target="slide7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" Target="slide70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" Target="slide70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slide" Target="slide7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slide" Target="slide7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74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74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slide" Target="slide7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slide" Target="slide8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" Target="slide78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" Target="slide78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85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jpg"/><Relationship Id="rId4" Type="http://schemas.openxmlformats.org/officeDocument/2006/relationships/slide" Target="slide8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slide" Target="slide82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slide" Target="slide82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slide" Target="slide89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jpe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" Target="slide86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" Target="slide8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9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slide" Target="slide9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jpe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slide" Target="slide9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slide" Target="slide9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jpe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94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94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4546818" y="1867776"/>
            <a:ext cx="3098363" cy="3071648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000"/>
          </a:p>
        </p:txBody>
      </p:sp>
      <p:sp>
        <p:nvSpPr>
          <p:cNvPr id="5" name="CaixaDeTexto 4"/>
          <p:cNvSpPr txBox="1"/>
          <p:nvPr/>
        </p:nvSpPr>
        <p:spPr>
          <a:xfrm>
            <a:off x="4691095" y="2680325"/>
            <a:ext cx="28098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231270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270937" y="1119352"/>
            <a:ext cx="1755227" cy="176573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419792" y="1591637"/>
            <a:ext cx="143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Cinza Gradiente Carregador - GIF gratuito no Pixabay - Pixabay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88" y="2744765"/>
            <a:ext cx="905968" cy="9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Arredondado 26"/>
          <p:cNvSpPr/>
          <p:nvPr/>
        </p:nvSpPr>
        <p:spPr>
          <a:xfrm>
            <a:off x="4487917" y="115614"/>
            <a:ext cx="3366727" cy="643232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275525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270937" y="1119352"/>
            <a:ext cx="1755227" cy="176573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419792" y="1591637"/>
            <a:ext cx="143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65835" y="3614277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750675" y="3009063"/>
            <a:ext cx="2837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ESCOLHA O NÍVEL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DIFÍCIL</a:t>
            </a:r>
          </a:p>
        </p:txBody>
      </p:sp>
    </p:spTree>
    <p:extLst>
      <p:ext uri="{BB962C8B-B14F-4D97-AF65-F5344CB8AC3E}">
        <p14:creationId xmlns:p14="http://schemas.microsoft.com/office/powerpoint/2010/main" val="705270617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INGLATERRA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pic>
        <p:nvPicPr>
          <p:cNvPr id="1026" name="Picture 2" descr="Bandeira da Alemanha – Wikipédia, a enciclopédia liv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25" y="1364656"/>
            <a:ext cx="2197165" cy="13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641707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INGLATERRA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Picture 2" descr="Bandeira da Alemanha – Wikipédia, a enciclopédia liv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25" y="1364656"/>
            <a:ext cx="2197165" cy="13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65385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INGLATERRA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Picture 2" descr="Bandeira da Alemanha – Wikipédia, a enciclopédia liv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25" y="1364656"/>
            <a:ext cx="2197165" cy="13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44939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INGLATERRA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46" name="Picture 2" descr="Tudo sobre a Alemanha: mapa, história, economia e mais">
            <a:extLst>
              <a:ext uri="{FF2B5EF4-FFF2-40B4-BE49-F238E27FC236}">
                <a16:creationId xmlns:a16="http://schemas.microsoft.com/office/drawing/2014/main" id="{87B04C38-1DAB-BE3C-55DD-0EE643DDE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10" y="1140372"/>
            <a:ext cx="2419927" cy="168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871586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HOLANDA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ARGENTINA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CHILE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08" y="1320397"/>
            <a:ext cx="2233907" cy="13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78287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HOLANDA</a:t>
            </a:r>
          </a:p>
          <a:p>
            <a:pPr algn="ctr"/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ARGENTINA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CHILE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08" y="1320397"/>
            <a:ext cx="2233907" cy="13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5177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HOLANDA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ARGENTINA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CHILE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70" name="Picture 2" descr="15 lugares imperdíveis para conhecer na Argentina | Costa Cruzeiros">
            <a:extLst>
              <a:ext uri="{FF2B5EF4-FFF2-40B4-BE49-F238E27FC236}">
                <a16:creationId xmlns:a16="http://schemas.microsoft.com/office/drawing/2014/main" id="{980A678D-4797-89B0-1472-79D3E6DD7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10" y="1151824"/>
            <a:ext cx="2419934" cy="167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384231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HOLANDA</a:t>
            </a:r>
          </a:p>
          <a:p>
            <a:pPr algn="ctr"/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ARGENTINA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CHILE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08" y="1320397"/>
            <a:ext cx="2233907" cy="13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38547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uxograma: Processo 9"/>
          <p:cNvSpPr/>
          <p:nvPr/>
        </p:nvSpPr>
        <p:spPr>
          <a:xfrm>
            <a:off x="0" y="3403600"/>
            <a:ext cx="12192000" cy="3454400"/>
          </a:xfrm>
          <a:prstGeom prst="flowChartProcess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retângulo 4"/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546818" y="1867776"/>
            <a:ext cx="3098363" cy="3071648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000"/>
          </a:p>
        </p:txBody>
      </p:sp>
      <p:sp>
        <p:nvSpPr>
          <p:cNvPr id="9" name="CaixaDeTexto 8"/>
          <p:cNvSpPr txBox="1"/>
          <p:nvPr/>
        </p:nvSpPr>
        <p:spPr>
          <a:xfrm>
            <a:off x="4691095" y="2803435"/>
            <a:ext cx="2809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25190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BRASIL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3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62" y="1271616"/>
            <a:ext cx="2104000" cy="147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29960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BRASIL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3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94" name="Picture 2" descr="Brasil: 1.813.410 imagens, fotos e ilustrações stock livres de direitos |  Shutterstock">
            <a:extLst>
              <a:ext uri="{FF2B5EF4-FFF2-40B4-BE49-F238E27FC236}">
                <a16:creationId xmlns:a16="http://schemas.microsoft.com/office/drawing/2014/main" id="{308A4019-DD13-14AF-CDE9-9C836F6DB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725" y="1170214"/>
            <a:ext cx="2419927" cy="165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976846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BRASIL</a:t>
            </a:r>
          </a:p>
          <a:p>
            <a:pPr algn="ctr"/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3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62" y="1271616"/>
            <a:ext cx="2104000" cy="147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89728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BRASIL</a:t>
            </a:r>
          </a:p>
          <a:p>
            <a:pPr algn="ctr"/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3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62" y="1271616"/>
            <a:ext cx="2104000" cy="147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26708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3" action="ppaction://hlinksldjump"/>
          </p:cNvPr>
          <p:cNvSpPr txBox="1"/>
          <p:nvPr/>
        </p:nvSpPr>
        <p:spPr>
          <a:xfrm>
            <a:off x="5479370" y="4397835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JAPÃO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313895" y="5105069"/>
            <a:ext cx="164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SUL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4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53" y="1390368"/>
            <a:ext cx="1954922" cy="130353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2" name="CaixaDeTexto 21">
            <a:hlinkClick r:id="rId2" action="ppaction://hlinksldjump"/>
          </p:cNvPr>
          <p:cNvSpPr txBox="1"/>
          <p:nvPr/>
        </p:nvSpPr>
        <p:spPr>
          <a:xfrm>
            <a:off x="5255172" y="3693047"/>
            <a:ext cx="176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NORTE</a:t>
            </a:r>
          </a:p>
        </p:txBody>
      </p:sp>
    </p:spTree>
    <p:extLst>
      <p:ext uri="{BB962C8B-B14F-4D97-AF65-F5344CB8AC3E}">
        <p14:creationId xmlns:p14="http://schemas.microsoft.com/office/powerpoint/2010/main" val="4229453470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JAPÃO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05159" y="5102032"/>
            <a:ext cx="164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SUL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4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257833" y="3685881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NORTE</a:t>
            </a: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53" y="1390368"/>
            <a:ext cx="1954922" cy="130353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130750801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JAPÃO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05159" y="5102032"/>
            <a:ext cx="164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SUL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4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257833" y="3685881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NORTE</a:t>
            </a: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53" y="1390368"/>
            <a:ext cx="1954922" cy="130353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154246653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245556" y="3678770"/>
            <a:ext cx="180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NORTE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JAPÃO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51065" y="5107282"/>
            <a:ext cx="157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SUL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4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218" name="Picture 2" descr="Governo da Coreia do Sul é um dos primeiros a investir no metaverso | Exame">
            <a:extLst>
              <a:ext uri="{FF2B5EF4-FFF2-40B4-BE49-F238E27FC236}">
                <a16:creationId xmlns:a16="http://schemas.microsoft.com/office/drawing/2014/main" id="{044A33FD-7B2C-5945-5CC1-1442DFA0D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10" y="1162148"/>
            <a:ext cx="2468795" cy="168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682159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249030" y="3691989"/>
            <a:ext cx="179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ESTADOS UNIDOS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LIBÉRIA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RÚSSIA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49" y="1377492"/>
            <a:ext cx="2089425" cy="12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5574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250147" y="3688388"/>
            <a:ext cx="180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ESTADOS UNIDOS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LIBÉRIA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RÚSSIA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5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65A442C-41A1-858B-78D6-F62A08D56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10" y="1158637"/>
            <a:ext cx="2419927" cy="169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93218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riângulo retângulo 26"/>
          <p:cNvSpPr/>
          <p:nvPr/>
        </p:nvSpPr>
        <p:spPr>
          <a:xfrm rot="10800000">
            <a:off x="7624459" y="-12702"/>
            <a:ext cx="4597400" cy="6858000"/>
          </a:xfrm>
          <a:prstGeom prst="rt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riângulo retângulo 27"/>
          <p:cNvSpPr/>
          <p:nvPr/>
        </p:nvSpPr>
        <p:spPr>
          <a:xfrm rot="10800000">
            <a:off x="8131088" y="-12701"/>
            <a:ext cx="4090771" cy="6167453"/>
          </a:xfrm>
          <a:prstGeom prst="rtTriangle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106326" y="186546"/>
            <a:ext cx="3986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DESIGN VISUAL</a:t>
            </a:r>
          </a:p>
        </p:txBody>
      </p:sp>
      <p:sp>
        <p:nvSpPr>
          <p:cNvPr id="8" name="Retângulo Arredondado 3"/>
          <p:cNvSpPr/>
          <p:nvPr/>
        </p:nvSpPr>
        <p:spPr>
          <a:xfrm>
            <a:off x="8381543" y="127000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Arredondado 4"/>
          <p:cNvSpPr/>
          <p:nvPr/>
        </p:nvSpPr>
        <p:spPr>
          <a:xfrm>
            <a:off x="8539196" y="295165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5"/>
          <p:cNvSpPr/>
          <p:nvPr/>
        </p:nvSpPr>
        <p:spPr>
          <a:xfrm>
            <a:off x="11870977" y="936296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8"/>
          <p:cNvSpPr/>
          <p:nvPr/>
        </p:nvSpPr>
        <p:spPr>
          <a:xfrm>
            <a:off x="11867561" y="1446048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9"/>
          <p:cNvSpPr/>
          <p:nvPr/>
        </p:nvSpPr>
        <p:spPr>
          <a:xfrm>
            <a:off x="11867561" y="2176516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Arredondado 7"/>
          <p:cNvSpPr/>
          <p:nvPr/>
        </p:nvSpPr>
        <p:spPr>
          <a:xfrm>
            <a:off x="9695336" y="211083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0"/>
          <p:cNvSpPr/>
          <p:nvPr/>
        </p:nvSpPr>
        <p:spPr>
          <a:xfrm>
            <a:off x="9753142" y="6559330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11077447" y="519716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0596968" y="575298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7" name="Retângulo Arredondado 15"/>
          <p:cNvSpPr/>
          <p:nvPr/>
        </p:nvSpPr>
        <p:spPr>
          <a:xfrm>
            <a:off x="9143541" y="3616427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Arredondado 19"/>
          <p:cNvSpPr/>
          <p:nvPr/>
        </p:nvSpPr>
        <p:spPr>
          <a:xfrm>
            <a:off x="9133033" y="4325874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Arredondado 20"/>
          <p:cNvSpPr/>
          <p:nvPr/>
        </p:nvSpPr>
        <p:spPr>
          <a:xfrm>
            <a:off x="9133033" y="503532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8516257" y="3082526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9436060" y="3714955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 1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9436060" y="4411878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 2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9429030" y="5134057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 3</a:t>
            </a:r>
          </a:p>
        </p:txBody>
      </p:sp>
      <p:sp>
        <p:nvSpPr>
          <p:cNvPr id="24" name="Arredondar Retângulo em um Canto Único 23"/>
          <p:cNvSpPr/>
          <p:nvPr/>
        </p:nvSpPr>
        <p:spPr>
          <a:xfrm>
            <a:off x="8920908" y="1163210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8472791" y="549683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NÍVEL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9608750" y="848266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?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03081" y="1672307"/>
            <a:ext cx="36847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b="1" dirty="0"/>
              <a:t>Energia e otimismo: </a:t>
            </a:r>
            <a:r>
              <a:rPr lang="pt-BR" sz="2000" dirty="0"/>
              <a:t>O amarelo é frequentemente associado a sentimentos de felicidade, otimismo e energia.</a:t>
            </a:r>
          </a:p>
          <a:p>
            <a:pPr algn="just"/>
            <a:endParaRPr lang="pt-B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b="1" dirty="0"/>
              <a:t>Atratividade visual: </a:t>
            </a:r>
            <a:r>
              <a:rPr lang="pt-BR" sz="2000" dirty="0"/>
              <a:t>O amarelo é uma cor chamativa que pode atrair a atenção do público.</a:t>
            </a:r>
          </a:p>
          <a:p>
            <a:pPr algn="just"/>
            <a:endParaRPr lang="pt-B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b="1" dirty="0"/>
              <a:t>Associações de conhecimento e aprendizado</a:t>
            </a:r>
            <a:r>
              <a:rPr lang="pt-BR" sz="2000" dirty="0"/>
              <a:t>: Em algumas culturas, o amarelo está associado ao conhecimento e à aprendizagem.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303081" y="1113657"/>
            <a:ext cx="3684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PALETA DE COR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4280320" y="1113657"/>
            <a:ext cx="3850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ORGANIZAÇÃO VISUAL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4369512" y="1659607"/>
            <a:ext cx="36847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b="1" dirty="0"/>
              <a:t>Logos: </a:t>
            </a:r>
            <a:r>
              <a:rPr lang="pt-BR" sz="2000" dirty="0"/>
              <a:t>apresentação do nível e pergunta na parte superior e na direita a logo do </a:t>
            </a:r>
            <a:r>
              <a:rPr lang="pt-BR" sz="2000" dirty="0" err="1"/>
              <a:t>quiz</a:t>
            </a:r>
            <a:r>
              <a:rPr lang="pt-BR" sz="2000" dirty="0"/>
              <a:t>. </a:t>
            </a:r>
          </a:p>
          <a:p>
            <a:pPr algn="just"/>
            <a:endParaRPr lang="pt-BR" sz="20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b="1" dirty="0"/>
              <a:t>Bandeiras: </a:t>
            </a:r>
            <a:r>
              <a:rPr lang="pt-BR" sz="2000" dirty="0"/>
              <a:t>apresentadas de forma proeminente no centro da tela, cercadas por um fundo branco para garantir que se destaquem.</a:t>
            </a:r>
          </a:p>
          <a:p>
            <a:pPr algn="just"/>
            <a:endParaRPr lang="pt-B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b="1" dirty="0"/>
              <a:t>Três opções: </a:t>
            </a:r>
            <a:r>
              <a:rPr lang="pt-BR" sz="2000" dirty="0"/>
              <a:t>são dispostas de maneira ordenada abaixo da imagem da bandeira, com espaço suficiente entre elas para evitar confusão.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9113352" y="1367220"/>
            <a:ext cx="1974604" cy="12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❓ Ponto De Interrogação Vermelho Emo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65" y="1265730"/>
            <a:ext cx="1306288" cy="130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6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281094" y="3681210"/>
            <a:ext cx="173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ESTADOS UNIDOS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LIBÉRIA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RÚSSIA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5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49" y="1377492"/>
            <a:ext cx="2089425" cy="12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55615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281094" y="3681210"/>
            <a:ext cx="173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ESTADOS UNIDOS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LIBÉRIA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RÚSSIA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5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49" y="1377492"/>
            <a:ext cx="2089425" cy="12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61420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MÉXICO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6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536DA0F-C7A4-40B8-B57A-05AE20B163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41" y="1368793"/>
            <a:ext cx="2214930" cy="12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95457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MÉXICO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6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FC2FFC34-5D10-4E88-94AB-B92552974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41" y="1368793"/>
            <a:ext cx="2214930" cy="12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76545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MÉXICO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6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7CD616A-2C7C-085E-922B-CF72EBAD4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10" y="1151824"/>
            <a:ext cx="2426553" cy="167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518949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MÉXICO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6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FC2FFC34-5D10-4E88-94AB-B92552974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41" y="1368793"/>
            <a:ext cx="2214930" cy="12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12128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BOLÍVIA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7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C1AF2C9-80F8-4509-A83C-CFB119179E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87" y="1314520"/>
            <a:ext cx="21145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17501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BOLÍVIA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7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290" name="Picture 2" descr="Capital da Espanha: conheça mais sobre a incrível Madrid">
            <a:extLst>
              <a:ext uri="{FF2B5EF4-FFF2-40B4-BE49-F238E27FC236}">
                <a16:creationId xmlns:a16="http://schemas.microsoft.com/office/drawing/2014/main" id="{7BE2F337-F6FD-EC9A-29F0-47470903A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10" y="1151824"/>
            <a:ext cx="2419927" cy="167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54281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BOLÍVIA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7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BC32F383-4C22-494F-B72F-8AAEF2CA5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87" y="1314520"/>
            <a:ext cx="21145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64639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BOLÍVIA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7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DD21637-9391-44C3-A29F-6EAE80862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87" y="1314520"/>
            <a:ext cx="21145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2708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uxograma: Processo 9"/>
          <p:cNvSpPr/>
          <p:nvPr/>
        </p:nvSpPr>
        <p:spPr>
          <a:xfrm>
            <a:off x="0" y="3403600"/>
            <a:ext cx="12192000" cy="3454400"/>
          </a:xfrm>
          <a:prstGeom prst="flowChartProcess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retângulo 4"/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546818" y="1867776"/>
            <a:ext cx="3098363" cy="3071648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000"/>
          </a:p>
        </p:txBody>
      </p:sp>
      <p:sp>
        <p:nvSpPr>
          <p:cNvPr id="9" name="CaixaDeTexto 8"/>
          <p:cNvSpPr txBox="1"/>
          <p:nvPr/>
        </p:nvSpPr>
        <p:spPr>
          <a:xfrm>
            <a:off x="4691095" y="2875002"/>
            <a:ext cx="2809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REGRAS</a:t>
            </a:r>
          </a:p>
        </p:txBody>
      </p:sp>
    </p:spTree>
    <p:extLst>
      <p:ext uri="{BB962C8B-B14F-4D97-AF65-F5344CB8AC3E}">
        <p14:creationId xmlns:p14="http://schemas.microsoft.com/office/powerpoint/2010/main" val="79209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415768" y="1101010"/>
            <a:ext cx="1486587" cy="144310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468861" y="1511643"/>
            <a:ext cx="138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3" action="ppaction://hlinksldjump"/>
          </p:cNvPr>
          <p:cNvSpPr/>
          <p:nvPr/>
        </p:nvSpPr>
        <p:spPr>
          <a:xfrm>
            <a:off x="5468861" y="3875778"/>
            <a:ext cx="1457027" cy="44336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26279" y="2841597"/>
            <a:ext cx="3310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PARABÉNS!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18" name="CaixaDeTexto 17">
            <a:hlinkClick r:id="rId3" action="ppaction://hlinksldjump"/>
          </p:cNvPr>
          <p:cNvSpPr txBox="1"/>
          <p:nvPr/>
        </p:nvSpPr>
        <p:spPr>
          <a:xfrm>
            <a:off x="5435801" y="3953450"/>
            <a:ext cx="152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VOLTAR PARA O INÍCIO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D54D8E5-C568-492E-A5D7-9F5E9B72F384}"/>
              </a:ext>
            </a:extLst>
          </p:cNvPr>
          <p:cNvSpPr txBox="1"/>
          <p:nvPr/>
        </p:nvSpPr>
        <p:spPr>
          <a:xfrm>
            <a:off x="4503682" y="3325788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Você concluiu o nível Fácil!</a:t>
            </a:r>
          </a:p>
        </p:txBody>
      </p:sp>
    </p:spTree>
    <p:extLst>
      <p:ext uri="{BB962C8B-B14F-4D97-AF65-F5344CB8AC3E}">
        <p14:creationId xmlns:p14="http://schemas.microsoft.com/office/powerpoint/2010/main" val="2949329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  <p:sndAc>
          <p:stSnd>
            <p:snd r:embed="rId2" name="applause.wav"/>
          </p:stSnd>
        </p:sndAc>
      </p:transition>
    </mc:Choice>
    <mc:Fallback xmlns="">
      <p:transition spd="slow">
        <p:fade/>
        <p:sndAc>
          <p:stSnd>
            <p:snd r:embed="rId4" name="applause.wav"/>
          </p:stSnd>
        </p:sndAc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CAMARÕES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67" y="1291049"/>
            <a:ext cx="2179830" cy="141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93273"/>
      </p:ext>
    </p:extLst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CAMARÕES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318" name="Picture 6" descr="Custo de vida na Bélgica: saiba quanto custa viver no país">
            <a:extLst>
              <a:ext uri="{FF2B5EF4-FFF2-40B4-BE49-F238E27FC236}">
                <a16:creationId xmlns:a16="http://schemas.microsoft.com/office/drawing/2014/main" id="{AD8439DC-AB4E-D37C-CFB3-047E0FC7B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10" y="1152653"/>
            <a:ext cx="2419927" cy="167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449845"/>
      </p:ext>
    </p:extLst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CAMARÕES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67" y="1291049"/>
            <a:ext cx="2179830" cy="141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26793"/>
      </p:ext>
    </p:extLst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CAMARÕES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67" y="1291049"/>
            <a:ext cx="2179830" cy="141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88055"/>
      </p:ext>
    </p:extLst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1831" y="3703569"/>
            <a:ext cx="148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BANGLADESH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NIGÉRIA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27" y="1269761"/>
            <a:ext cx="2184218" cy="14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01950"/>
      </p:ext>
    </p:extLst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BANGLADESH</a:t>
            </a:r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NIGÉRIA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338" name="Picture 2" descr="Jamaica: a terra da madeira e da água - Jamaica Experience">
            <a:extLst>
              <a:ext uri="{FF2B5EF4-FFF2-40B4-BE49-F238E27FC236}">
                <a16:creationId xmlns:a16="http://schemas.microsoft.com/office/drawing/2014/main" id="{94FAE39A-6DB4-E04F-DCD3-DED2EEACD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10" y="1151825"/>
            <a:ext cx="2419927" cy="167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984279"/>
      </p:ext>
    </p:extLst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338768" y="3686202"/>
            <a:ext cx="1598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BANGLADESH</a:t>
            </a:r>
          </a:p>
          <a:p>
            <a:pPr algn="ctr"/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NIGÉRIA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27" y="1269761"/>
            <a:ext cx="2184218" cy="14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7886"/>
      </p:ext>
    </p:extLst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366327" y="3703569"/>
            <a:ext cx="157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BANGLADESH</a:t>
            </a:r>
          </a:p>
          <a:p>
            <a:pPr algn="ctr"/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NIGÉRIA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27" y="1269761"/>
            <a:ext cx="2184218" cy="14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99365"/>
      </p:ext>
    </p:extLst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LAOS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165835" y="4400492"/>
            <a:ext cx="196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COREIA DO NORTE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TAILÂNDIA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3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20" y="1346466"/>
            <a:ext cx="2208235" cy="132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08060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ITÁLIA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TESTE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0</a:t>
            </a:r>
          </a:p>
        </p:txBody>
      </p:sp>
      <p:pic>
        <p:nvPicPr>
          <p:cNvPr id="22" name="Picture 2" descr="Bandeira da Itál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615" y="1273030"/>
            <a:ext cx="2176894" cy="144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707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LAOS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165835" y="4400492"/>
            <a:ext cx="19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COREIA DO NORTE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TAILÂNDIA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?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362" name="Picture 2" descr="Natal em Pyongyang: o relato de um fotógrafo brasileiro na capital da Coreia  do Norte | ArchDaily Brasil">
            <a:extLst>
              <a:ext uri="{FF2B5EF4-FFF2-40B4-BE49-F238E27FC236}">
                <a16:creationId xmlns:a16="http://schemas.microsoft.com/office/drawing/2014/main" id="{BA71BD42-0298-3B1B-0D92-AE29A148C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781" y="1151825"/>
            <a:ext cx="2419927" cy="167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687993"/>
      </p:ext>
    </p:extLst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LAOS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176343" y="4400492"/>
            <a:ext cx="193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COREIA DO NORTE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TAILÂNDIA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?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20" y="1346466"/>
            <a:ext cx="2208235" cy="132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19197"/>
      </p:ext>
    </p:extLst>
  </p:cSld>
  <p:clrMapOvr>
    <a:masterClrMapping/>
  </p:clrMapOvr>
  <p:transition spd="slow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LAOS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176343" y="4400492"/>
            <a:ext cx="193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COREIA DO NORTE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TAILÂNDIA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?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20" y="1346466"/>
            <a:ext cx="2208235" cy="132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22056"/>
      </p:ext>
    </p:extLst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NORUEGA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FINLÂNDIA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176343" y="5122670"/>
            <a:ext cx="193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PAÍSES BAIXOS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4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20" y="1291049"/>
            <a:ext cx="2140953" cy="14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39365"/>
      </p:ext>
    </p:extLst>
  </p:cSld>
  <p:clrMapOvr>
    <a:masterClrMapping/>
  </p:clrMapOvr>
  <p:transition spd="slow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NORUEGA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FINLÂNDIA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176343" y="5122671"/>
            <a:ext cx="19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PAÍSES BAIXOS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4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386" name="Picture 2" descr="OS 10 MELHORES hotéis em Noruega 2024 (com preços) - Tripadvisor">
            <a:extLst>
              <a:ext uri="{FF2B5EF4-FFF2-40B4-BE49-F238E27FC236}">
                <a16:creationId xmlns:a16="http://schemas.microsoft.com/office/drawing/2014/main" id="{7A92239A-7E61-FCC9-C360-E926980F1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10" y="1151824"/>
            <a:ext cx="2445143" cy="167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594315"/>
      </p:ext>
    </p:extLst>
  </p:cSld>
  <p:clrMapOvr>
    <a:masterClrMapping/>
  </p:clrMapOvr>
  <p:transition spd="slow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NORUEGA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FINLÂNDIA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176343" y="5122670"/>
            <a:ext cx="19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PAÍSOS BAIXOS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4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20" y="1291049"/>
            <a:ext cx="2140953" cy="14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58111"/>
      </p:ext>
    </p:extLst>
  </p:cSld>
  <p:clrMapOvr>
    <a:masterClrMapping/>
  </p:clrMapOvr>
  <p:transition spd="slow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NORUEGA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FINLÂNDIA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176343" y="5122670"/>
            <a:ext cx="19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PAÍSOS BAIXOS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4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20" y="1291049"/>
            <a:ext cx="2140953" cy="14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66510"/>
      </p:ext>
    </p:extLst>
  </p:cSld>
  <p:clrMapOvr>
    <a:masterClrMapping/>
  </p:clrMapOvr>
  <p:transition spd="slow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GROELÂNDIA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MÔNACO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5</a:t>
            </a:r>
          </a:p>
        </p:txBody>
      </p:sp>
      <p:pic>
        <p:nvPicPr>
          <p:cNvPr id="1026" name="Picture 2" descr="Bandeira do Mónac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49" y="1313781"/>
            <a:ext cx="2059715" cy="13770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464902"/>
      </p:ext>
    </p:extLst>
  </p:cSld>
  <p:clrMapOvr>
    <a:masterClrMapping/>
  </p:clrMapOvr>
  <p:transition spd="slow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GROELÂNDIA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MÔNACO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5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410" name="Picture 2" descr="Conheça Mônaco - The Winners - Prime Leaders Magazine">
            <a:extLst>
              <a:ext uri="{FF2B5EF4-FFF2-40B4-BE49-F238E27FC236}">
                <a16:creationId xmlns:a16="http://schemas.microsoft.com/office/drawing/2014/main" id="{AB2F488A-33D4-5C77-A037-FCDF454DC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10" y="1161042"/>
            <a:ext cx="2431830" cy="168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376234"/>
      </p:ext>
    </p:extLst>
  </p:cSld>
  <p:clrMapOvr>
    <a:masterClrMapping/>
  </p:clrMapOvr>
  <p:transition spd="slow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GROELÂNDIA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MÔNACO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5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Picture 2" descr="Bandeira do Móna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49" y="1313781"/>
            <a:ext cx="2059715" cy="13770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173537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ITÁLIA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TESTE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0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6" name="Picture 8" descr="Los 15 pueblos más pintorescos de Italia - Descubre los rincones más bellos  de Italia: Go Guides">
            <a:extLst>
              <a:ext uri="{FF2B5EF4-FFF2-40B4-BE49-F238E27FC236}">
                <a16:creationId xmlns:a16="http://schemas.microsoft.com/office/drawing/2014/main" id="{3EF564D9-DA78-D780-CE7F-3371756F5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10" y="1141532"/>
            <a:ext cx="2438733" cy="168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269185"/>
      </p:ext>
    </p:extLst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GROELÂNDIA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MÔNACO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5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Picture 2" descr="Bandeira do Móna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49" y="1313781"/>
            <a:ext cx="2059715" cy="13770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615521"/>
      </p:ext>
    </p:extLst>
  </p:cSld>
  <p:clrMapOvr>
    <a:masterClrMapping/>
  </p:clrMapOvr>
  <p:transition spd="slow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POLÔNIA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SÉRVIA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INDONÉSIA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6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43" y="1316231"/>
            <a:ext cx="2096029" cy="1350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8533332"/>
      </p:ext>
    </p:extLst>
  </p:cSld>
  <p:clrMapOvr>
    <a:masterClrMapping/>
  </p:clrMapOvr>
  <p:transition spd="slow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POLÔNIA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SÉRVIA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INDONÉSIA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6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434" name="Picture 2" descr="Polônia: tudo sobre um país cheio de histórias para contar">
            <a:extLst>
              <a:ext uri="{FF2B5EF4-FFF2-40B4-BE49-F238E27FC236}">
                <a16:creationId xmlns:a16="http://schemas.microsoft.com/office/drawing/2014/main" id="{A28566EC-B073-C2D6-1D6C-DAB785993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232" y="1140372"/>
            <a:ext cx="2401405" cy="168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907456"/>
      </p:ext>
    </p:extLst>
  </p:cSld>
  <p:clrMapOvr>
    <a:masterClrMapping/>
  </p:clrMapOvr>
  <p:transition spd="slow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POLÔNIA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SÉRVIA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INDONÉSIA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6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43" y="1316231"/>
            <a:ext cx="2096029" cy="1350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3266679"/>
      </p:ext>
    </p:extLst>
  </p:cSld>
  <p:clrMapOvr>
    <a:masterClrMapping/>
  </p:clrMapOvr>
  <p:transition spd="slow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POLÔNIA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SÉRVIA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INDONÉSIA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6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43" y="1316231"/>
            <a:ext cx="2096029" cy="1350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0144540"/>
      </p:ext>
    </p:extLst>
  </p:cSld>
  <p:clrMapOvr>
    <a:masterClrMapping/>
  </p:clrMapOvr>
  <p:transition spd="slow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EL SALVADOR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HAITI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COSTA RICA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7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35" y="1327080"/>
            <a:ext cx="2075474" cy="13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27940"/>
      </p:ext>
    </p:extLst>
  </p:cSld>
  <p:clrMapOvr>
    <a:masterClrMapping/>
  </p:clrMapOvr>
  <p:transition spd="slow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EL SALVADOR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HAITI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COSTA RICA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7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458" name="Picture 2" descr="Costa Rica: dados, mapa, bandeira, turismo - Brasil Escola">
            <a:extLst>
              <a:ext uri="{FF2B5EF4-FFF2-40B4-BE49-F238E27FC236}">
                <a16:creationId xmlns:a16="http://schemas.microsoft.com/office/drawing/2014/main" id="{7DED7273-F1DF-15E6-3471-DC7D06222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850" y="1154238"/>
            <a:ext cx="2414787" cy="167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981337"/>
      </p:ext>
    </p:extLst>
  </p:cSld>
  <p:clrMapOvr>
    <a:masterClrMapping/>
  </p:clrMapOvr>
  <p:transition spd="slow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EL SALVADOR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HAITI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COSTA RICA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7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35" y="1327080"/>
            <a:ext cx="2075474" cy="13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83654"/>
      </p:ext>
    </p:extLst>
  </p:cSld>
  <p:clrMapOvr>
    <a:masterClrMapping/>
  </p:clrMapOvr>
  <p:transition spd="slow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EL SALVADOR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HAITI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COSTA RICA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7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35" y="1327080"/>
            <a:ext cx="2075474" cy="13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68014"/>
      </p:ext>
    </p:extLst>
  </p:cSld>
  <p:clrMapOvr>
    <a:masterClrMapping/>
  </p:clrMapOvr>
  <p:transition spd="slow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415768" y="1101010"/>
            <a:ext cx="1486587" cy="144310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468861" y="1511643"/>
            <a:ext cx="138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3" action="ppaction://hlinksldjump"/>
          </p:cNvPr>
          <p:cNvSpPr/>
          <p:nvPr/>
        </p:nvSpPr>
        <p:spPr>
          <a:xfrm>
            <a:off x="5468861" y="3875778"/>
            <a:ext cx="1457027" cy="44336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26279" y="2841597"/>
            <a:ext cx="3310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PARABÉNS!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18" name="CaixaDeTexto 17">
            <a:hlinkClick r:id="rId3" action="ppaction://hlinksldjump"/>
          </p:cNvPr>
          <p:cNvSpPr txBox="1"/>
          <p:nvPr/>
        </p:nvSpPr>
        <p:spPr>
          <a:xfrm>
            <a:off x="5435801" y="3953450"/>
            <a:ext cx="152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VOLTAR PARA O INÍCIO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D54D8E5-C568-492E-A5D7-9F5E9B72F384}"/>
              </a:ext>
            </a:extLst>
          </p:cNvPr>
          <p:cNvSpPr txBox="1"/>
          <p:nvPr/>
        </p:nvSpPr>
        <p:spPr>
          <a:xfrm>
            <a:off x="4503682" y="3325788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Você concluiu o nível Médio!</a:t>
            </a:r>
          </a:p>
        </p:txBody>
      </p:sp>
    </p:spTree>
    <p:extLst>
      <p:ext uri="{BB962C8B-B14F-4D97-AF65-F5344CB8AC3E}">
        <p14:creationId xmlns:p14="http://schemas.microsoft.com/office/powerpoint/2010/main" val="160689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  <p:sndAc>
          <p:stSnd>
            <p:snd r:embed="rId2" name="applause.wav"/>
          </p:stSnd>
        </p:sndAc>
      </p:transition>
    </mc:Choice>
    <mc:Fallback xmlns="">
      <p:transition spd="slow">
        <p:fade/>
        <p:sndAc>
          <p:stSnd>
            <p:snd r:embed="rId4" name="applause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ITÁLIA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TESTE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0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Picture 2" descr="Bandeira da Itál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615" y="1273030"/>
            <a:ext cx="2176894" cy="144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213451"/>
      </p:ext>
    </p:extLst>
  </p:cSld>
  <p:clrMapOvr>
    <a:masterClrMapping/>
  </p:clrMapOvr>
  <p:transition spd="slow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IRLANDA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176343" y="4400492"/>
            <a:ext cx="193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COSTA DO MARFIM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MALI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75" y="1299185"/>
            <a:ext cx="2124492" cy="141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40392"/>
      </p:ext>
    </p:extLst>
  </p:cSld>
  <p:clrMapOvr>
    <a:masterClrMapping/>
  </p:clrMapOvr>
  <p:transition spd="slow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IRLANDA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176343" y="4400492"/>
            <a:ext cx="193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COSTA DO MARFIM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MALI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482" name="Picture 2" descr="O que fazer na Costa do Marfim (África) - ATUALIZADO 2023 - Visite o Mundo">
            <a:extLst>
              <a:ext uri="{FF2B5EF4-FFF2-40B4-BE49-F238E27FC236}">
                <a16:creationId xmlns:a16="http://schemas.microsoft.com/office/drawing/2014/main" id="{5F648039-EC99-D691-5BC7-BCE075649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10" y="1140372"/>
            <a:ext cx="2419927" cy="168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331246"/>
      </p:ext>
    </p:extLst>
  </p:cSld>
  <p:clrMapOvr>
    <a:masterClrMapping/>
  </p:clrMapOvr>
  <p:transition spd="slow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IRLANDA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165835" y="4400492"/>
            <a:ext cx="19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COSTA DO MARFIM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MALI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75" y="1299185"/>
            <a:ext cx="2124492" cy="141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67036"/>
      </p:ext>
    </p:extLst>
  </p:cSld>
  <p:clrMapOvr>
    <a:masterClrMapping/>
  </p:clrMapOvr>
  <p:transition spd="slow"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IRLANDA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165835" y="4400492"/>
            <a:ext cx="19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COSTA DO MARFIM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MALI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75" y="1299185"/>
            <a:ext cx="2124492" cy="141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0593"/>
      </p:ext>
    </p:extLst>
  </p:cSld>
  <p:clrMapOvr>
    <a:masterClrMapping/>
  </p:clrMapOvr>
  <p:transition spd="slow"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EQUADOR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COLÔMBIA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PARAGUAI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75" y="1301849"/>
            <a:ext cx="2120490" cy="14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56254"/>
      </p:ext>
    </p:extLst>
  </p:cSld>
  <p:clrMapOvr>
    <a:masterClrMapping/>
  </p:clrMapOvr>
  <p:transition spd="slow"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EQUADOR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COLÔMBIA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PARAGUAI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506" name="Picture 2" descr="Equador: 4 motivos para conhecer a história de Quito">
            <a:extLst>
              <a:ext uri="{FF2B5EF4-FFF2-40B4-BE49-F238E27FC236}">
                <a16:creationId xmlns:a16="http://schemas.microsoft.com/office/drawing/2014/main" id="{CC3C8E55-1CDB-CFC5-B59B-910EE0073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10" y="1156128"/>
            <a:ext cx="2419927" cy="168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465803"/>
      </p:ext>
    </p:extLst>
  </p:cSld>
  <p:clrMapOvr>
    <a:masterClrMapping/>
  </p:clrMapOvr>
  <p:transition spd="slow"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EQUADOR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COLÔMBIA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PARAGUAI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75" y="1301849"/>
            <a:ext cx="2120490" cy="14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09770"/>
      </p:ext>
    </p:extLst>
  </p:cSld>
  <p:clrMapOvr>
    <a:masterClrMapping/>
  </p:clrMapOvr>
  <p:transition spd="slow"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EQUADOR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COLÔMBIA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PARAGUAI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75" y="1301849"/>
            <a:ext cx="2120490" cy="14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24894"/>
      </p:ext>
    </p:extLst>
  </p:cSld>
  <p:clrMapOvr>
    <a:masterClrMapping/>
  </p:clrMapOvr>
  <p:transition spd="slow"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NÍGER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SRI LANKA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BRUNEI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3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93" y="1311612"/>
            <a:ext cx="2119696" cy="141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37188"/>
      </p:ext>
    </p:extLst>
  </p:cSld>
  <p:clrMapOvr>
    <a:masterClrMapping/>
  </p:clrMapOvr>
  <p:transition spd="slow"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NÍGER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SRI LANKA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BRUNEI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3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530" name="Picture 2" descr="Países africanos cogitam intervenção no Níger para reconduzir presidente ao  poder | CNN Brasil">
            <a:extLst>
              <a:ext uri="{FF2B5EF4-FFF2-40B4-BE49-F238E27FC236}">
                <a16:creationId xmlns:a16="http://schemas.microsoft.com/office/drawing/2014/main" id="{FE71F5CD-B04E-BD48-DA5D-7F2080F48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11" y="1157030"/>
            <a:ext cx="2452124" cy="167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86624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ITÁLIA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TESTE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0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Picture 2" descr="Bandeira da Itál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615" y="1273030"/>
            <a:ext cx="2176894" cy="144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964095"/>
      </p:ext>
    </p:extLst>
  </p:cSld>
  <p:clrMapOvr>
    <a:masterClrMapping/>
  </p:clrMapOvr>
  <p:transition spd="slow"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NÍGER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SRI LANKA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BRUNEI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3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93" y="1311612"/>
            <a:ext cx="2119696" cy="141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11505"/>
      </p:ext>
    </p:extLst>
  </p:cSld>
  <p:clrMapOvr>
    <a:masterClrMapping/>
  </p:clrMapOvr>
  <p:transition spd="slow"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NÍGER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SRI LANKA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BRUNEI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3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93" y="1311612"/>
            <a:ext cx="2119696" cy="141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91224"/>
      </p:ext>
    </p:extLst>
  </p:cSld>
  <p:clrMapOvr>
    <a:masterClrMapping/>
  </p:clrMapOvr>
  <p:transition spd="slow"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MALTA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GEÓRGIA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VATICANO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4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93" y="1273962"/>
            <a:ext cx="2316103" cy="14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54113"/>
      </p:ext>
    </p:extLst>
  </p:cSld>
  <p:clrMapOvr>
    <a:masterClrMapping/>
  </p:clrMapOvr>
  <p:transition spd="slow"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MALTA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GEÓRGIA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VATICANO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4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554" name="Picture 2" descr="O Poder e a História por trás dos Muros do Vaticano - Na Mídia">
            <a:extLst>
              <a:ext uri="{FF2B5EF4-FFF2-40B4-BE49-F238E27FC236}">
                <a16:creationId xmlns:a16="http://schemas.microsoft.com/office/drawing/2014/main" id="{C5694C8A-1626-0D35-B1D9-A0FB28218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510" y="1169638"/>
            <a:ext cx="2415128" cy="166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652866"/>
      </p:ext>
    </p:extLst>
  </p:cSld>
  <p:clrMapOvr>
    <a:masterClrMapping/>
  </p:clrMapOvr>
  <p:transition spd="slow"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MALTA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GEÓRGIA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VATICANO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4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93" y="1273962"/>
            <a:ext cx="2316103" cy="14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76688"/>
      </p:ext>
    </p:extLst>
  </p:cSld>
  <p:clrMapOvr>
    <a:masterClrMapping/>
  </p:clrMapOvr>
  <p:transition spd="slow"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MALTA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GEÓRGIA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VATICANO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4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93" y="1273962"/>
            <a:ext cx="2316103" cy="14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27841"/>
      </p:ext>
    </p:extLst>
  </p:cSld>
  <p:clrMapOvr>
    <a:masterClrMapping/>
  </p:clrMapOvr>
  <p:transition spd="slow"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VIETNÃ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BUTÃO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TIMOR-LESTE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5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69" y="1297057"/>
            <a:ext cx="2137676" cy="142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48317"/>
      </p:ext>
    </p:extLst>
  </p:cSld>
  <p:clrMapOvr>
    <a:masterClrMapping/>
  </p:clrMapOvr>
  <p:transition spd="slow"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VIETNÃ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BUTÃO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TIMOR-LESTE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5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DF782784-216B-F38E-D8E6-B805FC453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10" y="1151824"/>
            <a:ext cx="2419927" cy="167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07432"/>
      </p:ext>
    </p:extLst>
  </p:cSld>
  <p:clrMapOvr>
    <a:masterClrMapping/>
  </p:clrMapOvr>
  <p:transition spd="slow"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VIETNÃ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BUTÃO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TIMOR-LESTE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5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69" y="1297057"/>
            <a:ext cx="2137676" cy="142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55340"/>
      </p:ext>
    </p:extLst>
  </p:cSld>
  <p:clrMapOvr>
    <a:masterClrMapping/>
  </p:clrMapOvr>
  <p:transition spd="slow"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VIETNÃ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BUTÃO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TIMOR-LESTE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5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69" y="1297057"/>
            <a:ext cx="2137676" cy="142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08232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4546818" y="1867776"/>
            <a:ext cx="3098363" cy="3071648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000"/>
          </a:p>
        </p:txBody>
      </p:sp>
      <p:sp>
        <p:nvSpPr>
          <p:cNvPr id="5" name="CaixaDeTexto 4"/>
          <p:cNvSpPr txBox="1"/>
          <p:nvPr/>
        </p:nvSpPr>
        <p:spPr>
          <a:xfrm>
            <a:off x="4691095" y="2680325"/>
            <a:ext cx="28098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803707598"/>
      </p:ext>
    </p:extLst>
  </p:cSld>
  <p:clrMapOvr>
    <a:masterClrMapping/>
  </p:clrMapOvr>
  <p:transition spd="slow">
    <p:wheel spokes="1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185279" y="3703569"/>
            <a:ext cx="193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BURKINA FASO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165835" y="4271191"/>
            <a:ext cx="1954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REPÚBLICA DO CONGO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185279" y="4974895"/>
            <a:ext cx="192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PAPUA NOVA GUINÉ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6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52" y="1313780"/>
            <a:ext cx="1905523" cy="14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46087"/>
      </p:ext>
    </p:extLst>
  </p:cSld>
  <p:clrMapOvr>
    <a:masterClrMapping/>
  </p:clrMapOvr>
  <p:transition spd="slow"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185279" y="3703569"/>
            <a:ext cx="190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BURKINA FASO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6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5165835" y="4271188"/>
            <a:ext cx="1954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REPÚBLICA DO CONGO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183296" y="4974952"/>
            <a:ext cx="192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PAPUA NOVA GUINÉ</a:t>
            </a:r>
          </a:p>
        </p:txBody>
      </p:sp>
      <p:pic>
        <p:nvPicPr>
          <p:cNvPr id="5128" name="Picture 8" descr="Папуа Нова Гвинеја. Население на Нова Гвинеја, Папуанци, Население на  Иријан Јаја, фотографија на сезона на Папуанците Нова Гвинеја">
            <a:extLst>
              <a:ext uri="{FF2B5EF4-FFF2-40B4-BE49-F238E27FC236}">
                <a16:creationId xmlns:a16="http://schemas.microsoft.com/office/drawing/2014/main" id="{2F774DAD-CBCC-44A8-E35B-1BC41B916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10" y="1158006"/>
            <a:ext cx="2419927" cy="170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781123"/>
      </p:ext>
    </p:extLst>
  </p:cSld>
  <p:clrMapOvr>
    <a:masterClrMapping/>
  </p:clrMapOvr>
  <p:transition spd="slow"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6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185279" y="4974895"/>
            <a:ext cx="192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PAPUA NOVA GUINÉ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165835" y="4271188"/>
            <a:ext cx="1954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REPÚBLICA DO CONGO</a:t>
            </a:r>
          </a:p>
        </p:txBody>
      </p:sp>
      <p:sp>
        <p:nvSpPr>
          <p:cNvPr id="26" name="CaixaDeTexto 25">
            <a:hlinkClick r:id="rId3" action="ppaction://hlinksldjump"/>
          </p:cNvPr>
          <p:cNvSpPr txBox="1"/>
          <p:nvPr/>
        </p:nvSpPr>
        <p:spPr>
          <a:xfrm>
            <a:off x="5185279" y="3703569"/>
            <a:ext cx="190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BURKINA FASO</a:t>
            </a: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52" y="1313780"/>
            <a:ext cx="1905523" cy="14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91668"/>
      </p:ext>
    </p:extLst>
  </p:cSld>
  <p:clrMapOvr>
    <a:masterClrMapping/>
  </p:clrMapOvr>
  <p:transition spd="slow"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6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185279" y="4974895"/>
            <a:ext cx="192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PAPUA NOVA GUINÉ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165835" y="4280426"/>
            <a:ext cx="1954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REPÚBLICA DO CONGO</a:t>
            </a:r>
          </a:p>
        </p:txBody>
      </p:sp>
      <p:sp>
        <p:nvSpPr>
          <p:cNvPr id="26" name="CaixaDeTexto 25">
            <a:hlinkClick r:id="rId3" action="ppaction://hlinksldjump"/>
          </p:cNvPr>
          <p:cNvSpPr txBox="1"/>
          <p:nvPr/>
        </p:nvSpPr>
        <p:spPr>
          <a:xfrm>
            <a:off x="5185279" y="3703569"/>
            <a:ext cx="190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BURKINA FASO</a:t>
            </a: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52" y="1313780"/>
            <a:ext cx="1905523" cy="14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42050"/>
      </p:ext>
    </p:extLst>
  </p:cSld>
  <p:clrMapOvr>
    <a:masterClrMapping/>
  </p:clrMapOvr>
  <p:transition spd="slow"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BRUNEI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SRI LANKA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MONGÓLIA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7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95" y="1383285"/>
            <a:ext cx="2139210" cy="11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39058"/>
      </p:ext>
    </p:extLst>
  </p:cSld>
  <p:clrMapOvr>
    <a:masterClrMapping/>
  </p:clrMapOvr>
  <p:transition spd="slow"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BRUNEI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SRI LANKA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MONGÓLIA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7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00" name="Picture 4" descr="The Best Time to Visit Sri Lanka | Condé Nast Traveler">
            <a:extLst>
              <a:ext uri="{FF2B5EF4-FFF2-40B4-BE49-F238E27FC236}">
                <a16:creationId xmlns:a16="http://schemas.microsoft.com/office/drawing/2014/main" id="{E838D5BB-B90F-CC94-FA9F-AE344895B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10" y="1152247"/>
            <a:ext cx="2419927" cy="168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669655"/>
      </p:ext>
    </p:extLst>
  </p:cSld>
  <p:clrMapOvr>
    <a:masterClrMapping/>
  </p:clrMapOvr>
  <p:transition spd="slow"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BRUNEI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SRI LANKA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MONGÓLIA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7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95" y="1383285"/>
            <a:ext cx="2139210" cy="11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55978"/>
      </p:ext>
    </p:extLst>
  </p:cSld>
  <p:clrMapOvr>
    <a:masterClrMapping/>
  </p:clrMapOvr>
  <p:transition spd="slow"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BRUNEI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SRI LANKA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MONGÓLIA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7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95" y="1383285"/>
            <a:ext cx="2139210" cy="11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90392"/>
      </p:ext>
    </p:extLst>
  </p:cSld>
  <p:clrMapOvr>
    <a:masterClrMapping/>
  </p:clrMapOvr>
  <p:transition spd="slow"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415768" y="1101010"/>
            <a:ext cx="1486587" cy="144310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468861" y="1511643"/>
            <a:ext cx="138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3" action="ppaction://hlinksldjump"/>
          </p:cNvPr>
          <p:cNvSpPr/>
          <p:nvPr/>
        </p:nvSpPr>
        <p:spPr>
          <a:xfrm>
            <a:off x="5468861" y="3875778"/>
            <a:ext cx="1457027" cy="44336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26279" y="2841597"/>
            <a:ext cx="3310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PARABÉNS!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18" name="CaixaDeTexto 17">
            <a:hlinkClick r:id="rId3" action="ppaction://hlinksldjump"/>
          </p:cNvPr>
          <p:cNvSpPr txBox="1"/>
          <p:nvPr/>
        </p:nvSpPr>
        <p:spPr>
          <a:xfrm>
            <a:off x="5435801" y="3953450"/>
            <a:ext cx="152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VOLTAR PARA O INÍCIO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D54D8E5-C568-492E-A5D7-9F5E9B72F384}"/>
              </a:ext>
            </a:extLst>
          </p:cNvPr>
          <p:cNvSpPr txBox="1"/>
          <p:nvPr/>
        </p:nvSpPr>
        <p:spPr>
          <a:xfrm>
            <a:off x="4503682" y="3325788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Você concluiu o nível Difícil!</a:t>
            </a:r>
          </a:p>
        </p:txBody>
      </p:sp>
    </p:spTree>
    <p:extLst>
      <p:ext uri="{BB962C8B-B14F-4D97-AF65-F5344CB8AC3E}">
        <p14:creationId xmlns:p14="http://schemas.microsoft.com/office/powerpoint/2010/main" val="898217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  <p:sndAc>
          <p:stSnd>
            <p:snd r:embed="rId2" name="applause.wav"/>
          </p:stSnd>
        </p:sndAc>
      </p:transition>
    </mc:Choice>
    <mc:Fallback xmlns="">
      <p:transition spd="slow">
        <p:fade/>
        <p:sndAc>
          <p:stSnd>
            <p:snd r:embed="rId4" name="applause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566</TotalTime>
  <Words>1237</Words>
  <Application>Microsoft Office PowerPoint</Application>
  <PresentationFormat>Widescreen</PresentationFormat>
  <Paragraphs>658</Paragraphs>
  <Slides>98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98</vt:i4>
      </vt:variant>
    </vt:vector>
  </HeadingPairs>
  <TitlesOfParts>
    <vt:vector size="104" baseType="lpstr">
      <vt:lpstr>Arial</vt:lpstr>
      <vt:lpstr>Calibri</vt:lpstr>
      <vt:lpstr>Calibri Light</vt:lpstr>
      <vt:lpstr>Dubai Medium</vt:lpstr>
      <vt:lpstr>Tw Cen MT Condensed Extra 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lab1-aluno</dc:creator>
  <cp:lastModifiedBy>CAIO NAKAMURA CARVALHO</cp:lastModifiedBy>
  <cp:revision>58</cp:revision>
  <dcterms:created xsi:type="dcterms:W3CDTF">2024-03-07T11:31:12Z</dcterms:created>
  <dcterms:modified xsi:type="dcterms:W3CDTF">2024-04-04T01:15:49Z</dcterms:modified>
</cp:coreProperties>
</file>