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23DF9-20CA-4EA3-A9B8-045714C94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CAA987-4C1F-4E24-B80E-6EF5A1110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3D55D-E0F3-4A02-A66B-7DD5B4B8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7EF-5C25-4DA3-867B-A23FE6847739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1ADDE0-5764-4BFD-B015-E7DC5630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3A828-12DD-4586-B513-38E844DA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18D-D980-4097-ABB7-15A964BF37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10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EC5A-8586-4571-AB17-6AFB940B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37525F-9A42-41DA-B67F-B4C664B45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B5E71-1267-417A-A760-F5B133F1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7EF-5C25-4DA3-867B-A23FE6847739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F2B13A-47EA-433B-9663-47E573C6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FDDF81-5D40-43FE-B953-7396E727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18D-D980-4097-ABB7-15A964BF37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88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19135B-29B3-4997-B400-C510DB3BE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19949C-00A0-4237-ABC5-F86CB9E84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D2938-52EB-4796-BC06-7583918E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7EF-5C25-4DA3-867B-A23FE6847739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608DBA-623D-4CA8-AFAB-DCF485BC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14831-E780-43AD-9B4F-3F035871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18D-D980-4097-ABB7-15A964BF37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16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93DFB-F533-431A-82E8-AAB259BC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45E8D-1C0D-4F3D-A8DB-E93BEB56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302612-A395-4220-B458-20C7049C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7EF-5C25-4DA3-867B-A23FE6847739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354213-E131-47C4-8E5B-7248F133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10171-F6B8-445D-B5F4-16C5FE02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18D-D980-4097-ABB7-15A964BF37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50F4A-E9A6-489D-BF71-A4A29906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99C33F-5CD0-4FF7-9D04-D1E05E29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0C4793-A6B0-4B28-89AC-1AD6BB2C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7EF-5C25-4DA3-867B-A23FE6847739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E6A0E2-9D5C-4AA9-985B-03A4C711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74CDA7-D58E-4B55-90FB-D16E3AC4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18D-D980-4097-ABB7-15A964BF37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83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31B8E-D66D-4CBD-AB2F-E270BF44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69DE3-26AE-409D-AF33-F6E5FE3B9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6F1AC4-7A56-4598-A919-FBC6DDBFB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F04066-FF88-4796-AC4A-68DC009E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7EF-5C25-4DA3-867B-A23FE6847739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7348A2-B9B3-4F83-B9B4-EF3D4D0C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C44213-4D60-42F0-B922-875170AF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18D-D980-4097-ABB7-15A964BF37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1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DB9F1-0D01-4560-B4BC-E7BF03E5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491BAC-4802-4CDD-906F-FF875A859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C9D386-9FAD-4166-9C0E-A6ED2326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C436B0-2282-415E-9AC0-DEC11A0FD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049942-2CB7-4362-96E0-5C5F9A1B9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89C964-0D5B-4B6F-8E83-B4ED0FCE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7EF-5C25-4DA3-867B-A23FE6847739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4918C5-3D02-4562-A898-957D1389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29F265-BF0A-4D1F-A825-3AB06150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18D-D980-4097-ABB7-15A964BF37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2BBF0-B275-465D-9B52-0C59E727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1498CB-311D-48AF-9E33-F0F20D54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7EF-5C25-4DA3-867B-A23FE6847739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38E558-DB2D-44C2-9D09-AB35C2DD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B3CA2E-1AE8-4BCA-92B7-7DAEFD27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18D-D980-4097-ABB7-15A964BF37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8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D69FEB-3321-4486-B3BC-6B23703E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7EF-5C25-4DA3-867B-A23FE6847739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55FE3A-4CED-4937-8A83-18A1D352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6808B5-849F-46E1-9A65-405CB0D5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18D-D980-4097-ABB7-15A964BF37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87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40D41-25EF-40DD-99DF-A975ADE6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75A40-1C36-423F-B1EA-9C1AF39B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42EDB5-A907-4C73-8244-0E3EBCAAD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79475D-A17E-4C8B-A756-0AB7527D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7EF-5C25-4DA3-867B-A23FE6847739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877502-E48A-4373-8D8B-B1E2BEBC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15BED-E836-4A44-AD0C-50182E4B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18D-D980-4097-ABB7-15A964BF37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5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0431B-4AB5-4D6A-BF5E-924FC150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5C856-C7C5-41E6-ABFB-37320FE4B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E95162-FF48-4BD5-8B2E-62050F331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8F5C6F-DC5C-42B7-B952-6B343B64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57EF-5C25-4DA3-867B-A23FE6847739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9AFF1-4E7F-4D09-BB59-B8C121E4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2E064A-7235-4762-ADAA-8E48358F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18D-D980-4097-ABB7-15A964BF37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48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6938C5-2C36-44BB-A0B9-2EF93698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55E7AC-EE05-43B8-87D2-55BFEA26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8B58F-6827-47EE-996D-94D7F8B1A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57EF-5C25-4DA3-867B-A23FE6847739}" type="datetimeFigureOut">
              <a:rPr lang="pt-BR" smtClean="0"/>
              <a:t>28/03/2018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E07F04-4F85-4319-9194-232F80BEC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E7112E-D030-49EA-B48C-78B038F40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C18D-D980-4097-ABB7-15A964BF37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1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8F68B-DFA5-42D0-8FA9-C0B5DDFE0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à 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4B811C-2934-48D5-9B80-52A8930BA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6037" y="3920692"/>
            <a:ext cx="4447309" cy="734435"/>
          </a:xfrm>
        </p:spPr>
        <p:txBody>
          <a:bodyPr>
            <a:normAutofit/>
          </a:bodyPr>
          <a:lstStyle/>
          <a:p>
            <a:r>
              <a:rPr lang="pt-BR" sz="3600" dirty="0"/>
              <a:t>Professora: Fabiana</a:t>
            </a:r>
          </a:p>
        </p:txBody>
      </p:sp>
    </p:spTree>
    <p:extLst>
      <p:ext uri="{BB962C8B-B14F-4D97-AF65-F5344CB8AC3E}">
        <p14:creationId xmlns:p14="http://schemas.microsoft.com/office/powerpoint/2010/main" val="173070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9F739-4206-4CDC-B106-39CFDDF5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Aplicando a 2FN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A84FEB1-5AF3-40F2-9026-8F9EE85C5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57067"/>
              </p:ext>
            </p:extLst>
          </p:nvPr>
        </p:nvGraphicFramePr>
        <p:xfrm>
          <a:off x="408709" y="1570988"/>
          <a:ext cx="4939144" cy="1892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94">
                  <a:extLst>
                    <a:ext uri="{9D8B030D-6E8A-4147-A177-3AD203B41FA5}">
                      <a16:colId xmlns:a16="http://schemas.microsoft.com/office/drawing/2014/main" val="2148245095"/>
                    </a:ext>
                  </a:extLst>
                </a:gridCol>
                <a:gridCol w="1869179">
                  <a:extLst>
                    <a:ext uri="{9D8B030D-6E8A-4147-A177-3AD203B41FA5}">
                      <a16:colId xmlns:a16="http://schemas.microsoft.com/office/drawing/2014/main" val="3486644388"/>
                    </a:ext>
                  </a:extLst>
                </a:gridCol>
                <a:gridCol w="1644171">
                  <a:extLst>
                    <a:ext uri="{9D8B030D-6E8A-4147-A177-3AD203B41FA5}">
                      <a16:colId xmlns:a16="http://schemas.microsoft.com/office/drawing/2014/main" val="3936174015"/>
                    </a:ext>
                  </a:extLst>
                </a:gridCol>
              </a:tblGrid>
              <a:tr h="327085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ENTIDADE VENDA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81148"/>
                  </a:ext>
                </a:extLst>
              </a:tr>
              <a:tr h="520541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Destino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4494"/>
                  </a:ext>
                </a:extLst>
              </a:tr>
              <a:tr h="301366">
                <a:tc>
                  <a:txBody>
                    <a:bodyPr/>
                    <a:lstStyle/>
                    <a:p>
                      <a:r>
                        <a:rPr lang="pt-BR" sz="1600" dirty="0"/>
                        <a:t>1101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19/02/2018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CitrusVale</a:t>
                      </a:r>
                      <a:endParaRPr lang="pt-BR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87869"/>
                  </a:ext>
                </a:extLst>
              </a:tr>
              <a:tr h="365877">
                <a:tc>
                  <a:txBody>
                    <a:bodyPr/>
                    <a:lstStyle/>
                    <a:p>
                      <a:r>
                        <a:rPr lang="pt-BR" sz="1600" dirty="0"/>
                        <a:t>1102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23/03/2018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Manufatura Doce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92306"/>
                  </a:ext>
                </a:extLst>
              </a:tr>
              <a:tr h="301366">
                <a:tc>
                  <a:txBody>
                    <a:bodyPr/>
                    <a:lstStyle/>
                    <a:p>
                      <a:r>
                        <a:rPr lang="pt-BR" sz="1600" dirty="0"/>
                        <a:t>1103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02/04/2018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Feira de Mirassol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338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52915B0-DC59-4E14-84E6-69A4BD675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07372"/>
              </p:ext>
            </p:extLst>
          </p:nvPr>
        </p:nvGraphicFramePr>
        <p:xfrm>
          <a:off x="5777344" y="1704109"/>
          <a:ext cx="5853547" cy="2050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358">
                  <a:extLst>
                    <a:ext uri="{9D8B030D-6E8A-4147-A177-3AD203B41FA5}">
                      <a16:colId xmlns:a16="http://schemas.microsoft.com/office/drawing/2014/main" val="2148245095"/>
                    </a:ext>
                  </a:extLst>
                </a:gridCol>
                <a:gridCol w="1480274">
                  <a:extLst>
                    <a:ext uri="{9D8B030D-6E8A-4147-A177-3AD203B41FA5}">
                      <a16:colId xmlns:a16="http://schemas.microsoft.com/office/drawing/2014/main" val="3486644388"/>
                    </a:ext>
                  </a:extLst>
                </a:gridCol>
                <a:gridCol w="1435884">
                  <a:extLst>
                    <a:ext uri="{9D8B030D-6E8A-4147-A177-3AD203B41FA5}">
                      <a16:colId xmlns:a16="http://schemas.microsoft.com/office/drawing/2014/main" val="3936174015"/>
                    </a:ext>
                  </a:extLst>
                </a:gridCol>
                <a:gridCol w="1239031">
                  <a:extLst>
                    <a:ext uri="{9D8B030D-6E8A-4147-A177-3AD203B41FA5}">
                      <a16:colId xmlns:a16="http://schemas.microsoft.com/office/drawing/2014/main" val="3410127773"/>
                    </a:ext>
                  </a:extLst>
                </a:gridCol>
              </a:tblGrid>
              <a:tr h="256787"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ENTIDADE PRODUTO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81148"/>
                  </a:ext>
                </a:extLst>
              </a:tr>
              <a:tr h="626851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Nome produto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Preço uni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Quantidade em estoque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4494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r>
                        <a:rPr lang="pt-BR" sz="1600" dirty="0"/>
                        <a:t>101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Melão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3,50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87869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r>
                        <a:rPr lang="pt-BR" sz="1600" dirty="0"/>
                        <a:t>102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Morango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5,79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86744"/>
                  </a:ext>
                </a:extLst>
              </a:tr>
              <a:tr h="362914">
                <a:tc>
                  <a:txBody>
                    <a:bodyPr/>
                    <a:lstStyle/>
                    <a:p>
                      <a:r>
                        <a:rPr lang="pt-BR" sz="1600" dirty="0"/>
                        <a:t>103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Maracujá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2,30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48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0951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838F3EF-EEEC-4D8F-AE1C-7E1ED1FD1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01780"/>
              </p:ext>
            </p:extLst>
          </p:nvPr>
        </p:nvGraphicFramePr>
        <p:xfrm>
          <a:off x="531091" y="4882352"/>
          <a:ext cx="863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691">
                  <a:extLst>
                    <a:ext uri="{9D8B030D-6E8A-4147-A177-3AD203B41FA5}">
                      <a16:colId xmlns:a16="http://schemas.microsoft.com/office/drawing/2014/main" val="3581417993"/>
                    </a:ext>
                  </a:extLst>
                </a:gridCol>
                <a:gridCol w="2299854">
                  <a:extLst>
                    <a:ext uri="{9D8B030D-6E8A-4147-A177-3AD203B41FA5}">
                      <a16:colId xmlns:a16="http://schemas.microsoft.com/office/drawing/2014/main" val="3544184106"/>
                    </a:ext>
                  </a:extLst>
                </a:gridCol>
                <a:gridCol w="2782455">
                  <a:extLst>
                    <a:ext uri="{9D8B030D-6E8A-4147-A177-3AD203B41FA5}">
                      <a16:colId xmlns:a16="http://schemas.microsoft.com/office/drawing/2014/main" val="250377964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112208586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ENTIDADE ITENS DE VENDA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59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COD_VENDA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COD_PRODUTO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QUANTIDADE PEDIDO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67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4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98396"/>
                  </a:ext>
                </a:extLst>
              </a:tr>
            </a:tbl>
          </a:graphicData>
        </a:graphic>
      </p:graphicFrame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6903DFF5-C8F3-4AB4-889D-46B4553E77EA}"/>
              </a:ext>
            </a:extLst>
          </p:cNvPr>
          <p:cNvCxnSpPr/>
          <p:nvPr/>
        </p:nvCxnSpPr>
        <p:spPr>
          <a:xfrm rot="16200000" flipH="1">
            <a:off x="5820416" y="4050820"/>
            <a:ext cx="1063786" cy="4572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63472E8E-DB64-4F46-BB2D-0E79E870EA6A}"/>
              </a:ext>
            </a:extLst>
          </p:cNvPr>
          <p:cNvCxnSpPr>
            <a:cxnSpLocks/>
          </p:cNvCxnSpPr>
          <p:nvPr/>
        </p:nvCxnSpPr>
        <p:spPr>
          <a:xfrm>
            <a:off x="1046018" y="3534285"/>
            <a:ext cx="2667000" cy="1277028"/>
          </a:xfrm>
          <a:prstGeom prst="bentConnector3">
            <a:avLst>
              <a:gd name="adj1" fmla="val 9987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7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66935-41D4-43BA-BF61-AA71DF0B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3FN - 3ª Forma normal: eliminação de redundância.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66C-31B4-4F99-9532-553F5D20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2048"/>
          </a:xfrm>
        </p:spPr>
        <p:txBody>
          <a:bodyPr/>
          <a:lstStyle/>
          <a:p>
            <a:r>
              <a:rPr lang="pt-BR" dirty="0"/>
              <a:t>Algum campo depende de algum campo não chave?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7C6D229-BE60-4254-9396-1098238A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1619"/>
              </p:ext>
            </p:extLst>
          </p:nvPr>
        </p:nvGraphicFramePr>
        <p:xfrm>
          <a:off x="2971800" y="3147578"/>
          <a:ext cx="4578926" cy="234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690">
                  <a:extLst>
                    <a:ext uri="{9D8B030D-6E8A-4147-A177-3AD203B41FA5}">
                      <a16:colId xmlns:a16="http://schemas.microsoft.com/office/drawing/2014/main" val="2148245095"/>
                    </a:ext>
                  </a:extLst>
                </a:gridCol>
                <a:gridCol w="1300080">
                  <a:extLst>
                    <a:ext uri="{9D8B030D-6E8A-4147-A177-3AD203B41FA5}">
                      <a16:colId xmlns:a16="http://schemas.microsoft.com/office/drawing/2014/main" val="3486644388"/>
                    </a:ext>
                  </a:extLst>
                </a:gridCol>
                <a:gridCol w="1143578">
                  <a:extLst>
                    <a:ext uri="{9D8B030D-6E8A-4147-A177-3AD203B41FA5}">
                      <a16:colId xmlns:a16="http://schemas.microsoft.com/office/drawing/2014/main" val="3936174015"/>
                    </a:ext>
                  </a:extLst>
                </a:gridCol>
                <a:gridCol w="1143578">
                  <a:extLst>
                    <a:ext uri="{9D8B030D-6E8A-4147-A177-3AD203B41FA5}">
                      <a16:colId xmlns:a16="http://schemas.microsoft.com/office/drawing/2014/main" val="3618293691"/>
                    </a:ext>
                  </a:extLst>
                </a:gridCol>
              </a:tblGrid>
              <a:tr h="3353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ENTIDADE VENDA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681148"/>
                  </a:ext>
                </a:extLst>
              </a:tr>
              <a:tr h="520653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Destino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4494"/>
                  </a:ext>
                </a:extLst>
              </a:tr>
              <a:tr h="335352">
                <a:tc>
                  <a:txBody>
                    <a:bodyPr/>
                    <a:lstStyle/>
                    <a:p>
                      <a:r>
                        <a:rPr lang="pt-BR" sz="1600" dirty="0"/>
                        <a:t>1101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19/02/2018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CitrusVale</a:t>
                      </a:r>
                      <a:endParaRPr lang="pt-BR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87869"/>
                  </a:ext>
                </a:extLst>
              </a:tr>
              <a:tr h="579245">
                <a:tc>
                  <a:txBody>
                    <a:bodyPr/>
                    <a:lstStyle/>
                    <a:p>
                      <a:r>
                        <a:rPr lang="pt-BR" sz="1600" dirty="0"/>
                        <a:t>1102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23/03/2018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Manufatura Doce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RJ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92306"/>
                  </a:ext>
                </a:extLst>
              </a:tr>
              <a:tr h="579245">
                <a:tc>
                  <a:txBody>
                    <a:bodyPr/>
                    <a:lstStyle/>
                    <a:p>
                      <a:r>
                        <a:rPr lang="pt-BR" sz="1600" dirty="0"/>
                        <a:t>1103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02/04/2018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Feira de Mirassol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3382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CD7120F9-AFE7-471E-BBEF-44E7A0B504CB}"/>
              </a:ext>
            </a:extLst>
          </p:cNvPr>
          <p:cNvSpPr/>
          <p:nvPr/>
        </p:nvSpPr>
        <p:spPr>
          <a:xfrm>
            <a:off x="6317674" y="3883240"/>
            <a:ext cx="568036" cy="5502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8197B35-8F21-4154-AA1B-A8795E66BAA5}"/>
              </a:ext>
            </a:extLst>
          </p:cNvPr>
          <p:cNvSpPr/>
          <p:nvPr/>
        </p:nvSpPr>
        <p:spPr>
          <a:xfrm>
            <a:off x="6324601" y="4798252"/>
            <a:ext cx="568036" cy="5502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83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DDA24-27F3-4430-BEA2-E880F98F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Aplicando 3FN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4F9AD6D-0FAB-4065-B031-C3F317364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20153"/>
              </p:ext>
            </p:extLst>
          </p:nvPr>
        </p:nvGraphicFramePr>
        <p:xfrm>
          <a:off x="1572491" y="2108487"/>
          <a:ext cx="4204854" cy="2310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675">
                  <a:extLst>
                    <a:ext uri="{9D8B030D-6E8A-4147-A177-3AD203B41FA5}">
                      <a16:colId xmlns:a16="http://schemas.microsoft.com/office/drawing/2014/main" val="2148245095"/>
                    </a:ext>
                  </a:extLst>
                </a:gridCol>
                <a:gridCol w="1193871">
                  <a:extLst>
                    <a:ext uri="{9D8B030D-6E8A-4147-A177-3AD203B41FA5}">
                      <a16:colId xmlns:a16="http://schemas.microsoft.com/office/drawing/2014/main" val="3486644388"/>
                    </a:ext>
                  </a:extLst>
                </a:gridCol>
                <a:gridCol w="1050154">
                  <a:extLst>
                    <a:ext uri="{9D8B030D-6E8A-4147-A177-3AD203B41FA5}">
                      <a16:colId xmlns:a16="http://schemas.microsoft.com/office/drawing/2014/main" val="3936174015"/>
                    </a:ext>
                  </a:extLst>
                </a:gridCol>
                <a:gridCol w="1050154">
                  <a:extLst>
                    <a:ext uri="{9D8B030D-6E8A-4147-A177-3AD203B41FA5}">
                      <a16:colId xmlns:a16="http://schemas.microsoft.com/office/drawing/2014/main" val="3618293691"/>
                    </a:ext>
                  </a:extLst>
                </a:gridCol>
              </a:tblGrid>
              <a:tr h="310052">
                <a:tc gridSpan="4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ENTIDADE VENDA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681148"/>
                  </a:ext>
                </a:extLst>
              </a:tr>
              <a:tr h="481373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Destino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4494"/>
                  </a:ext>
                </a:extLst>
              </a:tr>
              <a:tr h="310052">
                <a:tc>
                  <a:txBody>
                    <a:bodyPr/>
                    <a:lstStyle/>
                    <a:p>
                      <a:r>
                        <a:rPr lang="pt-BR" sz="1600" dirty="0"/>
                        <a:t>1101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19/02/2018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CitrusVale</a:t>
                      </a:r>
                      <a:endParaRPr lang="pt-BR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87869"/>
                  </a:ext>
                </a:extLst>
              </a:tr>
              <a:tr h="535545">
                <a:tc>
                  <a:txBody>
                    <a:bodyPr/>
                    <a:lstStyle/>
                    <a:p>
                      <a:r>
                        <a:rPr lang="pt-BR" sz="1600" dirty="0"/>
                        <a:t>1102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23/03/2018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Manufatura Doce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92306"/>
                  </a:ext>
                </a:extLst>
              </a:tr>
              <a:tr h="535545">
                <a:tc>
                  <a:txBody>
                    <a:bodyPr/>
                    <a:lstStyle/>
                    <a:p>
                      <a:r>
                        <a:rPr lang="pt-BR" sz="1600" dirty="0"/>
                        <a:t>1103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02/04/2018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Feira de Mirassol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338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CB5E90D-5174-4E22-8F5D-B24A2FE0B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28068"/>
              </p:ext>
            </p:extLst>
          </p:nvPr>
        </p:nvGraphicFramePr>
        <p:xfrm>
          <a:off x="7536876" y="3840307"/>
          <a:ext cx="3359724" cy="1856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60">
                  <a:extLst>
                    <a:ext uri="{9D8B030D-6E8A-4147-A177-3AD203B41FA5}">
                      <a16:colId xmlns:a16="http://schemas.microsoft.com/office/drawing/2014/main" val="2148245095"/>
                    </a:ext>
                  </a:extLst>
                </a:gridCol>
                <a:gridCol w="1457463">
                  <a:extLst>
                    <a:ext uri="{9D8B030D-6E8A-4147-A177-3AD203B41FA5}">
                      <a16:colId xmlns:a16="http://schemas.microsoft.com/office/drawing/2014/main" val="3486644388"/>
                    </a:ext>
                  </a:extLst>
                </a:gridCol>
                <a:gridCol w="932401">
                  <a:extLst>
                    <a:ext uri="{9D8B030D-6E8A-4147-A177-3AD203B41FA5}">
                      <a16:colId xmlns:a16="http://schemas.microsoft.com/office/drawing/2014/main" val="3936174015"/>
                    </a:ext>
                  </a:extLst>
                </a:gridCol>
              </a:tblGrid>
              <a:tr h="29843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ENTIDADE ESTADO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81148"/>
                  </a:ext>
                </a:extLst>
              </a:tr>
              <a:tr h="32768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NOME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SIGLA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4494"/>
                  </a:ext>
                </a:extLst>
              </a:tr>
              <a:tr h="298438">
                <a:tc>
                  <a:txBody>
                    <a:bodyPr/>
                    <a:lstStyle/>
                    <a:p>
                      <a:r>
                        <a:rPr lang="pt-BR" sz="1600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São Paulo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87869"/>
                  </a:ext>
                </a:extLst>
              </a:tr>
              <a:tr h="242424">
                <a:tc>
                  <a:txBody>
                    <a:bodyPr/>
                    <a:lstStyle/>
                    <a:p>
                      <a:r>
                        <a:rPr lang="pt-BR" sz="1600" dirty="0"/>
                        <a:t>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Rio de Janeiro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RJ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92306"/>
                  </a:ext>
                </a:extLst>
              </a:tr>
              <a:tr h="515483">
                <a:tc>
                  <a:txBody>
                    <a:bodyPr/>
                    <a:lstStyle/>
                    <a:p>
                      <a:r>
                        <a:rPr lang="pt-BR" sz="1600" dirty="0"/>
                        <a:t>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Minas Gerais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MG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3382"/>
                  </a:ext>
                </a:extLst>
              </a:tr>
            </a:tbl>
          </a:graphicData>
        </a:graphic>
      </p:graphicFrame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D3DAC4AC-2813-4EBA-9DCB-22AFF4AFE8CD}"/>
              </a:ext>
            </a:extLst>
          </p:cNvPr>
          <p:cNvCxnSpPr>
            <a:cxnSpLocks/>
          </p:cNvCxnSpPr>
          <p:nvPr/>
        </p:nvCxnSpPr>
        <p:spPr>
          <a:xfrm rot="10800000">
            <a:off x="5264727" y="4474079"/>
            <a:ext cx="2272149" cy="762000"/>
          </a:xfrm>
          <a:prstGeom prst="bentConnector3">
            <a:avLst>
              <a:gd name="adj1" fmla="val 10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3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C8066-CCFF-44C4-97D3-2C493DEF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um Banco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A72419-EFEC-470F-91AA-5739A1BB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pPr lvl="0"/>
            <a:r>
              <a:rPr lang="pt-BR" dirty="0"/>
              <a:t>Um banco de dados é um arquivo que armazena informações de modo a evitar duplicação e conflitos de dados.</a:t>
            </a:r>
          </a:p>
          <a:p>
            <a:pPr lvl="0"/>
            <a:r>
              <a:rPr lang="pt-BR" dirty="0"/>
              <a:t>Um banco permite compartilhar dados facilmente impedindo que se tenha dados conflitantes. Exemplo: Nome=Maria da Silva e estado=SP.</a:t>
            </a:r>
          </a:p>
          <a:p>
            <a:pPr lvl="0"/>
            <a:r>
              <a:rPr lang="pt-BR" dirty="0"/>
              <a:t>O MySQL é um banco de dados relacional gerenciado por um software chamado Sistema de Gerenciamento de Banco de Dados (SGBD).</a:t>
            </a:r>
          </a:p>
          <a:p>
            <a:pPr lvl="0"/>
            <a:r>
              <a:rPr lang="pt-BR" dirty="0"/>
              <a:t>Um SGBD permite inserir dados, impede dados conflitantes e permite recuperação de dados com facilidade, pode ser usado por vários usuários ao mesmo tempo, permite que o banco funcione quando está com problemas, possui uma interface amigável para seus usuários.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88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AB050-FB9B-4ABB-BAFC-B9EA3281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Características de um banco de dados relacional: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C4C63-877A-4154-9386-D945EC44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dirty="0"/>
              <a:t>Usa tabelas para organizar seus dados;</a:t>
            </a:r>
          </a:p>
          <a:p>
            <a:pPr lvl="0"/>
            <a:r>
              <a:rPr lang="pt-BR" dirty="0"/>
              <a:t>Usa campos para armazenar dados específicos;</a:t>
            </a:r>
          </a:p>
          <a:p>
            <a:pPr lvl="0"/>
            <a:r>
              <a:rPr lang="pt-BR" dirty="0"/>
              <a:t>Relaciona seus dados através de linhas(registro) e colunas(campos).</a:t>
            </a:r>
          </a:p>
          <a:p>
            <a:pPr lvl="0"/>
            <a:r>
              <a:rPr lang="pt-BR" dirty="0"/>
              <a:t>Precisa eleger para cada tabela pelo menos um campo para organizar seus dados, que chamamos de chave primária( </a:t>
            </a:r>
            <a:r>
              <a:rPr lang="pt-BR" dirty="0" err="1"/>
              <a:t>primary</a:t>
            </a:r>
            <a:r>
              <a:rPr lang="pt-BR" dirty="0"/>
              <a:t> Key ou P.K). Este campo NUNCA pode ser nulo.</a:t>
            </a:r>
          </a:p>
          <a:p>
            <a:pPr lvl="0"/>
            <a:r>
              <a:rPr lang="pt-BR" dirty="0"/>
              <a:t>Cada campo que precise ser usado também em outra tabela não poderá ser criado novamente, então relacionamos estes dados através de um campo chamado chave estrangeira (</a:t>
            </a:r>
            <a:r>
              <a:rPr lang="pt-BR" dirty="0" err="1"/>
              <a:t>Foreing</a:t>
            </a:r>
            <a:r>
              <a:rPr lang="pt-BR" dirty="0"/>
              <a:t> Key ou F.K).</a:t>
            </a:r>
          </a:p>
          <a:p>
            <a:pPr lvl="0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3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F543A-C1BD-427F-B104-D16337EC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de Banco de Dados Relacional: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D902BFFA-B27C-473F-9F19-52E2FED82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54545"/>
              </p:ext>
            </p:extLst>
          </p:nvPr>
        </p:nvGraphicFramePr>
        <p:xfrm>
          <a:off x="2204424" y="2147453"/>
          <a:ext cx="7783152" cy="2692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3614">
                  <a:extLst>
                    <a:ext uri="{9D8B030D-6E8A-4147-A177-3AD203B41FA5}">
                      <a16:colId xmlns:a16="http://schemas.microsoft.com/office/drawing/2014/main" val="686837468"/>
                    </a:ext>
                  </a:extLst>
                </a:gridCol>
                <a:gridCol w="2002729">
                  <a:extLst>
                    <a:ext uri="{9D8B030D-6E8A-4147-A177-3AD203B41FA5}">
                      <a16:colId xmlns:a16="http://schemas.microsoft.com/office/drawing/2014/main" val="1995508527"/>
                    </a:ext>
                  </a:extLst>
                </a:gridCol>
                <a:gridCol w="2004299">
                  <a:extLst>
                    <a:ext uri="{9D8B030D-6E8A-4147-A177-3AD203B41FA5}">
                      <a16:colId xmlns:a16="http://schemas.microsoft.com/office/drawing/2014/main" val="683503657"/>
                    </a:ext>
                  </a:extLst>
                </a:gridCol>
                <a:gridCol w="1842510">
                  <a:extLst>
                    <a:ext uri="{9D8B030D-6E8A-4147-A177-3AD203B41FA5}">
                      <a16:colId xmlns:a16="http://schemas.microsoft.com/office/drawing/2014/main" val="3535327284"/>
                    </a:ext>
                  </a:extLst>
                </a:gridCol>
              </a:tblGrid>
              <a:tr h="718891">
                <a:tc gridSpan="4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TABELA DE PRODUTOS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2112599"/>
                  </a:ext>
                </a:extLst>
              </a:tr>
              <a:tr h="718891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Código produto</a:t>
                      </a:r>
                      <a:endParaRPr lang="pt-BR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Nome produto</a:t>
                      </a:r>
                      <a:endParaRPr lang="pt-BR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Preço (Kg)</a:t>
                      </a:r>
                      <a:endParaRPr lang="pt-BR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Observação</a:t>
                      </a:r>
                      <a:endParaRPr lang="pt-BR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132261"/>
                  </a:ext>
                </a:extLst>
              </a:tr>
              <a:tr h="40487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Melão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3,50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exportação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1036"/>
                  </a:ext>
                </a:extLst>
              </a:tr>
              <a:tr h="39512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Morango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5,79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489177"/>
                  </a:ext>
                </a:extLst>
              </a:tr>
              <a:tr h="45464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Limão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1,10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74195"/>
                  </a:ext>
                </a:extLst>
              </a:tr>
            </a:tbl>
          </a:graphicData>
        </a:graphic>
      </p:graphicFrame>
      <p:sp>
        <p:nvSpPr>
          <p:cNvPr id="12" name="Texto Explicativo: Seta para Baixo 11">
            <a:extLst>
              <a:ext uri="{FF2B5EF4-FFF2-40B4-BE49-F238E27FC236}">
                <a16:creationId xmlns:a16="http://schemas.microsoft.com/office/drawing/2014/main" id="{A3B0974A-1A47-4936-8B04-27D868C4CA74}"/>
              </a:ext>
            </a:extLst>
          </p:cNvPr>
          <p:cNvSpPr/>
          <p:nvPr/>
        </p:nvSpPr>
        <p:spPr>
          <a:xfrm>
            <a:off x="8506691" y="1642195"/>
            <a:ext cx="1288472" cy="1149927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Campo</a:t>
            </a:r>
          </a:p>
        </p:txBody>
      </p:sp>
      <p:sp>
        <p:nvSpPr>
          <p:cNvPr id="13" name="Texto Explicativo: Seta para a Direita 12">
            <a:extLst>
              <a:ext uri="{FF2B5EF4-FFF2-40B4-BE49-F238E27FC236}">
                <a16:creationId xmlns:a16="http://schemas.microsoft.com/office/drawing/2014/main" id="{6636C9E8-F9F0-46BA-A348-B83604EB78B3}"/>
              </a:ext>
            </a:extLst>
          </p:cNvPr>
          <p:cNvSpPr/>
          <p:nvPr/>
        </p:nvSpPr>
        <p:spPr>
          <a:xfrm>
            <a:off x="581891" y="3269672"/>
            <a:ext cx="1510145" cy="1080655"/>
          </a:xfrm>
          <a:prstGeom prst="right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Registro</a:t>
            </a:r>
          </a:p>
        </p:txBody>
      </p:sp>
    </p:spTree>
    <p:extLst>
      <p:ext uri="{BB962C8B-B14F-4D97-AF65-F5344CB8AC3E}">
        <p14:creationId xmlns:p14="http://schemas.microsoft.com/office/powerpoint/2010/main" val="264499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5D3ED-6B67-4B55-A33E-6DC7B789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1: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8A962995-FA3B-41F4-AC99-9AE5FDF16AC4}"/>
              </a:ext>
            </a:extLst>
          </p:cNvPr>
          <p:cNvGrpSpPr>
            <a:grpSpLocks/>
          </p:cNvGrpSpPr>
          <p:nvPr/>
        </p:nvGrpSpPr>
        <p:grpSpPr bwMode="auto">
          <a:xfrm>
            <a:off x="2847541" y="2257137"/>
            <a:ext cx="7224713" cy="3561772"/>
            <a:chOff x="1791" y="10982"/>
            <a:chExt cx="4896" cy="2554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CC4F2C44-BCAD-4ADD-A691-A5526F242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0982"/>
              <a:ext cx="4896" cy="25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Relatório de vendas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1011        Para Catanduva        Data: 19/02/2018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101  Melão 50 Kg * 3,5 = 175 reais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102 Morango 100Kg *5,79= 579 reais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Total da venda=  754 reais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100" name="AutoShape 4">
              <a:extLst>
                <a:ext uri="{FF2B5EF4-FFF2-40B4-BE49-F238E27FC236}">
                  <a16:creationId xmlns:a16="http://schemas.microsoft.com/office/drawing/2014/main" id="{462AEDB0-B81E-4305-AE19-D811606211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91" y="11332"/>
              <a:ext cx="489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8753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BAC90-E3E9-4D6E-840A-3E467700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Tabelando os dados...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A0F8661-6131-40B7-BD6E-276596CBA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86131"/>
              </p:ext>
            </p:extLst>
          </p:nvPr>
        </p:nvGraphicFramePr>
        <p:xfrm>
          <a:off x="838200" y="2480489"/>
          <a:ext cx="10515600" cy="1850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6171">
                  <a:extLst>
                    <a:ext uri="{9D8B030D-6E8A-4147-A177-3AD203B41FA5}">
                      <a16:colId xmlns:a16="http://schemas.microsoft.com/office/drawing/2014/main" val="2438057466"/>
                    </a:ext>
                  </a:extLst>
                </a:gridCol>
                <a:gridCol w="1688308">
                  <a:extLst>
                    <a:ext uri="{9D8B030D-6E8A-4147-A177-3AD203B41FA5}">
                      <a16:colId xmlns:a16="http://schemas.microsoft.com/office/drawing/2014/main" val="2130311905"/>
                    </a:ext>
                  </a:extLst>
                </a:gridCol>
                <a:gridCol w="1487508">
                  <a:extLst>
                    <a:ext uri="{9D8B030D-6E8A-4147-A177-3AD203B41FA5}">
                      <a16:colId xmlns:a16="http://schemas.microsoft.com/office/drawing/2014/main" val="2246655051"/>
                    </a:ext>
                  </a:extLst>
                </a:gridCol>
                <a:gridCol w="1420134">
                  <a:extLst>
                    <a:ext uri="{9D8B030D-6E8A-4147-A177-3AD203B41FA5}">
                      <a16:colId xmlns:a16="http://schemas.microsoft.com/office/drawing/2014/main" val="3315710676"/>
                    </a:ext>
                  </a:extLst>
                </a:gridCol>
                <a:gridCol w="1421456">
                  <a:extLst>
                    <a:ext uri="{9D8B030D-6E8A-4147-A177-3AD203B41FA5}">
                      <a16:colId xmlns:a16="http://schemas.microsoft.com/office/drawing/2014/main" val="322156113"/>
                    </a:ext>
                  </a:extLst>
                </a:gridCol>
                <a:gridCol w="1410888">
                  <a:extLst>
                    <a:ext uri="{9D8B030D-6E8A-4147-A177-3AD203B41FA5}">
                      <a16:colId xmlns:a16="http://schemas.microsoft.com/office/drawing/2014/main" val="1299092990"/>
                    </a:ext>
                  </a:extLst>
                </a:gridCol>
                <a:gridCol w="1671135">
                  <a:extLst>
                    <a:ext uri="{9D8B030D-6E8A-4147-A177-3AD203B41FA5}">
                      <a16:colId xmlns:a16="http://schemas.microsoft.com/office/drawing/2014/main" val="385346535"/>
                    </a:ext>
                  </a:extLst>
                </a:gridCol>
              </a:tblGrid>
              <a:tr h="961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Código venda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Data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Empresa destino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Código produto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Nome produto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Preço uni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Quantidade em estoque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3222368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19/02/2018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CitrusVale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101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melão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3,50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50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11509"/>
                  </a:ext>
                </a:extLst>
              </a:tr>
              <a:tr h="538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1101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19/02/2018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CitrusVale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102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Morango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5,79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100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59411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A7917916-FAD2-4026-B3CF-98C43981DE2D}"/>
              </a:ext>
            </a:extLst>
          </p:cNvPr>
          <p:cNvSpPr/>
          <p:nvPr/>
        </p:nvSpPr>
        <p:spPr>
          <a:xfrm>
            <a:off x="574964" y="3229646"/>
            <a:ext cx="1233055" cy="10806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D401117-7321-4B79-B72C-7C48CE728B02}"/>
              </a:ext>
            </a:extLst>
          </p:cNvPr>
          <p:cNvSpPr/>
          <p:nvPr/>
        </p:nvSpPr>
        <p:spPr>
          <a:xfrm>
            <a:off x="5479472" y="3229645"/>
            <a:ext cx="1233055" cy="10806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10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7D60C-D1D2-48D0-A5FD-6C18BE45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1FN - 1ª Forma Normal: identificação de chave-primária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12748-E898-4106-A27B-C5C4BB1E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just"/>
            <a:r>
              <a:rPr lang="pt-BR" dirty="0"/>
              <a:t>Todos os atributos de uma tabela devem ser atômicos, ou seja, a tabela não deve conter grupos repetidos e nem atributos com mais de um valor. </a:t>
            </a:r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AC148B3-A12F-4805-8853-43E20C3F6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6558"/>
              </p:ext>
            </p:extLst>
          </p:nvPr>
        </p:nvGraphicFramePr>
        <p:xfrm>
          <a:off x="561109" y="3286125"/>
          <a:ext cx="10515600" cy="1850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6171">
                  <a:extLst>
                    <a:ext uri="{9D8B030D-6E8A-4147-A177-3AD203B41FA5}">
                      <a16:colId xmlns:a16="http://schemas.microsoft.com/office/drawing/2014/main" val="2438057466"/>
                    </a:ext>
                  </a:extLst>
                </a:gridCol>
                <a:gridCol w="1688308">
                  <a:extLst>
                    <a:ext uri="{9D8B030D-6E8A-4147-A177-3AD203B41FA5}">
                      <a16:colId xmlns:a16="http://schemas.microsoft.com/office/drawing/2014/main" val="2130311905"/>
                    </a:ext>
                  </a:extLst>
                </a:gridCol>
                <a:gridCol w="1487508">
                  <a:extLst>
                    <a:ext uri="{9D8B030D-6E8A-4147-A177-3AD203B41FA5}">
                      <a16:colId xmlns:a16="http://schemas.microsoft.com/office/drawing/2014/main" val="2246655051"/>
                    </a:ext>
                  </a:extLst>
                </a:gridCol>
                <a:gridCol w="1420134">
                  <a:extLst>
                    <a:ext uri="{9D8B030D-6E8A-4147-A177-3AD203B41FA5}">
                      <a16:colId xmlns:a16="http://schemas.microsoft.com/office/drawing/2014/main" val="3315710676"/>
                    </a:ext>
                  </a:extLst>
                </a:gridCol>
                <a:gridCol w="1421456">
                  <a:extLst>
                    <a:ext uri="{9D8B030D-6E8A-4147-A177-3AD203B41FA5}">
                      <a16:colId xmlns:a16="http://schemas.microsoft.com/office/drawing/2014/main" val="322156113"/>
                    </a:ext>
                  </a:extLst>
                </a:gridCol>
                <a:gridCol w="1410888">
                  <a:extLst>
                    <a:ext uri="{9D8B030D-6E8A-4147-A177-3AD203B41FA5}">
                      <a16:colId xmlns:a16="http://schemas.microsoft.com/office/drawing/2014/main" val="1299092990"/>
                    </a:ext>
                  </a:extLst>
                </a:gridCol>
                <a:gridCol w="1671135">
                  <a:extLst>
                    <a:ext uri="{9D8B030D-6E8A-4147-A177-3AD203B41FA5}">
                      <a16:colId xmlns:a16="http://schemas.microsoft.com/office/drawing/2014/main" val="385346535"/>
                    </a:ext>
                  </a:extLst>
                </a:gridCol>
              </a:tblGrid>
              <a:tr h="961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Código venda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Data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Empresa destino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Código produto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Nome produto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Preço uni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Quantidade em estoque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3222368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19/02/2018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CitrusVale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101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melão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3,50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50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11509"/>
                  </a:ext>
                </a:extLst>
              </a:tr>
              <a:tr h="538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1101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19/02/2018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CitrusVale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102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Morango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5,79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100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59411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C0C7DF71-44F1-4910-88C6-A6CC6AB62540}"/>
              </a:ext>
            </a:extLst>
          </p:cNvPr>
          <p:cNvSpPr/>
          <p:nvPr/>
        </p:nvSpPr>
        <p:spPr>
          <a:xfrm>
            <a:off x="5264726" y="3429000"/>
            <a:ext cx="5708074" cy="16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 Explicativo: Seta para Cima 5">
            <a:extLst>
              <a:ext uri="{FF2B5EF4-FFF2-40B4-BE49-F238E27FC236}">
                <a16:creationId xmlns:a16="http://schemas.microsoft.com/office/drawing/2014/main" id="{2B518B6A-F7DE-426A-95F0-17686B6A7AC8}"/>
              </a:ext>
            </a:extLst>
          </p:cNvPr>
          <p:cNvSpPr/>
          <p:nvPr/>
        </p:nvSpPr>
        <p:spPr>
          <a:xfrm>
            <a:off x="6601689" y="5136511"/>
            <a:ext cx="1759528" cy="983673"/>
          </a:xfrm>
          <a:prstGeom prst="up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ysClr val="windowText" lastClr="000000"/>
                </a:solidFill>
              </a:rPr>
              <a:t>ENTIDADE 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46F4E2D-CE6A-420C-B5BE-BDCA988F6C98}"/>
              </a:ext>
            </a:extLst>
          </p:cNvPr>
          <p:cNvSpPr/>
          <p:nvPr/>
        </p:nvSpPr>
        <p:spPr>
          <a:xfrm>
            <a:off x="561109" y="3429000"/>
            <a:ext cx="4530437" cy="16002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 Explicativo: Seta para Cima 7">
            <a:extLst>
              <a:ext uri="{FF2B5EF4-FFF2-40B4-BE49-F238E27FC236}">
                <a16:creationId xmlns:a16="http://schemas.microsoft.com/office/drawing/2014/main" id="{568E2943-F894-4CC8-8404-A92E10E70A64}"/>
              </a:ext>
            </a:extLst>
          </p:cNvPr>
          <p:cNvSpPr/>
          <p:nvPr/>
        </p:nvSpPr>
        <p:spPr>
          <a:xfrm>
            <a:off x="1946563" y="5223968"/>
            <a:ext cx="1759528" cy="983673"/>
          </a:xfrm>
          <a:prstGeom prst="up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ysClr val="windowText" lastClr="000000"/>
                </a:solidFill>
              </a:rPr>
              <a:t>ENTIDADE VENDA</a:t>
            </a:r>
          </a:p>
        </p:txBody>
      </p:sp>
    </p:spTree>
    <p:extLst>
      <p:ext uri="{BB962C8B-B14F-4D97-AF65-F5344CB8AC3E}">
        <p14:creationId xmlns:p14="http://schemas.microsoft.com/office/powerpoint/2010/main" val="91699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4AA24-9B87-4ECE-8418-FAF6B7F7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392834"/>
            <a:ext cx="10515600" cy="1325563"/>
          </a:xfrm>
        </p:spPr>
        <p:txBody>
          <a:bodyPr/>
          <a:lstStyle/>
          <a:p>
            <a:r>
              <a:rPr lang="pt-BR" b="1" dirty="0"/>
              <a:t>Aplicando a 1FN...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E10ACEE-1D70-408D-AD97-553984E96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38669"/>
              </p:ext>
            </p:extLst>
          </p:nvPr>
        </p:nvGraphicFramePr>
        <p:xfrm>
          <a:off x="1073727" y="1672098"/>
          <a:ext cx="56872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63">
                  <a:extLst>
                    <a:ext uri="{9D8B030D-6E8A-4147-A177-3AD203B41FA5}">
                      <a16:colId xmlns:a16="http://schemas.microsoft.com/office/drawing/2014/main" val="2148245095"/>
                    </a:ext>
                  </a:extLst>
                </a:gridCol>
                <a:gridCol w="2152309">
                  <a:extLst>
                    <a:ext uri="{9D8B030D-6E8A-4147-A177-3AD203B41FA5}">
                      <a16:colId xmlns:a16="http://schemas.microsoft.com/office/drawing/2014/main" val="3486644388"/>
                    </a:ext>
                  </a:extLst>
                </a:gridCol>
                <a:gridCol w="1893218">
                  <a:extLst>
                    <a:ext uri="{9D8B030D-6E8A-4147-A177-3AD203B41FA5}">
                      <a16:colId xmlns:a16="http://schemas.microsoft.com/office/drawing/2014/main" val="393617401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ENTIDADE VENDA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8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Destino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1101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19/02/2018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CitrusVale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1102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23/03/2018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Manufatura Doce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9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1103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02/04/2018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Feira de Mirassol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338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FBF1F0C-C75B-4D33-8AC4-9D57499DD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73878"/>
              </p:ext>
            </p:extLst>
          </p:nvPr>
        </p:nvGraphicFramePr>
        <p:xfrm>
          <a:off x="3394364" y="4124182"/>
          <a:ext cx="700347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48245095"/>
                    </a:ext>
                  </a:extLst>
                </a:gridCol>
                <a:gridCol w="1771073">
                  <a:extLst>
                    <a:ext uri="{9D8B030D-6E8A-4147-A177-3AD203B41FA5}">
                      <a16:colId xmlns:a16="http://schemas.microsoft.com/office/drawing/2014/main" val="3486644388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3936174015"/>
                    </a:ext>
                  </a:extLst>
                </a:gridCol>
                <a:gridCol w="1482437">
                  <a:extLst>
                    <a:ext uri="{9D8B030D-6E8A-4147-A177-3AD203B41FA5}">
                      <a16:colId xmlns:a16="http://schemas.microsoft.com/office/drawing/2014/main" val="341012777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ENTIDADE PRODUTO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81148"/>
                  </a:ext>
                </a:extLst>
              </a:tr>
              <a:tr h="529589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Nome produto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Preço uni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Quantidade em estoque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Melão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3,50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Morango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5,79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8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Maracujá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2,30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09519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0E194424-B237-4C44-A41A-0561F47F4D80}"/>
              </a:ext>
            </a:extLst>
          </p:cNvPr>
          <p:cNvSpPr/>
          <p:nvPr/>
        </p:nvSpPr>
        <p:spPr>
          <a:xfrm>
            <a:off x="817418" y="2369127"/>
            <a:ext cx="1260765" cy="12124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CF87DFE-270A-441C-B250-3EAC33C23E3B}"/>
              </a:ext>
            </a:extLst>
          </p:cNvPr>
          <p:cNvSpPr/>
          <p:nvPr/>
        </p:nvSpPr>
        <p:spPr>
          <a:xfrm>
            <a:off x="3034147" y="5079712"/>
            <a:ext cx="1219200" cy="11679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96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29792-8A51-4F35-B377-3DE6A32A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2FN - 2ª Forma Normal: identificação de chave-estrangeira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112DE-876F-461C-ADB6-29DDBF57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91" y="2864716"/>
            <a:ext cx="10515600" cy="1734993"/>
          </a:xfrm>
        </p:spPr>
        <p:txBody>
          <a:bodyPr>
            <a:noAutofit/>
          </a:bodyPr>
          <a:lstStyle/>
          <a:p>
            <a:pPr algn="just"/>
            <a:r>
              <a:rPr lang="pt-BR" sz="3600" dirty="0"/>
              <a:t>Antes de mais nada, para estar na 2FN é preciso estar na 1FN. Além disso, todos os atributos não chaves da tabela devem depender unicamente da chave primária (não podendo depender apenas de parte dela). </a:t>
            </a:r>
          </a:p>
          <a:p>
            <a:pPr marL="0" indent="0" algn="just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85721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638</Words>
  <Application>Microsoft Office PowerPoint</Application>
  <PresentationFormat>Widescreen</PresentationFormat>
  <Paragraphs>213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do Office</vt:lpstr>
      <vt:lpstr>Introdução à Banco de Dados</vt:lpstr>
      <vt:lpstr>O que é um Banco de dados?</vt:lpstr>
      <vt:lpstr>Características de um banco de dados relacional: </vt:lpstr>
      <vt:lpstr>Exemplo de Banco de Dados Relacional:</vt:lpstr>
      <vt:lpstr>Exemplo 1:</vt:lpstr>
      <vt:lpstr>Tabelando os dados...</vt:lpstr>
      <vt:lpstr>1FN - 1ª Forma Normal: identificação de chave-primária</vt:lpstr>
      <vt:lpstr>Aplicando a 1FN...</vt:lpstr>
      <vt:lpstr>2FN - 2ª Forma Normal: identificação de chave-estrangeira</vt:lpstr>
      <vt:lpstr>Aplicando a 2FN</vt:lpstr>
      <vt:lpstr>3FN - 3ª Forma normal: eliminação de redundância.</vt:lpstr>
      <vt:lpstr>Aplicando 3FN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Banco de Dados</dc:title>
  <dc:creator>Fabiana Cota Pontes</dc:creator>
  <cp:lastModifiedBy>Fabiana Cota Pontes</cp:lastModifiedBy>
  <cp:revision>17</cp:revision>
  <dcterms:created xsi:type="dcterms:W3CDTF">2018-03-14T16:42:56Z</dcterms:created>
  <dcterms:modified xsi:type="dcterms:W3CDTF">2018-03-28T22:19:08Z</dcterms:modified>
</cp:coreProperties>
</file>