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7" r:id="rId7"/>
    <p:sldId id="262" r:id="rId8"/>
    <p:sldId id="263" r:id="rId9"/>
    <p:sldId id="264" r:id="rId10"/>
    <p:sldId id="265" r:id="rId11"/>
    <p:sldId id="266" r:id="rId12"/>
    <p:sldId id="269" r:id="rId13"/>
    <p:sldId id="270" r:id="rId14"/>
    <p:sldId id="271" r:id="rId15"/>
    <p:sldId id="268" r:id="rId16"/>
    <p:sldId id="272" r:id="rId17"/>
    <p:sldId id="273" r:id="rId18"/>
    <p:sldId id="274" r:id="rId19"/>
    <p:sldId id="275" r:id="rId20"/>
    <p:sldId id="276" r:id="rId21"/>
    <p:sldId id="277" r:id="rId22"/>
    <p:sldId id="278" r:id="rId23"/>
    <p:sldId id="281" r:id="rId24"/>
    <p:sldId id="279" r:id="rId25"/>
    <p:sldId id="282" r:id="rId26"/>
    <p:sldId id="280" r:id="rId27"/>
    <p:sldId id="283" r:id="rId28"/>
    <p:sldId id="258"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F7EAB-4EB8-40A0-8163-4A06C25E80B7}" type="doc">
      <dgm:prSet loTypeId="urn:microsoft.com/office/officeart/2005/8/layout/target1" loCatId="relationship" qsTypeId="urn:microsoft.com/office/officeart/2005/8/quickstyle/simple1" qsCatId="simple" csTypeId="urn:microsoft.com/office/officeart/2005/8/colors/colorful1" csCatId="colorful" phldr="1"/>
      <dgm:spPr/>
    </dgm:pt>
    <dgm:pt modelId="{2CA90E11-ADB2-4295-AC9A-7B93A3321914}">
      <dgm:prSet phldrT="[Texto]"/>
      <dgm:spPr/>
      <dgm:t>
        <a:bodyPr/>
        <a:lstStyle/>
        <a:p>
          <a:r>
            <a:rPr lang="pt-BR" dirty="0"/>
            <a:t>Minimundo</a:t>
          </a:r>
        </a:p>
      </dgm:t>
    </dgm:pt>
    <dgm:pt modelId="{A8E4651B-0BB7-41D9-B544-021C3F6DD206}" type="parTrans" cxnId="{6AB18007-ED32-4DFB-AAC6-A495FA59DA11}">
      <dgm:prSet/>
      <dgm:spPr/>
      <dgm:t>
        <a:bodyPr/>
        <a:lstStyle/>
        <a:p>
          <a:endParaRPr lang="pt-BR"/>
        </a:p>
      </dgm:t>
    </dgm:pt>
    <dgm:pt modelId="{41D99BB0-B288-4802-BBC7-2049CFF229B0}" type="sibTrans" cxnId="{6AB18007-ED32-4DFB-AAC6-A495FA59DA11}">
      <dgm:prSet/>
      <dgm:spPr/>
      <dgm:t>
        <a:bodyPr/>
        <a:lstStyle/>
        <a:p>
          <a:endParaRPr lang="pt-BR"/>
        </a:p>
      </dgm:t>
    </dgm:pt>
    <dgm:pt modelId="{9FA79AE0-9964-43EB-A9E4-55E300F3D351}">
      <dgm:prSet phldrT="[Texto]"/>
      <dgm:spPr/>
      <dgm:t>
        <a:bodyPr/>
        <a:lstStyle/>
        <a:p>
          <a:r>
            <a:rPr lang="pt-BR" dirty="0"/>
            <a:t>Mundo</a:t>
          </a:r>
        </a:p>
      </dgm:t>
    </dgm:pt>
    <dgm:pt modelId="{00AA6B67-1FB1-4F06-92D8-CDF66529AC24}" type="parTrans" cxnId="{C1947B70-0650-4034-B6A4-C1E35C2A7833}">
      <dgm:prSet/>
      <dgm:spPr/>
      <dgm:t>
        <a:bodyPr/>
        <a:lstStyle/>
        <a:p>
          <a:endParaRPr lang="pt-BR"/>
        </a:p>
      </dgm:t>
    </dgm:pt>
    <dgm:pt modelId="{EAE40D4B-0088-43D9-8B19-1D910F5093B5}" type="sibTrans" cxnId="{C1947B70-0650-4034-B6A4-C1E35C2A7833}">
      <dgm:prSet/>
      <dgm:spPr/>
      <dgm:t>
        <a:bodyPr/>
        <a:lstStyle/>
        <a:p>
          <a:endParaRPr lang="pt-BR"/>
        </a:p>
      </dgm:t>
    </dgm:pt>
    <dgm:pt modelId="{5DCD0484-759D-409D-9D06-BBC54FB61484}" type="pres">
      <dgm:prSet presAssocID="{73AF7EAB-4EB8-40A0-8163-4A06C25E80B7}" presName="composite" presStyleCnt="0">
        <dgm:presLayoutVars>
          <dgm:chMax val="5"/>
          <dgm:dir/>
          <dgm:resizeHandles val="exact"/>
        </dgm:presLayoutVars>
      </dgm:prSet>
      <dgm:spPr/>
    </dgm:pt>
    <dgm:pt modelId="{CD1E0B41-1DDA-4131-AFDE-BFC2A79EF4C4}" type="pres">
      <dgm:prSet presAssocID="{2CA90E11-ADB2-4295-AC9A-7B93A3321914}" presName="circle1" presStyleLbl="lnNode1" presStyleIdx="0" presStyleCnt="2" custLinFactNeighborX="13896" custLinFactNeighborY="-15603"/>
      <dgm:spPr/>
    </dgm:pt>
    <dgm:pt modelId="{249C2E76-0419-45A5-81BA-63AA8711CEA4}" type="pres">
      <dgm:prSet presAssocID="{2CA90E11-ADB2-4295-AC9A-7B93A3321914}" presName="text1" presStyleLbl="revTx" presStyleIdx="0" presStyleCnt="2">
        <dgm:presLayoutVars>
          <dgm:bulletEnabled val="1"/>
        </dgm:presLayoutVars>
      </dgm:prSet>
      <dgm:spPr/>
      <dgm:t>
        <a:bodyPr/>
        <a:lstStyle/>
        <a:p>
          <a:endParaRPr lang="pt-BR"/>
        </a:p>
      </dgm:t>
    </dgm:pt>
    <dgm:pt modelId="{D4144BDC-2528-4F05-B93F-86B8479ADFC6}" type="pres">
      <dgm:prSet presAssocID="{2CA90E11-ADB2-4295-AC9A-7B93A3321914}" presName="line1" presStyleLbl="callout" presStyleIdx="0" presStyleCnt="4"/>
      <dgm:spPr/>
    </dgm:pt>
    <dgm:pt modelId="{021AE005-CC57-474D-9BAF-2FFE656BB93A}" type="pres">
      <dgm:prSet presAssocID="{2CA90E11-ADB2-4295-AC9A-7B93A3321914}" presName="d1" presStyleLbl="callout" presStyleIdx="1" presStyleCnt="4"/>
      <dgm:spPr/>
    </dgm:pt>
    <dgm:pt modelId="{169E0733-C204-4F83-A6E9-7BAAE3A22F49}" type="pres">
      <dgm:prSet presAssocID="{9FA79AE0-9964-43EB-A9E4-55E300F3D351}" presName="circle2" presStyleLbl="lnNode1" presStyleIdx="1" presStyleCnt="2" custLinFactNeighborX="3925" custLinFactNeighborY="-6120"/>
      <dgm:spPr/>
    </dgm:pt>
    <dgm:pt modelId="{DCD1B1EB-9F5C-4D84-AF62-73C0F91A92D7}" type="pres">
      <dgm:prSet presAssocID="{9FA79AE0-9964-43EB-A9E4-55E300F3D351}" presName="text2" presStyleLbl="revTx" presStyleIdx="1" presStyleCnt="2">
        <dgm:presLayoutVars>
          <dgm:bulletEnabled val="1"/>
        </dgm:presLayoutVars>
      </dgm:prSet>
      <dgm:spPr/>
      <dgm:t>
        <a:bodyPr/>
        <a:lstStyle/>
        <a:p>
          <a:endParaRPr lang="pt-BR"/>
        </a:p>
      </dgm:t>
    </dgm:pt>
    <dgm:pt modelId="{9BF99199-C619-4040-9730-3D137B1B889F}" type="pres">
      <dgm:prSet presAssocID="{9FA79AE0-9964-43EB-A9E4-55E300F3D351}" presName="line2" presStyleLbl="callout" presStyleIdx="2" presStyleCnt="4"/>
      <dgm:spPr/>
    </dgm:pt>
    <dgm:pt modelId="{740C1F2D-1D34-4D72-A8A0-3277FB0453BB}" type="pres">
      <dgm:prSet presAssocID="{9FA79AE0-9964-43EB-A9E4-55E300F3D351}" presName="d2" presStyleLbl="callout" presStyleIdx="3" presStyleCnt="4"/>
      <dgm:spPr/>
    </dgm:pt>
  </dgm:ptLst>
  <dgm:cxnLst>
    <dgm:cxn modelId="{3F222B33-56D3-4EEF-8F69-D68D623E8349}" type="presOf" srcId="{9FA79AE0-9964-43EB-A9E4-55E300F3D351}" destId="{DCD1B1EB-9F5C-4D84-AF62-73C0F91A92D7}" srcOrd="0" destOrd="0" presId="urn:microsoft.com/office/officeart/2005/8/layout/target1"/>
    <dgm:cxn modelId="{C1947B70-0650-4034-B6A4-C1E35C2A7833}" srcId="{73AF7EAB-4EB8-40A0-8163-4A06C25E80B7}" destId="{9FA79AE0-9964-43EB-A9E4-55E300F3D351}" srcOrd="1" destOrd="0" parTransId="{00AA6B67-1FB1-4F06-92D8-CDF66529AC24}" sibTransId="{EAE40D4B-0088-43D9-8B19-1D910F5093B5}"/>
    <dgm:cxn modelId="{81C0281A-3018-499A-A502-68D2E96FE9D3}" type="presOf" srcId="{73AF7EAB-4EB8-40A0-8163-4A06C25E80B7}" destId="{5DCD0484-759D-409D-9D06-BBC54FB61484}" srcOrd="0" destOrd="0" presId="urn:microsoft.com/office/officeart/2005/8/layout/target1"/>
    <dgm:cxn modelId="{BC632045-19DD-4546-AFF2-C764D42C4632}" type="presOf" srcId="{2CA90E11-ADB2-4295-AC9A-7B93A3321914}" destId="{249C2E76-0419-45A5-81BA-63AA8711CEA4}" srcOrd="0" destOrd="0" presId="urn:microsoft.com/office/officeart/2005/8/layout/target1"/>
    <dgm:cxn modelId="{6AB18007-ED32-4DFB-AAC6-A495FA59DA11}" srcId="{73AF7EAB-4EB8-40A0-8163-4A06C25E80B7}" destId="{2CA90E11-ADB2-4295-AC9A-7B93A3321914}" srcOrd="0" destOrd="0" parTransId="{A8E4651B-0BB7-41D9-B544-021C3F6DD206}" sibTransId="{41D99BB0-B288-4802-BBC7-2049CFF229B0}"/>
    <dgm:cxn modelId="{0E51527E-0EF0-48E4-AB46-7E18C82ED583}" type="presParOf" srcId="{5DCD0484-759D-409D-9D06-BBC54FB61484}" destId="{CD1E0B41-1DDA-4131-AFDE-BFC2A79EF4C4}" srcOrd="0" destOrd="0" presId="urn:microsoft.com/office/officeart/2005/8/layout/target1"/>
    <dgm:cxn modelId="{BE00DE5F-1EFC-4A9E-9EA1-60F47E5CF627}" type="presParOf" srcId="{5DCD0484-759D-409D-9D06-BBC54FB61484}" destId="{249C2E76-0419-45A5-81BA-63AA8711CEA4}" srcOrd="1" destOrd="0" presId="urn:microsoft.com/office/officeart/2005/8/layout/target1"/>
    <dgm:cxn modelId="{10657857-C935-4FEE-A7FD-01B15E6231DD}" type="presParOf" srcId="{5DCD0484-759D-409D-9D06-BBC54FB61484}" destId="{D4144BDC-2528-4F05-B93F-86B8479ADFC6}" srcOrd="2" destOrd="0" presId="urn:microsoft.com/office/officeart/2005/8/layout/target1"/>
    <dgm:cxn modelId="{CEAC3F9E-EDEC-4F58-B024-CAB727649BB2}" type="presParOf" srcId="{5DCD0484-759D-409D-9D06-BBC54FB61484}" destId="{021AE005-CC57-474D-9BAF-2FFE656BB93A}" srcOrd="3" destOrd="0" presId="urn:microsoft.com/office/officeart/2005/8/layout/target1"/>
    <dgm:cxn modelId="{F2B8962B-821D-4DE5-A9F2-99139DDF9CB8}" type="presParOf" srcId="{5DCD0484-759D-409D-9D06-BBC54FB61484}" destId="{169E0733-C204-4F83-A6E9-7BAAE3A22F49}" srcOrd="4" destOrd="0" presId="urn:microsoft.com/office/officeart/2005/8/layout/target1"/>
    <dgm:cxn modelId="{A404F9CF-E4CE-4D7C-B75D-FA92C7824925}" type="presParOf" srcId="{5DCD0484-759D-409D-9D06-BBC54FB61484}" destId="{DCD1B1EB-9F5C-4D84-AF62-73C0F91A92D7}" srcOrd="5" destOrd="0" presId="urn:microsoft.com/office/officeart/2005/8/layout/target1"/>
    <dgm:cxn modelId="{E7ECE12C-531C-4F84-92E6-BDB907592864}" type="presParOf" srcId="{5DCD0484-759D-409D-9D06-BBC54FB61484}" destId="{9BF99199-C619-4040-9730-3D137B1B889F}" srcOrd="6" destOrd="0" presId="urn:microsoft.com/office/officeart/2005/8/layout/target1"/>
    <dgm:cxn modelId="{9A98B0CA-792A-494A-8877-404F1A7C9E9D}" type="presParOf" srcId="{5DCD0484-759D-409D-9D06-BBC54FB61484}" destId="{740C1F2D-1D34-4D72-A8A0-3277FB0453BB}" srcOrd="7"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E0733-C204-4F83-A6E9-7BAAE3A22F49}">
      <dsp:nvSpPr>
        <dsp:cNvPr id="0" name=""/>
        <dsp:cNvSpPr/>
      </dsp:nvSpPr>
      <dsp:spPr>
        <a:xfrm>
          <a:off x="99379" y="804946"/>
          <a:ext cx="2531967" cy="253196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1E0B41-1DDA-4131-AFDE-BFC2A79EF4C4}">
      <dsp:nvSpPr>
        <dsp:cNvPr id="0" name=""/>
        <dsp:cNvSpPr/>
      </dsp:nvSpPr>
      <dsp:spPr>
        <a:xfrm>
          <a:off x="961269" y="1672203"/>
          <a:ext cx="843989" cy="8439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C2E76-0419-45A5-81BA-63AA8711CEA4}">
      <dsp:nvSpPr>
        <dsp:cNvPr id="0" name=""/>
        <dsp:cNvSpPr/>
      </dsp:nvSpPr>
      <dsp:spPr>
        <a:xfrm>
          <a:off x="2953961" y="115913"/>
          <a:ext cx="1265983" cy="1054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pt-BR" sz="1800" kern="1200" dirty="0"/>
            <a:t>Minimundo</a:t>
          </a:r>
        </a:p>
      </dsp:txBody>
      <dsp:txXfrm>
        <a:off x="2953961" y="115913"/>
        <a:ext cx="1265983" cy="1054986"/>
      </dsp:txXfrm>
    </dsp:sp>
    <dsp:sp modelId="{D4144BDC-2528-4F05-B93F-86B8479ADFC6}">
      <dsp:nvSpPr>
        <dsp:cNvPr id="0" name=""/>
        <dsp:cNvSpPr/>
      </dsp:nvSpPr>
      <dsp:spPr>
        <a:xfrm>
          <a:off x="2637465" y="643406"/>
          <a:ext cx="3164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AE005-CC57-474D-9BAF-2FFE656BB93A}">
      <dsp:nvSpPr>
        <dsp:cNvPr id="0" name=""/>
        <dsp:cNvSpPr/>
      </dsp:nvSpPr>
      <dsp:spPr>
        <a:xfrm rot="5400000">
          <a:off x="1159535" y="749010"/>
          <a:ext cx="1583323" cy="1370427"/>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D1B1EB-9F5C-4D84-AF62-73C0F91A92D7}">
      <dsp:nvSpPr>
        <dsp:cNvPr id="0" name=""/>
        <dsp:cNvSpPr/>
      </dsp:nvSpPr>
      <dsp:spPr>
        <a:xfrm>
          <a:off x="2953961" y="1170899"/>
          <a:ext cx="1265983" cy="1054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pt-BR" sz="1800" kern="1200" dirty="0"/>
            <a:t>Mundo</a:t>
          </a:r>
        </a:p>
      </dsp:txBody>
      <dsp:txXfrm>
        <a:off x="2953961" y="1170899"/>
        <a:ext cx="1265983" cy="1054986"/>
      </dsp:txXfrm>
    </dsp:sp>
    <dsp:sp modelId="{9BF99199-C619-4040-9730-3D137B1B889F}">
      <dsp:nvSpPr>
        <dsp:cNvPr id="0" name=""/>
        <dsp:cNvSpPr/>
      </dsp:nvSpPr>
      <dsp:spPr>
        <a:xfrm>
          <a:off x="2637465" y="1698392"/>
          <a:ext cx="3164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0C1F2D-1D34-4D72-A8A0-3277FB0453BB}">
      <dsp:nvSpPr>
        <dsp:cNvPr id="0" name=""/>
        <dsp:cNvSpPr/>
      </dsp:nvSpPr>
      <dsp:spPr>
        <a:xfrm rot="5400000">
          <a:off x="1699287" y="1871115"/>
          <a:ext cx="1108326" cy="76592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F47A879B-3196-47B2-8694-A7924CFA6893}" type="datetimeFigureOut">
              <a:rPr lang="pt-BR" smtClean="0"/>
              <a:t>14/03/2017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B0026D-E5A4-4B05-B381-718212DEC5EA}" type="slidenum">
              <a:rPr lang="pt-BR" smtClean="0"/>
              <a:t>‹nº›</a:t>
            </a:fld>
            <a:endParaRPr lang="pt-BR"/>
          </a:p>
        </p:txBody>
      </p:sp>
    </p:spTree>
    <p:extLst>
      <p:ext uri="{BB962C8B-B14F-4D97-AF65-F5344CB8AC3E}">
        <p14:creationId xmlns:p14="http://schemas.microsoft.com/office/powerpoint/2010/main" val="264035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47A879B-3196-47B2-8694-A7924CFA6893}" type="datetimeFigureOut">
              <a:rPr lang="pt-BR" smtClean="0"/>
              <a:t>14/03/2017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B0026D-E5A4-4B05-B381-718212DEC5EA}" type="slidenum">
              <a:rPr lang="pt-BR" smtClean="0"/>
              <a:t>‹nº›</a:t>
            </a:fld>
            <a:endParaRPr lang="pt-BR"/>
          </a:p>
        </p:txBody>
      </p:sp>
    </p:spTree>
    <p:extLst>
      <p:ext uri="{BB962C8B-B14F-4D97-AF65-F5344CB8AC3E}">
        <p14:creationId xmlns:p14="http://schemas.microsoft.com/office/powerpoint/2010/main" val="300626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47A879B-3196-47B2-8694-A7924CFA6893}" type="datetimeFigureOut">
              <a:rPr lang="pt-BR" smtClean="0"/>
              <a:t>14/03/2017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B0026D-E5A4-4B05-B381-718212DEC5EA}" type="slidenum">
              <a:rPr lang="pt-BR" smtClean="0"/>
              <a:t>‹nº›</a:t>
            </a:fld>
            <a:endParaRPr lang="pt-BR"/>
          </a:p>
        </p:txBody>
      </p:sp>
    </p:spTree>
    <p:extLst>
      <p:ext uri="{BB962C8B-B14F-4D97-AF65-F5344CB8AC3E}">
        <p14:creationId xmlns:p14="http://schemas.microsoft.com/office/powerpoint/2010/main" val="349551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47A879B-3196-47B2-8694-A7924CFA6893}" type="datetimeFigureOut">
              <a:rPr lang="pt-BR" smtClean="0"/>
              <a:t>14/03/2017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B0026D-E5A4-4B05-B381-718212DEC5EA}" type="slidenum">
              <a:rPr lang="pt-BR" smtClean="0"/>
              <a:t>‹nº›</a:t>
            </a:fld>
            <a:endParaRPr lang="pt-BR"/>
          </a:p>
        </p:txBody>
      </p:sp>
    </p:spTree>
    <p:extLst>
      <p:ext uri="{BB962C8B-B14F-4D97-AF65-F5344CB8AC3E}">
        <p14:creationId xmlns:p14="http://schemas.microsoft.com/office/powerpoint/2010/main" val="293478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F47A879B-3196-47B2-8694-A7924CFA6893}" type="datetimeFigureOut">
              <a:rPr lang="pt-BR" smtClean="0"/>
              <a:t>14/03/2017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B0026D-E5A4-4B05-B381-718212DEC5EA}" type="slidenum">
              <a:rPr lang="pt-BR" smtClean="0"/>
              <a:t>‹nº›</a:t>
            </a:fld>
            <a:endParaRPr lang="pt-BR"/>
          </a:p>
        </p:txBody>
      </p:sp>
    </p:spTree>
    <p:extLst>
      <p:ext uri="{BB962C8B-B14F-4D97-AF65-F5344CB8AC3E}">
        <p14:creationId xmlns:p14="http://schemas.microsoft.com/office/powerpoint/2010/main" val="248175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F47A879B-3196-47B2-8694-A7924CFA6893}" type="datetimeFigureOut">
              <a:rPr lang="pt-BR" smtClean="0"/>
              <a:t>14/03/2017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B0026D-E5A4-4B05-B381-718212DEC5EA}" type="slidenum">
              <a:rPr lang="pt-BR" smtClean="0"/>
              <a:t>‹nº›</a:t>
            </a:fld>
            <a:endParaRPr lang="pt-BR"/>
          </a:p>
        </p:txBody>
      </p:sp>
    </p:spTree>
    <p:extLst>
      <p:ext uri="{BB962C8B-B14F-4D97-AF65-F5344CB8AC3E}">
        <p14:creationId xmlns:p14="http://schemas.microsoft.com/office/powerpoint/2010/main" val="70500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F47A879B-3196-47B2-8694-A7924CFA6893}" type="datetimeFigureOut">
              <a:rPr lang="pt-BR" smtClean="0"/>
              <a:t>14/03/2017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5B0026D-E5A4-4B05-B381-718212DEC5EA}" type="slidenum">
              <a:rPr lang="pt-BR" smtClean="0"/>
              <a:t>‹nº›</a:t>
            </a:fld>
            <a:endParaRPr lang="pt-BR"/>
          </a:p>
        </p:txBody>
      </p:sp>
    </p:spTree>
    <p:extLst>
      <p:ext uri="{BB962C8B-B14F-4D97-AF65-F5344CB8AC3E}">
        <p14:creationId xmlns:p14="http://schemas.microsoft.com/office/powerpoint/2010/main" val="285131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F47A879B-3196-47B2-8694-A7924CFA6893}" type="datetimeFigureOut">
              <a:rPr lang="pt-BR" smtClean="0"/>
              <a:t>14/03/2017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5B0026D-E5A4-4B05-B381-718212DEC5EA}" type="slidenum">
              <a:rPr lang="pt-BR" smtClean="0"/>
              <a:t>‹nº›</a:t>
            </a:fld>
            <a:endParaRPr lang="pt-BR"/>
          </a:p>
        </p:txBody>
      </p:sp>
    </p:spTree>
    <p:extLst>
      <p:ext uri="{BB962C8B-B14F-4D97-AF65-F5344CB8AC3E}">
        <p14:creationId xmlns:p14="http://schemas.microsoft.com/office/powerpoint/2010/main" val="284972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47A879B-3196-47B2-8694-A7924CFA6893}" type="datetimeFigureOut">
              <a:rPr lang="pt-BR" smtClean="0"/>
              <a:t>14/03/2017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5B0026D-E5A4-4B05-B381-718212DEC5EA}" type="slidenum">
              <a:rPr lang="pt-BR" smtClean="0"/>
              <a:t>‹nº›</a:t>
            </a:fld>
            <a:endParaRPr lang="pt-BR"/>
          </a:p>
        </p:txBody>
      </p:sp>
    </p:spTree>
    <p:extLst>
      <p:ext uri="{BB962C8B-B14F-4D97-AF65-F5344CB8AC3E}">
        <p14:creationId xmlns:p14="http://schemas.microsoft.com/office/powerpoint/2010/main" val="118332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F47A879B-3196-47B2-8694-A7924CFA6893}" type="datetimeFigureOut">
              <a:rPr lang="pt-BR" smtClean="0"/>
              <a:t>14/03/2017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B0026D-E5A4-4B05-B381-718212DEC5EA}" type="slidenum">
              <a:rPr lang="pt-BR" smtClean="0"/>
              <a:t>‹nº›</a:t>
            </a:fld>
            <a:endParaRPr lang="pt-BR"/>
          </a:p>
        </p:txBody>
      </p:sp>
    </p:spTree>
    <p:extLst>
      <p:ext uri="{BB962C8B-B14F-4D97-AF65-F5344CB8AC3E}">
        <p14:creationId xmlns:p14="http://schemas.microsoft.com/office/powerpoint/2010/main" val="36757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F47A879B-3196-47B2-8694-A7924CFA6893}" type="datetimeFigureOut">
              <a:rPr lang="pt-BR" smtClean="0"/>
              <a:t>14/03/2017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B0026D-E5A4-4B05-B381-718212DEC5EA}" type="slidenum">
              <a:rPr lang="pt-BR" smtClean="0"/>
              <a:t>‹nº›</a:t>
            </a:fld>
            <a:endParaRPr lang="pt-BR"/>
          </a:p>
        </p:txBody>
      </p:sp>
    </p:spTree>
    <p:extLst>
      <p:ext uri="{BB962C8B-B14F-4D97-AF65-F5344CB8AC3E}">
        <p14:creationId xmlns:p14="http://schemas.microsoft.com/office/powerpoint/2010/main" val="134609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A879B-3196-47B2-8694-A7924CFA6893}" type="datetimeFigureOut">
              <a:rPr lang="pt-BR" smtClean="0"/>
              <a:t>14/03/2017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0026D-E5A4-4B05-B381-718212DEC5EA}" type="slidenum">
              <a:rPr lang="pt-BR" smtClean="0"/>
              <a:t>‹nº›</a:t>
            </a:fld>
            <a:endParaRPr lang="pt-BR"/>
          </a:p>
        </p:txBody>
      </p:sp>
    </p:spTree>
    <p:extLst>
      <p:ext uri="{BB962C8B-B14F-4D97-AF65-F5344CB8AC3E}">
        <p14:creationId xmlns:p14="http://schemas.microsoft.com/office/powerpoint/2010/main" val="1313245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a:latin typeface="Arial Black" panose="020B0A04020102020204" pitchFamily="34" charset="0"/>
              </a:rPr>
              <a:t>Modelagem Conceitual</a:t>
            </a:r>
          </a:p>
        </p:txBody>
      </p:sp>
      <p:sp>
        <p:nvSpPr>
          <p:cNvPr id="3" name="Subtítulo 2"/>
          <p:cNvSpPr>
            <a:spLocks noGrp="1"/>
          </p:cNvSpPr>
          <p:nvPr>
            <p:ph type="subTitle" idx="1"/>
          </p:nvPr>
        </p:nvSpPr>
        <p:spPr/>
        <p:txBody>
          <a:bodyPr/>
          <a:lstStyle/>
          <a:p>
            <a:r>
              <a:rPr lang="pt-BR" b="1" dirty="0"/>
              <a:t>Aula </a:t>
            </a:r>
            <a:r>
              <a:rPr lang="pt-BR" b="1" dirty="0" smtClean="0"/>
              <a:t>2</a:t>
            </a:r>
          </a:p>
          <a:p>
            <a:r>
              <a:rPr lang="pt-BR" b="1" dirty="0" smtClean="0"/>
              <a:t>Professora: Fabiana</a:t>
            </a:r>
            <a:endParaRPr lang="pt-BR" b="1" dirty="0"/>
          </a:p>
        </p:txBody>
      </p:sp>
    </p:spTree>
    <p:extLst>
      <p:ext uri="{BB962C8B-B14F-4D97-AF65-F5344CB8AC3E}">
        <p14:creationId xmlns:p14="http://schemas.microsoft.com/office/powerpoint/2010/main" val="158362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Modelo Lógico:</a:t>
            </a:r>
            <a:endParaRPr lang="pt-BR" dirty="0"/>
          </a:p>
        </p:txBody>
      </p:sp>
      <p:sp>
        <p:nvSpPr>
          <p:cNvPr id="3" name="Espaço Reservado para Conteúdo 2"/>
          <p:cNvSpPr>
            <a:spLocks noGrp="1"/>
          </p:cNvSpPr>
          <p:nvPr>
            <p:ph idx="1"/>
          </p:nvPr>
        </p:nvSpPr>
        <p:spPr>
          <a:xfrm>
            <a:off x="885492" y="1415852"/>
            <a:ext cx="10515600" cy="2002096"/>
          </a:xfrm>
        </p:spPr>
        <p:txBody>
          <a:bodyPr>
            <a:normAutofit lnSpcReduction="10000"/>
          </a:bodyPr>
          <a:lstStyle/>
          <a:p>
            <a:pPr marL="0" indent="0" algn="just">
              <a:buNone/>
            </a:pPr>
            <a:r>
              <a:rPr lang="pt-BR" dirty="0" smtClean="0"/>
              <a:t>	Tem </a:t>
            </a:r>
            <a:r>
              <a:rPr lang="pt-BR" dirty="0"/>
              <a:t>seu início a partir do modelo conceitual. Nele será descrito as estruturas que estarão no banco de dados, de acordo com as possibilidades permitidas pela abordagem (relacional), mas sem considerar nenhuma característica específica de um SGBD, resultando em um sistema lógico de dados.</a:t>
            </a:r>
          </a:p>
          <a:p>
            <a:pPr algn="just"/>
            <a:endParaRPr lang="pt-BR" dirty="0"/>
          </a:p>
        </p:txBody>
      </p:sp>
      <p:sp>
        <p:nvSpPr>
          <p:cNvPr id="4" name="Retângulo 3"/>
          <p:cNvSpPr/>
          <p:nvPr/>
        </p:nvSpPr>
        <p:spPr>
          <a:xfrm>
            <a:off x="3048000" y="2551837"/>
            <a:ext cx="6096000" cy="369332"/>
          </a:xfrm>
          <a:prstGeom prst="rect">
            <a:avLst/>
          </a:prstGeom>
        </p:spPr>
        <p:txBody>
          <a:bodyPr>
            <a:spAutoFit/>
          </a:bodyPr>
          <a:lstStyle/>
          <a:p>
            <a:endParaRPr lang="pt-BR" dirty="0"/>
          </a:p>
        </p:txBody>
      </p:sp>
      <p:pic>
        <p:nvPicPr>
          <p:cNvPr id="2050" name="Picture 2" descr="Resultado de imagem para exemplo de modelo lógico de banco de dados"/>
          <p:cNvPicPr>
            <a:picLocks noChangeAspect="1" noChangeArrowheads="1"/>
          </p:cNvPicPr>
          <p:nvPr/>
        </p:nvPicPr>
        <p:blipFill rotWithShape="1">
          <a:blip r:embed="rId2">
            <a:extLst>
              <a:ext uri="{28A0092B-C50C-407E-A947-70E740481C1C}">
                <a14:useLocalDpi xmlns:a14="http://schemas.microsoft.com/office/drawing/2010/main" val="0"/>
              </a:ext>
            </a:extLst>
          </a:blip>
          <a:srcRect t="20288" r="1244" b="6536"/>
          <a:stretch/>
        </p:blipFill>
        <p:spPr bwMode="auto">
          <a:xfrm>
            <a:off x="3048000" y="3317771"/>
            <a:ext cx="6001416" cy="333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27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Modelo Físico:</a:t>
            </a:r>
            <a:endParaRPr lang="pt-BR" dirty="0"/>
          </a:p>
        </p:txBody>
      </p:sp>
      <p:sp>
        <p:nvSpPr>
          <p:cNvPr id="3" name="Espaço Reservado para Conteúdo 2"/>
          <p:cNvSpPr>
            <a:spLocks noGrp="1"/>
          </p:cNvSpPr>
          <p:nvPr>
            <p:ph idx="1"/>
          </p:nvPr>
        </p:nvSpPr>
        <p:spPr>
          <a:xfrm>
            <a:off x="710609" y="1453485"/>
            <a:ext cx="10515600" cy="2395501"/>
          </a:xfrm>
        </p:spPr>
        <p:txBody>
          <a:bodyPr>
            <a:normAutofit/>
          </a:bodyPr>
          <a:lstStyle/>
          <a:p>
            <a:pPr marL="0" indent="0">
              <a:buNone/>
            </a:pPr>
            <a:r>
              <a:rPr lang="pt-BR" dirty="0" smtClean="0"/>
              <a:t>	Parte </a:t>
            </a:r>
            <a:r>
              <a:rPr lang="pt-BR" dirty="0"/>
              <a:t>do modelo lógico e descreve as estruturas físicas de armazenamento de dados, tais como tamanho de campos, índices, tipo de preenchimento dos campos, nomenclaturas, etc. Esse modelo detalha o estudo dos métodos de acesso ao SGBD para elaboração dos índices de cada informação colocada nos modelos Conceitual e Lógico.</a:t>
            </a:r>
          </a:p>
          <a:p>
            <a:endParaRPr lang="pt-BR" dirty="0"/>
          </a:p>
        </p:txBody>
      </p:sp>
      <p:pic>
        <p:nvPicPr>
          <p:cNvPr id="3074" name="Picture 2" descr="Resultado de imagem para exemplo de modelo físico de banco de dados"/>
          <p:cNvPicPr>
            <a:picLocks noChangeAspect="1" noChangeArrowheads="1"/>
          </p:cNvPicPr>
          <p:nvPr/>
        </p:nvPicPr>
        <p:blipFill rotWithShape="1">
          <a:blip r:embed="rId2">
            <a:extLst>
              <a:ext uri="{28A0092B-C50C-407E-A947-70E740481C1C}">
                <a14:useLocalDpi xmlns:a14="http://schemas.microsoft.com/office/drawing/2010/main" val="0"/>
              </a:ext>
            </a:extLst>
          </a:blip>
          <a:srcRect l="3401" t="12367" r="4393" b="4206"/>
          <a:stretch/>
        </p:blipFill>
        <p:spPr bwMode="auto">
          <a:xfrm>
            <a:off x="3152687" y="3401238"/>
            <a:ext cx="5076912" cy="344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49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Abstração</a:t>
            </a:r>
          </a:p>
        </p:txBody>
      </p:sp>
      <p:sp>
        <p:nvSpPr>
          <p:cNvPr id="4" name="Espaço Reservado para Texto 3"/>
          <p:cNvSpPr>
            <a:spLocks noGrp="1"/>
          </p:cNvSpPr>
          <p:nvPr>
            <p:ph type="body" idx="1"/>
          </p:nvPr>
        </p:nvSpPr>
        <p:spPr/>
        <p:txBody>
          <a:bodyPr/>
          <a:lstStyle/>
          <a:p>
            <a:endParaRPr lang="pt-BR"/>
          </a:p>
        </p:txBody>
      </p:sp>
    </p:spTree>
    <p:extLst>
      <p:ext uri="{BB962C8B-B14F-4D97-AF65-F5344CB8AC3E}">
        <p14:creationId xmlns:p14="http://schemas.microsoft.com/office/powerpoint/2010/main" val="185487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Conceito</a:t>
            </a:r>
          </a:p>
        </p:txBody>
      </p:sp>
      <p:sp>
        <p:nvSpPr>
          <p:cNvPr id="5" name="Espaço Reservado para Conteúdo 4"/>
          <p:cNvSpPr>
            <a:spLocks noGrp="1"/>
          </p:cNvSpPr>
          <p:nvPr>
            <p:ph idx="1"/>
          </p:nvPr>
        </p:nvSpPr>
        <p:spPr/>
        <p:txBody>
          <a:bodyPr/>
          <a:lstStyle/>
          <a:p>
            <a:pPr algn="just"/>
            <a:r>
              <a:rPr lang="pt-BR" dirty="0"/>
              <a:t>É um processo mental que usamos quando selecionamos várias características e propriedades de um conjunto de objetos ou fatos e excluímos outras que não são relevantes ou com as quais não interessa trabalhar no momento.</a:t>
            </a:r>
          </a:p>
          <a:p>
            <a:r>
              <a:rPr lang="pt-BR" dirty="0"/>
              <a:t>Em síntese, a abstração nada mais é do que a percepção mental, sem conceituações técnicas, de uma porção do mundo real. O processo de abstração é fundamental para o desenvolvimento da atividade de modelagem.</a:t>
            </a:r>
          </a:p>
        </p:txBody>
      </p:sp>
    </p:spTree>
    <p:extLst>
      <p:ext uri="{BB962C8B-B14F-4D97-AF65-F5344CB8AC3E}">
        <p14:creationId xmlns:p14="http://schemas.microsoft.com/office/powerpoint/2010/main" val="943750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Tipos de abstração:</a:t>
            </a:r>
          </a:p>
        </p:txBody>
      </p:sp>
      <p:sp>
        <p:nvSpPr>
          <p:cNvPr id="3" name="Espaço Reservado para Conteúdo 2"/>
          <p:cNvSpPr>
            <a:spLocks noGrp="1"/>
          </p:cNvSpPr>
          <p:nvPr>
            <p:ph idx="1"/>
          </p:nvPr>
        </p:nvSpPr>
        <p:spPr>
          <a:xfrm>
            <a:off x="838200" y="1825624"/>
            <a:ext cx="10874188" cy="4481047"/>
          </a:xfrm>
        </p:spPr>
        <p:txBody>
          <a:bodyPr>
            <a:normAutofit/>
          </a:bodyPr>
          <a:lstStyle/>
          <a:p>
            <a:pPr algn="just"/>
            <a:r>
              <a:rPr lang="pt-BR" b="1" u="sng" dirty="0"/>
              <a:t>Classificação:</a:t>
            </a:r>
            <a:r>
              <a:rPr lang="pt-BR" dirty="0"/>
              <a:t> É utilizada para definir classe de objetos ou coisas do mundo real caracterizadas por propriedade comuns. Exemplo: bicicleta, porta, pássaro, pessoa, etc.</a:t>
            </a:r>
          </a:p>
          <a:p>
            <a:pPr algn="just"/>
            <a:r>
              <a:rPr lang="pt-BR" b="1" u="sng" dirty="0"/>
              <a:t>Agregação:</a:t>
            </a:r>
            <a:r>
              <a:rPr lang="pt-BR" dirty="0"/>
              <a:t> é o entendimento do todo pelas partes. É o conjunto que compõe o elemento. Exemplo: A bicicleta é composta por parafusos, pedais, coroas, etc.</a:t>
            </a:r>
          </a:p>
          <a:p>
            <a:pPr algn="just"/>
            <a:r>
              <a:rPr lang="pt-BR" b="1" u="sng" dirty="0"/>
              <a:t>Generalização:</a:t>
            </a:r>
            <a:r>
              <a:rPr lang="pt-BR" dirty="0"/>
              <a:t> é quando definimos um elemento como subconjunto de uma classe maior. Exemplo: A bicicleta é um veículo.</a:t>
            </a:r>
          </a:p>
        </p:txBody>
      </p:sp>
    </p:spTree>
    <p:extLst>
      <p:ext uri="{BB962C8B-B14F-4D97-AF65-F5344CB8AC3E}">
        <p14:creationId xmlns:p14="http://schemas.microsoft.com/office/powerpoint/2010/main" val="277911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Projeto de Banco de Dados</a:t>
            </a:r>
          </a:p>
        </p:txBody>
      </p:sp>
      <p:sp>
        <p:nvSpPr>
          <p:cNvPr id="3" name="Espaço Reservado para Conteúdo 2"/>
          <p:cNvSpPr>
            <a:spLocks noGrp="1"/>
          </p:cNvSpPr>
          <p:nvPr>
            <p:ph idx="1"/>
          </p:nvPr>
        </p:nvSpPr>
        <p:spPr/>
        <p:txBody>
          <a:bodyPr/>
          <a:lstStyle/>
          <a:p>
            <a:pPr algn="just"/>
            <a:r>
              <a:rPr lang="pt-BR" dirty="0"/>
              <a:t>A modelagem de sistemas é o coração de um projeto de sistemas de banco de dados e para isso usamos o modelo ENTIDADE-RELACIONAMENTO.</a:t>
            </a:r>
          </a:p>
          <a:p>
            <a:pPr algn="just"/>
            <a:r>
              <a:rPr lang="pt-BR" dirty="0"/>
              <a:t>O Objetivo da modelagem de dados é transmitir e mostrar uma representação única, não redundante e resumida dos dados de uma aplicação. </a:t>
            </a:r>
            <a:endParaRPr lang="pt-BR" dirty="0" smtClean="0"/>
          </a:p>
          <a:p>
            <a:pPr algn="just"/>
            <a:r>
              <a:rPr lang="pt-BR" dirty="0" smtClean="0"/>
              <a:t>Em </a:t>
            </a:r>
            <a:r>
              <a:rPr lang="pt-BR" dirty="0"/>
              <a:t>projetos conceituais de aplicações de banco de dados o modelo Entidade-relacionamento é o mais utilizado para a representação e entendimento dos dados que compõem a essência do sistema.</a:t>
            </a:r>
          </a:p>
        </p:txBody>
      </p:sp>
    </p:spTree>
    <p:extLst>
      <p:ext uri="{BB962C8B-B14F-4D97-AF65-F5344CB8AC3E}">
        <p14:creationId xmlns:p14="http://schemas.microsoft.com/office/powerpoint/2010/main" val="3550030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 modelo Entidade-Relacionamento (ER)</a:t>
            </a:r>
          </a:p>
        </p:txBody>
      </p:sp>
      <p:sp>
        <p:nvSpPr>
          <p:cNvPr id="3" name="Espaço Reservado para Conteúdo 2"/>
          <p:cNvSpPr>
            <a:spLocks noGrp="1"/>
          </p:cNvSpPr>
          <p:nvPr>
            <p:ph idx="1"/>
          </p:nvPr>
        </p:nvSpPr>
        <p:spPr/>
        <p:txBody>
          <a:bodyPr/>
          <a:lstStyle/>
          <a:p>
            <a:pPr algn="just"/>
            <a:r>
              <a:rPr lang="pt-BR" dirty="0"/>
              <a:t>Foi definido por Peter Chen em 1976 e teve como base a teoria relacional criada em 1970.</a:t>
            </a:r>
          </a:p>
          <a:p>
            <a:pPr algn="just"/>
            <a:r>
              <a:rPr lang="pt-BR" dirty="0"/>
              <a:t>Segundo Chen, a visão de uma dada realidade baseia-se no relacionamento entre entidades, o qual retrata os fatos que governam essa mesma realidade, e cada entidade possui atributos.</a:t>
            </a:r>
          </a:p>
          <a:p>
            <a:pPr algn="just"/>
            <a:r>
              <a:rPr lang="pt-BR" dirty="0"/>
              <a:t>Os conceitos do modelo </a:t>
            </a:r>
            <a:r>
              <a:rPr lang="pt-BR" i="1" dirty="0"/>
              <a:t>ER</a:t>
            </a:r>
            <a:r>
              <a:rPr lang="pt-BR" dirty="0"/>
              <a:t> destinam-se exclusivamente ao projeto de banco de dados, mas podem ser usados para entendimento de determinado negócio.</a:t>
            </a:r>
          </a:p>
          <a:p>
            <a:pPr marL="0" indent="0" algn="just">
              <a:buNone/>
            </a:pPr>
            <a:endParaRPr lang="pt-BR" dirty="0"/>
          </a:p>
        </p:txBody>
      </p:sp>
    </p:spTree>
    <p:extLst>
      <p:ext uri="{BB962C8B-B14F-4D97-AF65-F5344CB8AC3E}">
        <p14:creationId xmlns:p14="http://schemas.microsoft.com/office/powerpoint/2010/main" val="26743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u="sng" dirty="0"/>
              <a:t>Objetos Conceituais</a:t>
            </a:r>
          </a:p>
        </p:txBody>
      </p:sp>
      <p:sp>
        <p:nvSpPr>
          <p:cNvPr id="3" name="Espaço Reservado para Conteúdo 2"/>
          <p:cNvSpPr>
            <a:spLocks noGrp="1"/>
          </p:cNvSpPr>
          <p:nvPr>
            <p:ph idx="1"/>
          </p:nvPr>
        </p:nvSpPr>
        <p:spPr>
          <a:xfrm>
            <a:off x="838200" y="1825625"/>
            <a:ext cx="4500282" cy="2087470"/>
          </a:xfrm>
        </p:spPr>
        <p:txBody>
          <a:bodyPr>
            <a:normAutofit/>
          </a:bodyPr>
          <a:lstStyle/>
          <a:p>
            <a:r>
              <a:rPr lang="pt-BR" sz="3600" dirty="0"/>
              <a:t>Entidades</a:t>
            </a:r>
          </a:p>
          <a:p>
            <a:r>
              <a:rPr lang="pt-BR" sz="3600" dirty="0"/>
              <a:t>Relacionamentos</a:t>
            </a:r>
          </a:p>
          <a:p>
            <a:r>
              <a:rPr lang="pt-BR" sz="3600" dirty="0"/>
              <a:t>Atributos</a:t>
            </a:r>
          </a:p>
        </p:txBody>
      </p:sp>
    </p:spTree>
    <p:extLst>
      <p:ext uri="{BB962C8B-B14F-4D97-AF65-F5344CB8AC3E}">
        <p14:creationId xmlns:p14="http://schemas.microsoft.com/office/powerpoint/2010/main" val="850522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u="sng" dirty="0"/>
              <a:t>Entidades</a:t>
            </a:r>
          </a:p>
        </p:txBody>
      </p:sp>
      <p:sp>
        <p:nvSpPr>
          <p:cNvPr id="3" name="Espaço Reservado para Conteúdo 2"/>
          <p:cNvSpPr>
            <a:spLocks noGrp="1"/>
          </p:cNvSpPr>
          <p:nvPr>
            <p:ph idx="1"/>
          </p:nvPr>
        </p:nvSpPr>
        <p:spPr>
          <a:xfrm>
            <a:off x="838200" y="1380622"/>
            <a:ext cx="10515600" cy="4054179"/>
          </a:xfrm>
        </p:spPr>
        <p:txBody>
          <a:bodyPr/>
          <a:lstStyle/>
          <a:p>
            <a:pPr algn="just"/>
            <a:r>
              <a:rPr lang="pt-BR" dirty="0"/>
              <a:t>Define-se como entidade como aquele objeto que existe no mundo real com uma identificação distinta e um significado próprio.</a:t>
            </a:r>
          </a:p>
          <a:p>
            <a:pPr algn="just"/>
            <a:r>
              <a:rPr lang="pt-BR" dirty="0"/>
              <a:t>São as “coisas” que existem no negócio, ou ainda, descrevem o negócio em si.</a:t>
            </a:r>
          </a:p>
          <a:p>
            <a:pPr algn="just"/>
            <a:r>
              <a:rPr lang="pt-BR" dirty="0"/>
              <a:t>Essa entidade será então um conjunto de dados no modelo conceitual.</a:t>
            </a:r>
          </a:p>
          <a:p>
            <a:pPr algn="just"/>
            <a:r>
              <a:rPr lang="pt-BR" dirty="0"/>
              <a:t>Uma entidade é a representação de uma classe de dados do negócio, um conjunto de informações de mesma características e suas ocorrências são as representação desses dados.</a:t>
            </a:r>
          </a:p>
        </p:txBody>
      </p:sp>
      <p:sp>
        <p:nvSpPr>
          <p:cNvPr id="4" name="CaixaDeTexto 3"/>
          <p:cNvSpPr txBox="1"/>
          <p:nvPr/>
        </p:nvSpPr>
        <p:spPr>
          <a:xfrm>
            <a:off x="2336316" y="5528929"/>
            <a:ext cx="109205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dirty="0"/>
              <a:t>Cliente</a:t>
            </a:r>
          </a:p>
        </p:txBody>
      </p:sp>
      <p:sp>
        <p:nvSpPr>
          <p:cNvPr id="5" name="CaixaDeTexto 4"/>
          <p:cNvSpPr txBox="1"/>
          <p:nvPr/>
        </p:nvSpPr>
        <p:spPr>
          <a:xfrm>
            <a:off x="3794032" y="5528929"/>
            <a:ext cx="126687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dirty="0"/>
              <a:t>Produto </a:t>
            </a:r>
          </a:p>
        </p:txBody>
      </p:sp>
      <p:sp>
        <p:nvSpPr>
          <p:cNvPr id="6" name="CaixaDeTexto 5"/>
          <p:cNvSpPr txBox="1"/>
          <p:nvPr/>
        </p:nvSpPr>
        <p:spPr>
          <a:xfrm>
            <a:off x="5426573" y="5528929"/>
            <a:ext cx="177166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dirty="0"/>
              <a:t>Funcionário</a:t>
            </a:r>
          </a:p>
        </p:txBody>
      </p:sp>
      <p:sp>
        <p:nvSpPr>
          <p:cNvPr id="7" name="CaixaDeTexto 6"/>
          <p:cNvSpPr txBox="1"/>
          <p:nvPr/>
        </p:nvSpPr>
        <p:spPr>
          <a:xfrm>
            <a:off x="7563906" y="5528929"/>
            <a:ext cx="149788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dirty="0"/>
              <a:t>Passageiro</a:t>
            </a:r>
          </a:p>
        </p:txBody>
      </p:sp>
    </p:spTree>
    <p:extLst>
      <p:ext uri="{BB962C8B-B14F-4D97-AF65-F5344CB8AC3E}">
        <p14:creationId xmlns:p14="http://schemas.microsoft.com/office/powerpoint/2010/main" val="2910335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u="sng" dirty="0"/>
              <a:t>Atributos</a:t>
            </a:r>
          </a:p>
        </p:txBody>
      </p:sp>
      <p:sp>
        <p:nvSpPr>
          <p:cNvPr id="3" name="Espaço Reservado para Conteúdo 2"/>
          <p:cNvSpPr>
            <a:spLocks noGrp="1"/>
          </p:cNvSpPr>
          <p:nvPr>
            <p:ph idx="1"/>
          </p:nvPr>
        </p:nvSpPr>
        <p:spPr>
          <a:xfrm>
            <a:off x="838200" y="1825624"/>
            <a:ext cx="10515600" cy="2055259"/>
          </a:xfrm>
        </p:spPr>
        <p:txBody>
          <a:bodyPr>
            <a:noAutofit/>
          </a:bodyPr>
          <a:lstStyle/>
          <a:p>
            <a:r>
              <a:rPr lang="pt-BR" dirty="0"/>
              <a:t>Todo objeto para ser uma entidade, possui propriedades que são descritas por atributos. Esses atributos e seus conteúdos juntos descrevem as instâncias.</a:t>
            </a:r>
          </a:p>
          <a:p>
            <a:r>
              <a:rPr lang="pt-BR" dirty="0"/>
              <a:t>Exemplos de atributos: </a:t>
            </a:r>
          </a:p>
          <a:p>
            <a:pPr lvl="1"/>
            <a:r>
              <a:rPr lang="pt-BR" sz="2800" dirty="0"/>
              <a:t>nome,</a:t>
            </a:r>
          </a:p>
          <a:p>
            <a:pPr lvl="1"/>
            <a:r>
              <a:rPr lang="pt-BR" sz="2800" dirty="0"/>
              <a:t>idade,</a:t>
            </a:r>
          </a:p>
          <a:p>
            <a:pPr lvl="1"/>
            <a:r>
              <a:rPr lang="pt-BR" sz="2800" dirty="0"/>
              <a:t>telefone,</a:t>
            </a:r>
          </a:p>
          <a:p>
            <a:pPr lvl="1"/>
            <a:r>
              <a:rPr lang="pt-BR" sz="2800" dirty="0"/>
              <a:t>endereço de entrega</a:t>
            </a:r>
          </a:p>
        </p:txBody>
      </p:sp>
      <p:grpSp>
        <p:nvGrpSpPr>
          <p:cNvPr id="9" name="Grupo 8"/>
          <p:cNvGrpSpPr/>
          <p:nvPr/>
        </p:nvGrpSpPr>
        <p:grpSpPr>
          <a:xfrm>
            <a:off x="6322175" y="3880883"/>
            <a:ext cx="3775003" cy="1786268"/>
            <a:chOff x="3444505" y="4263657"/>
            <a:chExt cx="3775003" cy="1786268"/>
          </a:xfrm>
        </p:grpSpPr>
        <p:sp>
          <p:nvSpPr>
            <p:cNvPr id="4" name="CaixaDeTexto 3"/>
            <p:cNvSpPr txBox="1"/>
            <p:nvPr/>
          </p:nvSpPr>
          <p:spPr>
            <a:xfrm>
              <a:off x="5003948" y="4688957"/>
              <a:ext cx="109205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BR" sz="2400" dirty="0"/>
                <a:t>Cliente</a:t>
              </a:r>
            </a:p>
          </p:txBody>
        </p:sp>
        <p:sp>
          <p:nvSpPr>
            <p:cNvPr id="5" name="Texto Explicativo: Linha Dobrada Sem Borda 4"/>
            <p:cNvSpPr/>
            <p:nvPr/>
          </p:nvSpPr>
          <p:spPr>
            <a:xfrm>
              <a:off x="6443330" y="4497573"/>
              <a:ext cx="776177" cy="202018"/>
            </a:xfrm>
            <a:prstGeom prst="callout2">
              <a:avLst>
                <a:gd name="adj1" fmla="val 18750"/>
                <a:gd name="adj2" fmla="val -8333"/>
                <a:gd name="adj3" fmla="val 18750"/>
                <a:gd name="adj4" fmla="val -16667"/>
                <a:gd name="adj5" fmla="val 118891"/>
                <a:gd name="adj6" fmla="val -425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nome</a:t>
              </a:r>
            </a:p>
          </p:txBody>
        </p:sp>
        <p:sp>
          <p:nvSpPr>
            <p:cNvPr id="6" name="Texto Explicativo: Linha Dobrada Sem Borda 5"/>
            <p:cNvSpPr/>
            <p:nvPr/>
          </p:nvSpPr>
          <p:spPr>
            <a:xfrm>
              <a:off x="6443331" y="4959235"/>
              <a:ext cx="776177" cy="202018"/>
            </a:xfrm>
            <a:prstGeom prst="callout2">
              <a:avLst>
                <a:gd name="adj1" fmla="val 18750"/>
                <a:gd name="adj2" fmla="val -8333"/>
                <a:gd name="adj3" fmla="val 18750"/>
                <a:gd name="adj4" fmla="val -16667"/>
                <a:gd name="adj5" fmla="val 92575"/>
                <a:gd name="adj6" fmla="val -43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idade</a:t>
              </a:r>
            </a:p>
          </p:txBody>
        </p:sp>
        <p:sp>
          <p:nvSpPr>
            <p:cNvPr id="7" name="Texto Explicativo: Linha Dobrada Sem Borda 6"/>
            <p:cNvSpPr/>
            <p:nvPr/>
          </p:nvSpPr>
          <p:spPr>
            <a:xfrm>
              <a:off x="3657600" y="4263657"/>
              <a:ext cx="1119963" cy="202018"/>
            </a:xfrm>
            <a:prstGeom prst="callout2">
              <a:avLst>
                <a:gd name="adj1" fmla="val 202961"/>
                <a:gd name="adj2" fmla="val 130023"/>
                <a:gd name="adj3" fmla="val 97697"/>
                <a:gd name="adj4" fmla="val 103881"/>
                <a:gd name="adj5" fmla="val 92575"/>
                <a:gd name="adj6" fmla="val 875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telefone</a:t>
              </a:r>
            </a:p>
          </p:txBody>
        </p:sp>
        <p:sp>
          <p:nvSpPr>
            <p:cNvPr id="8" name="Texto Explicativo: Linha Dobrada Sem Borda 7"/>
            <p:cNvSpPr/>
            <p:nvPr/>
          </p:nvSpPr>
          <p:spPr>
            <a:xfrm>
              <a:off x="3444505" y="4699591"/>
              <a:ext cx="1119963" cy="1350334"/>
            </a:xfrm>
            <a:prstGeom prst="callout2">
              <a:avLst>
                <a:gd name="adj1" fmla="val 30520"/>
                <a:gd name="adj2" fmla="val 136669"/>
                <a:gd name="adj3" fmla="val 19744"/>
                <a:gd name="adj4" fmla="val 105780"/>
                <a:gd name="adj5" fmla="val 25646"/>
                <a:gd name="adj6" fmla="val 942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endereço de entrega</a:t>
              </a:r>
            </a:p>
          </p:txBody>
        </p:sp>
      </p:grpSp>
    </p:spTree>
    <p:extLst>
      <p:ext uri="{BB962C8B-B14F-4D97-AF65-F5344CB8AC3E}">
        <p14:creationId xmlns:p14="http://schemas.microsoft.com/office/powerpoint/2010/main" val="3768041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Introdução</a:t>
            </a:r>
          </a:p>
        </p:txBody>
      </p:sp>
      <p:sp>
        <p:nvSpPr>
          <p:cNvPr id="3" name="Espaço Reservado para Conteúdo 2"/>
          <p:cNvSpPr>
            <a:spLocks noGrp="1"/>
          </p:cNvSpPr>
          <p:nvPr>
            <p:ph idx="1"/>
          </p:nvPr>
        </p:nvSpPr>
        <p:spPr/>
        <p:txBody>
          <a:bodyPr/>
          <a:lstStyle/>
          <a:p>
            <a:pPr marL="0" indent="0" algn="just">
              <a:buNone/>
            </a:pPr>
            <a:r>
              <a:rPr lang="pt-BR" i="1" dirty="0"/>
              <a:t>“Toda realidade é sempre, em princípio, bastante nebulosa e informal. Pela observação podemos extrair dela fatos que nos levam a conhece-la de uma forma mais organizada.</a:t>
            </a:r>
          </a:p>
          <a:p>
            <a:pPr marL="0" indent="0" algn="just">
              <a:buNone/>
            </a:pPr>
            <a:r>
              <a:rPr lang="pt-BR" i="1" dirty="0"/>
              <a:t>Existem fatos que, observados e modelados, dizem algo a respeito do funcionamento de um negócio, os quais estão ligados diretamente à realidade e temos grande interesse em compreender e manter.</a:t>
            </a:r>
          </a:p>
          <a:p>
            <a:pPr marL="0" indent="0" algn="just">
              <a:buNone/>
            </a:pPr>
            <a:r>
              <a:rPr lang="pt-BR" i="1" dirty="0"/>
              <a:t>Para que possamos retratar esses fatos e que eles nos levem a futuras decisões e ações, faz-se necessário registrá-los, o que é feito pela criação de um modelo.”</a:t>
            </a:r>
          </a:p>
          <a:p>
            <a:pPr marL="0" indent="0" algn="r">
              <a:buNone/>
            </a:pPr>
            <a:r>
              <a:rPr lang="pt-BR" b="1" dirty="0"/>
              <a:t>MACHADO, 2012</a:t>
            </a:r>
          </a:p>
        </p:txBody>
      </p:sp>
    </p:spTree>
    <p:extLst>
      <p:ext uri="{BB962C8B-B14F-4D97-AF65-F5344CB8AC3E}">
        <p14:creationId xmlns:p14="http://schemas.microsoft.com/office/powerpoint/2010/main" val="2401837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217459" cy="564776"/>
          </a:xfrm>
        </p:spPr>
        <p:txBody>
          <a:bodyPr>
            <a:normAutofit fontScale="90000"/>
          </a:bodyPr>
          <a:lstStyle/>
          <a:p>
            <a:r>
              <a:rPr lang="pt-BR" sz="3600" b="1" dirty="0"/>
              <a:t>Classificação dos atributos:</a:t>
            </a:r>
          </a:p>
        </p:txBody>
      </p:sp>
      <p:sp>
        <p:nvSpPr>
          <p:cNvPr id="3" name="Espaço Reservado para Conteúdo 2"/>
          <p:cNvSpPr>
            <a:spLocks noGrp="1"/>
          </p:cNvSpPr>
          <p:nvPr>
            <p:ph idx="1"/>
          </p:nvPr>
        </p:nvSpPr>
        <p:spPr>
          <a:xfrm>
            <a:off x="596154" y="494367"/>
            <a:ext cx="10515600" cy="6269503"/>
          </a:xfrm>
        </p:spPr>
        <p:txBody>
          <a:bodyPr>
            <a:noAutofit/>
          </a:bodyPr>
          <a:lstStyle/>
          <a:p>
            <a:pPr marL="514350" indent="-514350" algn="just">
              <a:buFont typeface="+mj-lt"/>
              <a:buAutoNum type="arabicPeriod"/>
            </a:pPr>
            <a:r>
              <a:rPr lang="pt-BR" sz="2400" b="1" u="sng" dirty="0"/>
              <a:t>Atributo simples: </a:t>
            </a:r>
            <a:r>
              <a:rPr lang="pt-BR" sz="2400" dirty="0"/>
              <a:t>não possui característica especial. Recebe um valor único e não é uma atributo identificador. Exemplo: nome.</a:t>
            </a:r>
          </a:p>
          <a:p>
            <a:pPr marL="514350" indent="-514350" algn="just">
              <a:buFont typeface="+mj-lt"/>
              <a:buAutoNum type="arabicPeriod"/>
            </a:pPr>
            <a:r>
              <a:rPr lang="pt-BR" sz="2400" b="1" u="sng" dirty="0"/>
              <a:t>Atributo composto: </a:t>
            </a:r>
            <a:r>
              <a:rPr lang="pt-BR" sz="2400" dirty="0"/>
              <a:t>o seu conteúdo é formado por vários itens de dados menores, ou seja, outros atributos. Exemplo: endereço=</a:t>
            </a:r>
            <a:r>
              <a:rPr lang="pt-BR" sz="2400" dirty="0" err="1"/>
              <a:t>rua+número+complemento+bairro+cep+cidade</a:t>
            </a:r>
            <a:r>
              <a:rPr lang="pt-BR" sz="2400" dirty="0"/>
              <a:t>.</a:t>
            </a:r>
          </a:p>
          <a:p>
            <a:pPr marL="514350" indent="-514350" algn="just">
              <a:buFont typeface="+mj-lt"/>
              <a:buAutoNum type="arabicPeriod"/>
            </a:pPr>
            <a:r>
              <a:rPr lang="pt-BR" sz="2400" b="1" u="sng" dirty="0"/>
              <a:t>Atributo multivalorado: </a:t>
            </a:r>
            <a:r>
              <a:rPr lang="pt-BR" sz="2400" dirty="0"/>
              <a:t>o seu conteúdo é formado por mais de um valor. Exemplo: telefone (Este tipo de atributo indica uma mudança de olhar para a estrutura do modelo!).</a:t>
            </a:r>
          </a:p>
          <a:p>
            <a:pPr marL="514350" indent="-514350" algn="just">
              <a:buFont typeface="+mj-lt"/>
              <a:buAutoNum type="arabicPeriod"/>
            </a:pPr>
            <a:r>
              <a:rPr lang="pt-BR" sz="2400" b="1" u="sng" dirty="0"/>
              <a:t>Atributo derivado: </a:t>
            </a:r>
            <a:r>
              <a:rPr lang="pt-BR" sz="2400" dirty="0"/>
              <a:t>atributo que possui dado derivado de outro atributo. Exemplo: a idade pode ser calculada através da data de nascimento.</a:t>
            </a:r>
          </a:p>
          <a:p>
            <a:pPr marL="514350" indent="-514350" algn="just">
              <a:buFont typeface="+mj-lt"/>
              <a:buAutoNum type="arabicPeriod"/>
            </a:pPr>
            <a:r>
              <a:rPr lang="pt-BR" sz="2400" b="1" u="sng" dirty="0"/>
              <a:t>Atributo identificador:</a:t>
            </a:r>
            <a:r>
              <a:rPr lang="pt-BR" sz="2400" dirty="0"/>
              <a:t> identifica de forma única uma entidade. Não podem existir valores repetidos para esse atributo</a:t>
            </a:r>
            <a:r>
              <a:rPr lang="pt-BR" sz="2400" dirty="0" smtClean="0"/>
              <a:t>. Conhecido também como chave primária (PK) </a:t>
            </a:r>
            <a:r>
              <a:rPr lang="pt-BR" sz="2400" dirty="0"/>
              <a:t>Exemplo: </a:t>
            </a:r>
            <a:r>
              <a:rPr lang="pt-BR" sz="2400" dirty="0" err="1"/>
              <a:t>id_cliente</a:t>
            </a:r>
            <a:endParaRPr lang="pt-BR" sz="2400" dirty="0"/>
          </a:p>
          <a:p>
            <a:pPr marL="514350" indent="-514350" algn="just">
              <a:buFont typeface="+mj-lt"/>
              <a:buAutoNum type="arabicPeriod"/>
            </a:pPr>
            <a:r>
              <a:rPr lang="pt-BR" sz="2400" b="1" u="sng" dirty="0"/>
              <a:t>Atributo baseado em domínio:</a:t>
            </a:r>
            <a:r>
              <a:rPr lang="pt-BR" sz="2400" dirty="0"/>
              <a:t> este atributo é um identificador de outra entidade que se relaciona com a entidade analisada. Este atributo exerce a função de relacionar duas entidades</a:t>
            </a:r>
            <a:r>
              <a:rPr lang="pt-BR" sz="2400" dirty="0" smtClean="0"/>
              <a:t>. Conhecido também como chave estrangeira (FK).</a:t>
            </a:r>
            <a:endParaRPr lang="pt-BR" sz="2400" dirty="0"/>
          </a:p>
          <a:p>
            <a:pPr marL="514350" indent="-514350" algn="just">
              <a:buFont typeface="+mj-lt"/>
              <a:buAutoNum type="arabicPeriod"/>
            </a:pPr>
            <a:endParaRPr lang="pt-BR" sz="2400" dirty="0"/>
          </a:p>
        </p:txBody>
      </p:sp>
    </p:spTree>
    <p:extLst>
      <p:ext uri="{BB962C8B-B14F-4D97-AF65-F5344CB8AC3E}">
        <p14:creationId xmlns:p14="http://schemas.microsoft.com/office/powerpoint/2010/main" val="90465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5835" y="109177"/>
            <a:ext cx="10515600" cy="1325563"/>
          </a:xfrm>
        </p:spPr>
        <p:txBody>
          <a:bodyPr/>
          <a:lstStyle/>
          <a:p>
            <a:r>
              <a:rPr lang="pt-BR" b="1" dirty="0" smtClean="0"/>
              <a:t>Relacionamentos</a:t>
            </a:r>
            <a:endParaRPr lang="pt-BR" b="1" dirty="0"/>
          </a:p>
        </p:txBody>
      </p:sp>
      <p:grpSp>
        <p:nvGrpSpPr>
          <p:cNvPr id="11" name="Grupo 10"/>
          <p:cNvGrpSpPr/>
          <p:nvPr/>
        </p:nvGrpSpPr>
        <p:grpSpPr>
          <a:xfrm>
            <a:off x="1976718" y="1767729"/>
            <a:ext cx="7153835" cy="1805499"/>
            <a:chOff x="443753" y="1744525"/>
            <a:chExt cx="6270813" cy="1237130"/>
          </a:xfrm>
        </p:grpSpPr>
        <p:sp>
          <p:nvSpPr>
            <p:cNvPr id="4" name="CaixaDeTexto 3"/>
            <p:cNvSpPr txBox="1"/>
            <p:nvPr/>
          </p:nvSpPr>
          <p:spPr>
            <a:xfrm>
              <a:off x="443753" y="2178425"/>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BR" b="1" dirty="0" smtClean="0"/>
                <a:t>ENTIDADE 1</a:t>
              </a:r>
              <a:endParaRPr lang="pt-BR" b="1" dirty="0"/>
            </a:p>
          </p:txBody>
        </p:sp>
        <p:sp>
          <p:nvSpPr>
            <p:cNvPr id="5" name="CaixaDeTexto 4"/>
            <p:cNvSpPr txBox="1"/>
            <p:nvPr/>
          </p:nvSpPr>
          <p:spPr>
            <a:xfrm>
              <a:off x="5114366" y="2178424"/>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BR" b="1" dirty="0" smtClean="0"/>
                <a:t>ENTIDADE 2</a:t>
              </a:r>
              <a:endParaRPr lang="pt-BR" b="1" dirty="0"/>
            </a:p>
          </p:txBody>
        </p:sp>
        <p:sp>
          <p:nvSpPr>
            <p:cNvPr id="6" name="Fluxograma: Decisão 5"/>
            <p:cNvSpPr/>
            <p:nvPr/>
          </p:nvSpPr>
          <p:spPr>
            <a:xfrm>
              <a:off x="2684930" y="1744525"/>
              <a:ext cx="1788459" cy="123713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smtClean="0"/>
                <a:t>relação</a:t>
              </a:r>
              <a:endParaRPr lang="pt-BR" dirty="0"/>
            </a:p>
          </p:txBody>
        </p:sp>
        <p:cxnSp>
          <p:nvCxnSpPr>
            <p:cNvPr id="8" name="Conector reto 7"/>
            <p:cNvCxnSpPr>
              <a:stCxn id="4" idx="3"/>
            </p:cNvCxnSpPr>
            <p:nvPr/>
          </p:nvCxnSpPr>
          <p:spPr>
            <a:xfrm>
              <a:off x="2043953" y="2363091"/>
              <a:ext cx="640977" cy="0"/>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to 9"/>
            <p:cNvCxnSpPr>
              <a:stCxn id="6" idx="3"/>
              <a:endCxn id="5" idx="1"/>
            </p:cNvCxnSpPr>
            <p:nvPr/>
          </p:nvCxnSpPr>
          <p:spPr>
            <a:xfrm>
              <a:off x="4473389" y="2363090"/>
              <a:ext cx="640977" cy="0"/>
            </a:xfrm>
            <a:prstGeom prst="line">
              <a:avLst/>
            </a:prstGeom>
          </p:spPr>
          <p:style>
            <a:lnRef idx="1">
              <a:schemeClr val="dk1"/>
            </a:lnRef>
            <a:fillRef idx="0">
              <a:schemeClr val="dk1"/>
            </a:fillRef>
            <a:effectRef idx="0">
              <a:schemeClr val="dk1"/>
            </a:effectRef>
            <a:fontRef idx="minor">
              <a:schemeClr val="tx1"/>
            </a:fontRef>
          </p:style>
        </p:cxnSp>
      </p:grpSp>
      <p:sp>
        <p:nvSpPr>
          <p:cNvPr id="12" name="CaixaDeTexto 11"/>
          <p:cNvSpPr txBox="1"/>
          <p:nvPr/>
        </p:nvSpPr>
        <p:spPr>
          <a:xfrm>
            <a:off x="230345" y="4281532"/>
            <a:ext cx="11451725" cy="1200329"/>
          </a:xfrm>
          <a:prstGeom prst="rect">
            <a:avLst/>
          </a:prstGeom>
          <a:noFill/>
        </p:spPr>
        <p:txBody>
          <a:bodyPr wrap="none" rtlCol="0">
            <a:spAutoFit/>
          </a:bodyPr>
          <a:lstStyle/>
          <a:p>
            <a:pPr marL="342900" indent="-342900">
              <a:buFont typeface="Arial" panose="020B0604020202020204" pitchFamily="34" charset="0"/>
              <a:buChar char="•"/>
            </a:pPr>
            <a:r>
              <a:rPr lang="pt-BR" sz="2400" dirty="0" smtClean="0"/>
              <a:t>Os relacionamentos indicam que existe algum atributo de uma entidade em outra.</a:t>
            </a:r>
          </a:p>
          <a:p>
            <a:pPr marL="342900" indent="-342900">
              <a:buFont typeface="Arial" panose="020B0604020202020204" pitchFamily="34" charset="0"/>
              <a:buChar char="•"/>
            </a:pPr>
            <a:r>
              <a:rPr lang="pt-BR" sz="2400" dirty="0" smtClean="0"/>
              <a:t>Esse relacionamento indica que há uma necessidade de usar atributos de uma entidade</a:t>
            </a:r>
          </a:p>
          <a:p>
            <a:r>
              <a:rPr lang="pt-BR" sz="2400" dirty="0" smtClean="0"/>
              <a:t> em outra.</a:t>
            </a:r>
            <a:endParaRPr lang="pt-BR" sz="2400" dirty="0"/>
          </a:p>
        </p:txBody>
      </p:sp>
      <p:sp>
        <p:nvSpPr>
          <p:cNvPr id="13" name="Seta para baixo 12"/>
          <p:cNvSpPr/>
          <p:nvPr/>
        </p:nvSpPr>
        <p:spPr>
          <a:xfrm rot="10800000">
            <a:off x="3898013" y="2768295"/>
            <a:ext cx="539709" cy="760318"/>
          </a:xfrm>
          <a:prstGeom prst="down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 name="Seta para baixo 13"/>
          <p:cNvSpPr/>
          <p:nvPr/>
        </p:nvSpPr>
        <p:spPr>
          <a:xfrm rot="10800000">
            <a:off x="6669549" y="2768295"/>
            <a:ext cx="539709" cy="760318"/>
          </a:xfrm>
          <a:prstGeom prst="down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 name="CaixaDeTexto 14"/>
          <p:cNvSpPr txBox="1"/>
          <p:nvPr/>
        </p:nvSpPr>
        <p:spPr>
          <a:xfrm>
            <a:off x="4437722" y="3642212"/>
            <a:ext cx="2232404" cy="461665"/>
          </a:xfrm>
          <a:prstGeom prst="rect">
            <a:avLst/>
          </a:prstGeom>
          <a:noFill/>
        </p:spPr>
        <p:txBody>
          <a:bodyPr wrap="square" rtlCol="0">
            <a:spAutoFit/>
          </a:bodyPr>
          <a:lstStyle/>
          <a:p>
            <a:r>
              <a:rPr lang="pt-BR" sz="2400" dirty="0" smtClean="0">
                <a:solidFill>
                  <a:srgbClr val="FF0000"/>
                </a:solidFill>
              </a:rPr>
              <a:t>CARDINALIDADE</a:t>
            </a:r>
            <a:endParaRPr lang="pt-BR" sz="2400" dirty="0">
              <a:solidFill>
                <a:srgbClr val="FF0000"/>
              </a:solidFill>
            </a:endParaRPr>
          </a:p>
        </p:txBody>
      </p:sp>
      <p:sp>
        <p:nvSpPr>
          <p:cNvPr id="16" name="CaixaDeTexto 15"/>
          <p:cNvSpPr txBox="1"/>
          <p:nvPr/>
        </p:nvSpPr>
        <p:spPr>
          <a:xfrm>
            <a:off x="186016" y="5732235"/>
            <a:ext cx="11819967" cy="646331"/>
          </a:xfrm>
          <a:prstGeom prst="rect">
            <a:avLst/>
          </a:prstGeom>
          <a:noFill/>
        </p:spPr>
        <p:txBody>
          <a:bodyPr wrap="none" rtlCol="0">
            <a:spAutoFit/>
          </a:bodyPr>
          <a:lstStyle/>
          <a:p>
            <a:r>
              <a:rPr lang="pt-BR" b="1" u="sng" dirty="0" smtClean="0"/>
              <a:t>Cardinalidade: </a:t>
            </a:r>
            <a:r>
              <a:rPr lang="pt-BR" dirty="0" smtClean="0"/>
              <a:t>é o processor de numeração do relacionamento. Essa numeração sempre será a partir da entidade de origem</a:t>
            </a:r>
          </a:p>
          <a:p>
            <a:r>
              <a:rPr lang="pt-BR" dirty="0" smtClean="0"/>
              <a:t> do dado.</a:t>
            </a:r>
            <a:endParaRPr lang="pt-BR" dirty="0"/>
          </a:p>
        </p:txBody>
      </p:sp>
      <p:sp>
        <p:nvSpPr>
          <p:cNvPr id="17" name="CaixaDeTexto 16"/>
          <p:cNvSpPr txBox="1"/>
          <p:nvPr/>
        </p:nvSpPr>
        <p:spPr>
          <a:xfrm>
            <a:off x="3941617" y="2350056"/>
            <a:ext cx="587188" cy="369332"/>
          </a:xfrm>
          <a:prstGeom prst="rect">
            <a:avLst/>
          </a:prstGeom>
          <a:noFill/>
        </p:spPr>
        <p:txBody>
          <a:bodyPr wrap="square" rtlCol="0">
            <a:spAutoFit/>
          </a:bodyPr>
          <a:lstStyle/>
          <a:p>
            <a:r>
              <a:rPr lang="pt-BR" dirty="0" smtClean="0"/>
              <a:t>N º</a:t>
            </a:r>
            <a:endParaRPr lang="pt-BR" dirty="0"/>
          </a:p>
        </p:txBody>
      </p:sp>
      <p:sp>
        <p:nvSpPr>
          <p:cNvPr id="18" name="CaixaDeTexto 17"/>
          <p:cNvSpPr txBox="1"/>
          <p:nvPr/>
        </p:nvSpPr>
        <p:spPr>
          <a:xfrm>
            <a:off x="6717832" y="2350056"/>
            <a:ext cx="587188" cy="369332"/>
          </a:xfrm>
          <a:prstGeom prst="rect">
            <a:avLst/>
          </a:prstGeom>
          <a:noFill/>
        </p:spPr>
        <p:txBody>
          <a:bodyPr wrap="square" rtlCol="0">
            <a:spAutoFit/>
          </a:bodyPr>
          <a:lstStyle/>
          <a:p>
            <a:r>
              <a:rPr lang="pt-BR" dirty="0" smtClean="0"/>
              <a:t>N º</a:t>
            </a:r>
            <a:endParaRPr lang="pt-BR" dirty="0"/>
          </a:p>
        </p:txBody>
      </p:sp>
    </p:spTree>
    <p:extLst>
      <p:ext uri="{BB962C8B-B14F-4D97-AF65-F5344CB8AC3E}">
        <p14:creationId xmlns:p14="http://schemas.microsoft.com/office/powerpoint/2010/main" val="168526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a:t>
            </a:r>
            <a:r>
              <a:rPr lang="pt-BR" dirty="0" smtClean="0"/>
              <a:t>cardinalidades dos relacionamentos</a:t>
            </a:r>
            <a:endParaRPr lang="pt-BR" dirty="0"/>
          </a:p>
        </p:txBody>
      </p:sp>
      <p:sp>
        <p:nvSpPr>
          <p:cNvPr id="3" name="Espaço Reservado para Conteúdo 2"/>
          <p:cNvSpPr>
            <a:spLocks noGrp="1"/>
          </p:cNvSpPr>
          <p:nvPr>
            <p:ph idx="1"/>
          </p:nvPr>
        </p:nvSpPr>
        <p:spPr/>
        <p:txBody>
          <a:bodyPr/>
          <a:lstStyle/>
          <a:p>
            <a:pPr marL="0" indent="0">
              <a:buNone/>
            </a:pPr>
            <a:r>
              <a:rPr lang="pt-BR" dirty="0" smtClean="0"/>
              <a:t>1) </a:t>
            </a:r>
            <a:r>
              <a:rPr lang="pt-BR" b="1" u="sng" dirty="0" smtClean="0"/>
              <a:t>Relacionamento 1-1: </a:t>
            </a:r>
            <a:r>
              <a:rPr lang="pt-BR" dirty="0" smtClean="0"/>
              <a:t>ocorre quando a entidade de referência existe apenas um elemento para cada elemento da entidade de destino. Este tipo de relacionamento restringe muito as entidades mas pode ocorrer por uma necessidade específica.</a:t>
            </a:r>
            <a:endParaRPr lang="pt-BR" dirty="0"/>
          </a:p>
        </p:txBody>
      </p:sp>
      <p:grpSp>
        <p:nvGrpSpPr>
          <p:cNvPr id="4" name="Grupo 3"/>
          <p:cNvGrpSpPr/>
          <p:nvPr/>
        </p:nvGrpSpPr>
        <p:grpSpPr>
          <a:xfrm>
            <a:off x="2183121" y="3621921"/>
            <a:ext cx="7153835" cy="1805499"/>
            <a:chOff x="443753" y="1744525"/>
            <a:chExt cx="6270813" cy="1237130"/>
          </a:xfrm>
        </p:grpSpPr>
        <p:sp>
          <p:nvSpPr>
            <p:cNvPr id="5" name="CaixaDeTexto 4"/>
            <p:cNvSpPr txBox="1"/>
            <p:nvPr/>
          </p:nvSpPr>
          <p:spPr>
            <a:xfrm>
              <a:off x="443753" y="2178425"/>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BR" b="1" dirty="0" smtClean="0"/>
                <a:t>ENTIDADE 1</a:t>
              </a:r>
              <a:endParaRPr lang="pt-BR" b="1" dirty="0"/>
            </a:p>
          </p:txBody>
        </p:sp>
        <p:sp>
          <p:nvSpPr>
            <p:cNvPr id="6" name="CaixaDeTexto 5"/>
            <p:cNvSpPr txBox="1"/>
            <p:nvPr/>
          </p:nvSpPr>
          <p:spPr>
            <a:xfrm>
              <a:off x="5114366" y="2178424"/>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BR" b="1" dirty="0" smtClean="0"/>
                <a:t>ENTIDADE 2</a:t>
              </a:r>
              <a:endParaRPr lang="pt-BR" b="1" dirty="0"/>
            </a:p>
          </p:txBody>
        </p:sp>
        <p:sp>
          <p:nvSpPr>
            <p:cNvPr id="7" name="Fluxograma: Decisão 6"/>
            <p:cNvSpPr/>
            <p:nvPr/>
          </p:nvSpPr>
          <p:spPr>
            <a:xfrm>
              <a:off x="2684930" y="1744525"/>
              <a:ext cx="1788459" cy="123713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smtClean="0"/>
                <a:t>relação</a:t>
              </a:r>
              <a:endParaRPr lang="pt-BR" dirty="0"/>
            </a:p>
          </p:txBody>
        </p:sp>
        <p:cxnSp>
          <p:nvCxnSpPr>
            <p:cNvPr id="8" name="Conector reto 7"/>
            <p:cNvCxnSpPr>
              <a:stCxn id="5" idx="3"/>
            </p:cNvCxnSpPr>
            <p:nvPr/>
          </p:nvCxnSpPr>
          <p:spPr>
            <a:xfrm>
              <a:off x="2043953" y="2363091"/>
              <a:ext cx="640977" cy="0"/>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to 8"/>
            <p:cNvCxnSpPr>
              <a:stCxn id="7" idx="3"/>
              <a:endCxn id="6" idx="1"/>
            </p:cNvCxnSpPr>
            <p:nvPr/>
          </p:nvCxnSpPr>
          <p:spPr>
            <a:xfrm>
              <a:off x="4473389" y="2363090"/>
              <a:ext cx="640977" cy="0"/>
            </a:xfrm>
            <a:prstGeom prst="line">
              <a:avLst/>
            </a:prstGeom>
          </p:spPr>
          <p:style>
            <a:lnRef idx="1">
              <a:schemeClr val="dk1"/>
            </a:lnRef>
            <a:fillRef idx="0">
              <a:schemeClr val="dk1"/>
            </a:fillRef>
            <a:effectRef idx="0">
              <a:schemeClr val="dk1"/>
            </a:effectRef>
            <a:fontRef idx="minor">
              <a:schemeClr val="tx1"/>
            </a:fontRef>
          </p:style>
        </p:cxnSp>
      </p:grpSp>
      <p:sp>
        <p:nvSpPr>
          <p:cNvPr id="10" name="CaixaDeTexto 9"/>
          <p:cNvSpPr txBox="1"/>
          <p:nvPr/>
        </p:nvSpPr>
        <p:spPr>
          <a:xfrm>
            <a:off x="4198340" y="4185106"/>
            <a:ext cx="336176" cy="369332"/>
          </a:xfrm>
          <a:prstGeom prst="rect">
            <a:avLst/>
          </a:prstGeom>
          <a:noFill/>
        </p:spPr>
        <p:txBody>
          <a:bodyPr wrap="square" rtlCol="0">
            <a:spAutoFit/>
          </a:bodyPr>
          <a:lstStyle/>
          <a:p>
            <a:r>
              <a:rPr lang="pt-BR" b="1" dirty="0" smtClean="0"/>
              <a:t>1</a:t>
            </a:r>
            <a:endParaRPr lang="pt-BR" b="1" dirty="0"/>
          </a:p>
        </p:txBody>
      </p:sp>
      <p:sp>
        <p:nvSpPr>
          <p:cNvPr id="11" name="CaixaDeTexto 10"/>
          <p:cNvSpPr txBox="1"/>
          <p:nvPr/>
        </p:nvSpPr>
        <p:spPr>
          <a:xfrm>
            <a:off x="7000129" y="4200188"/>
            <a:ext cx="291353" cy="373814"/>
          </a:xfrm>
          <a:prstGeom prst="rect">
            <a:avLst/>
          </a:prstGeom>
          <a:noFill/>
        </p:spPr>
        <p:txBody>
          <a:bodyPr wrap="square" rtlCol="0">
            <a:spAutoFit/>
          </a:bodyPr>
          <a:lstStyle/>
          <a:p>
            <a:r>
              <a:rPr lang="pt-BR" b="1" dirty="0" smtClean="0"/>
              <a:t>1</a:t>
            </a:r>
            <a:endParaRPr lang="pt-BR" b="1" dirty="0"/>
          </a:p>
        </p:txBody>
      </p:sp>
      <p:sp>
        <p:nvSpPr>
          <p:cNvPr id="12" name="CaixaDeTexto 11"/>
          <p:cNvSpPr txBox="1"/>
          <p:nvPr/>
        </p:nvSpPr>
        <p:spPr>
          <a:xfrm>
            <a:off x="1164284" y="5849312"/>
            <a:ext cx="10399385" cy="461665"/>
          </a:xfrm>
          <a:prstGeom prst="rect">
            <a:avLst/>
          </a:prstGeom>
          <a:noFill/>
        </p:spPr>
        <p:txBody>
          <a:bodyPr wrap="none" rtlCol="0">
            <a:spAutoFit/>
          </a:bodyPr>
          <a:lstStyle/>
          <a:p>
            <a:r>
              <a:rPr lang="pt-BR" sz="2400" b="1" dirty="0" smtClean="0">
                <a:solidFill>
                  <a:srgbClr val="FF0000"/>
                </a:solidFill>
              </a:rPr>
              <a:t>OBS: a entidade referência é sempre a entidade de origem do relacionamento!!!</a:t>
            </a:r>
            <a:endParaRPr lang="pt-BR" sz="2400" b="1" dirty="0">
              <a:solidFill>
                <a:srgbClr val="FF0000"/>
              </a:solidFill>
            </a:endParaRPr>
          </a:p>
        </p:txBody>
      </p:sp>
    </p:spTree>
    <p:extLst>
      <p:ext uri="{BB962C8B-B14F-4D97-AF65-F5344CB8AC3E}">
        <p14:creationId xmlns:p14="http://schemas.microsoft.com/office/powerpoint/2010/main" val="7268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grpSp>
        <p:nvGrpSpPr>
          <p:cNvPr id="24" name="Grupo 23"/>
          <p:cNvGrpSpPr/>
          <p:nvPr/>
        </p:nvGrpSpPr>
        <p:grpSpPr>
          <a:xfrm>
            <a:off x="1030513" y="2053772"/>
            <a:ext cx="8955315" cy="2177143"/>
            <a:chOff x="1030513" y="2053772"/>
            <a:chExt cx="8955315" cy="2177143"/>
          </a:xfrm>
        </p:grpSpPr>
        <p:sp>
          <p:nvSpPr>
            <p:cNvPr id="8" name="Retângulo de cantos arredondados 7"/>
            <p:cNvSpPr/>
            <p:nvPr/>
          </p:nvSpPr>
          <p:spPr>
            <a:xfrm>
              <a:off x="1030513" y="2496459"/>
              <a:ext cx="1944915" cy="1291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t>Aluno</a:t>
              </a:r>
              <a:endParaRPr lang="pt-BR" b="1" dirty="0"/>
            </a:p>
          </p:txBody>
        </p:sp>
        <p:sp>
          <p:nvSpPr>
            <p:cNvPr id="9" name="Retângulo de cantos arredondados 8"/>
            <p:cNvSpPr/>
            <p:nvPr/>
          </p:nvSpPr>
          <p:spPr>
            <a:xfrm>
              <a:off x="7939313" y="2496459"/>
              <a:ext cx="2046515" cy="12917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b="1" dirty="0" smtClean="0"/>
                <a:t>Histórico</a:t>
              </a:r>
              <a:endParaRPr lang="pt-BR" b="1" dirty="0"/>
            </a:p>
          </p:txBody>
        </p:sp>
        <p:sp>
          <p:nvSpPr>
            <p:cNvPr id="10" name="Losango 9"/>
            <p:cNvSpPr/>
            <p:nvPr/>
          </p:nvSpPr>
          <p:spPr>
            <a:xfrm>
              <a:off x="4005942" y="2053772"/>
              <a:ext cx="2902857" cy="217714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400" b="1" dirty="0" smtClean="0"/>
                <a:t>possui</a:t>
              </a:r>
              <a:endParaRPr lang="pt-BR" sz="2400" b="1" dirty="0"/>
            </a:p>
          </p:txBody>
        </p:sp>
        <p:cxnSp>
          <p:nvCxnSpPr>
            <p:cNvPr id="12" name="Conector reto 11"/>
            <p:cNvCxnSpPr>
              <a:stCxn id="8" idx="3"/>
              <a:endCxn id="10" idx="1"/>
            </p:cNvCxnSpPr>
            <p:nvPr/>
          </p:nvCxnSpPr>
          <p:spPr>
            <a:xfrm flipV="1">
              <a:off x="2975428" y="3142344"/>
              <a:ext cx="1030514" cy="1"/>
            </a:xfrm>
            <a:prstGeom prst="line">
              <a:avLst/>
            </a:prstGeom>
            <a:ln w="22225"/>
          </p:spPr>
          <p:style>
            <a:lnRef idx="1">
              <a:schemeClr val="dk1"/>
            </a:lnRef>
            <a:fillRef idx="0">
              <a:schemeClr val="dk1"/>
            </a:fillRef>
            <a:effectRef idx="0">
              <a:schemeClr val="dk1"/>
            </a:effectRef>
            <a:fontRef idx="minor">
              <a:schemeClr val="tx1"/>
            </a:fontRef>
          </p:style>
        </p:cxnSp>
        <p:cxnSp>
          <p:nvCxnSpPr>
            <p:cNvPr id="15" name="Conector reto 14"/>
            <p:cNvCxnSpPr>
              <a:stCxn id="10" idx="3"/>
              <a:endCxn id="9" idx="1"/>
            </p:cNvCxnSpPr>
            <p:nvPr/>
          </p:nvCxnSpPr>
          <p:spPr>
            <a:xfrm>
              <a:off x="6908799" y="3142344"/>
              <a:ext cx="1030514" cy="1"/>
            </a:xfrm>
            <a:prstGeom prst="line">
              <a:avLst/>
            </a:prstGeom>
            <a:ln w="22225"/>
          </p:spPr>
          <p:style>
            <a:lnRef idx="1">
              <a:schemeClr val="dk1"/>
            </a:lnRef>
            <a:fillRef idx="0">
              <a:schemeClr val="dk1"/>
            </a:fillRef>
            <a:effectRef idx="0">
              <a:schemeClr val="dk1"/>
            </a:effectRef>
            <a:fontRef idx="minor">
              <a:schemeClr val="tx1"/>
            </a:fontRef>
          </p:style>
        </p:cxnSp>
        <p:sp>
          <p:nvSpPr>
            <p:cNvPr id="17" name="CaixaDeTexto 16"/>
            <p:cNvSpPr txBox="1"/>
            <p:nvPr/>
          </p:nvSpPr>
          <p:spPr>
            <a:xfrm>
              <a:off x="3164112" y="2773011"/>
              <a:ext cx="217715" cy="369332"/>
            </a:xfrm>
            <a:prstGeom prst="rect">
              <a:avLst/>
            </a:prstGeom>
            <a:noFill/>
          </p:spPr>
          <p:txBody>
            <a:bodyPr wrap="square" rtlCol="0">
              <a:spAutoFit/>
            </a:bodyPr>
            <a:lstStyle/>
            <a:p>
              <a:r>
                <a:rPr lang="pt-BR" dirty="0" smtClean="0"/>
                <a:t>1</a:t>
              </a:r>
              <a:endParaRPr lang="pt-BR" dirty="0"/>
            </a:p>
          </p:txBody>
        </p:sp>
        <p:sp>
          <p:nvSpPr>
            <p:cNvPr id="18" name="CaixaDeTexto 17"/>
            <p:cNvSpPr txBox="1"/>
            <p:nvPr/>
          </p:nvSpPr>
          <p:spPr>
            <a:xfrm>
              <a:off x="7525655" y="2773011"/>
              <a:ext cx="217715" cy="369332"/>
            </a:xfrm>
            <a:prstGeom prst="rect">
              <a:avLst/>
            </a:prstGeom>
            <a:noFill/>
          </p:spPr>
          <p:txBody>
            <a:bodyPr wrap="square" rtlCol="0">
              <a:spAutoFit/>
            </a:bodyPr>
            <a:lstStyle/>
            <a:p>
              <a:r>
                <a:rPr lang="pt-BR" dirty="0" smtClean="0"/>
                <a:t>1</a:t>
              </a:r>
              <a:endParaRPr lang="pt-BR" dirty="0"/>
            </a:p>
          </p:txBody>
        </p:sp>
      </p:grpSp>
    </p:spTree>
    <p:extLst>
      <p:ext uri="{BB962C8B-B14F-4D97-AF65-F5344CB8AC3E}">
        <p14:creationId xmlns:p14="http://schemas.microsoft.com/office/powerpoint/2010/main" val="3737119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cardinalidades dos relacionamentos</a:t>
            </a:r>
            <a:endParaRPr lang="pt-BR" dirty="0"/>
          </a:p>
        </p:txBody>
      </p:sp>
      <p:sp>
        <p:nvSpPr>
          <p:cNvPr id="3" name="Espaço Reservado para Conteúdo 2"/>
          <p:cNvSpPr>
            <a:spLocks noGrp="1"/>
          </p:cNvSpPr>
          <p:nvPr>
            <p:ph idx="1"/>
          </p:nvPr>
        </p:nvSpPr>
        <p:spPr/>
        <p:txBody>
          <a:bodyPr/>
          <a:lstStyle/>
          <a:p>
            <a:pPr marL="0" indent="0">
              <a:buNone/>
            </a:pPr>
            <a:r>
              <a:rPr lang="pt-BR" dirty="0" smtClean="0"/>
              <a:t>2) </a:t>
            </a:r>
            <a:r>
              <a:rPr lang="pt-BR" b="1" u="sng" dirty="0" smtClean="0"/>
              <a:t>Relacionamento de 1-N: </a:t>
            </a:r>
            <a:r>
              <a:rPr lang="pt-BR" dirty="0" smtClean="0"/>
              <a:t>ocorre quando da entidade referência podem existir várias relações com vários elementos da entidade de destino.</a:t>
            </a:r>
            <a:endParaRPr lang="pt-BR" dirty="0"/>
          </a:p>
        </p:txBody>
      </p:sp>
      <p:grpSp>
        <p:nvGrpSpPr>
          <p:cNvPr id="4" name="Grupo 3"/>
          <p:cNvGrpSpPr/>
          <p:nvPr/>
        </p:nvGrpSpPr>
        <p:grpSpPr>
          <a:xfrm>
            <a:off x="1936378" y="2937179"/>
            <a:ext cx="7153835" cy="1805499"/>
            <a:chOff x="443753" y="1744525"/>
            <a:chExt cx="6270813" cy="1237130"/>
          </a:xfrm>
        </p:grpSpPr>
        <p:sp>
          <p:nvSpPr>
            <p:cNvPr id="5" name="CaixaDeTexto 4"/>
            <p:cNvSpPr txBox="1"/>
            <p:nvPr/>
          </p:nvSpPr>
          <p:spPr>
            <a:xfrm>
              <a:off x="443753" y="2178425"/>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BR" b="1" dirty="0" smtClean="0"/>
                <a:t>ENTIDADE 1</a:t>
              </a:r>
              <a:endParaRPr lang="pt-BR" b="1" dirty="0"/>
            </a:p>
          </p:txBody>
        </p:sp>
        <p:sp>
          <p:nvSpPr>
            <p:cNvPr id="6" name="CaixaDeTexto 5"/>
            <p:cNvSpPr txBox="1"/>
            <p:nvPr/>
          </p:nvSpPr>
          <p:spPr>
            <a:xfrm>
              <a:off x="5114366" y="2178424"/>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BR" b="1" dirty="0" smtClean="0"/>
                <a:t>ENTIDADE 2</a:t>
              </a:r>
              <a:endParaRPr lang="pt-BR" b="1" dirty="0"/>
            </a:p>
          </p:txBody>
        </p:sp>
        <p:sp>
          <p:nvSpPr>
            <p:cNvPr id="7" name="Fluxograma: Decisão 6"/>
            <p:cNvSpPr/>
            <p:nvPr/>
          </p:nvSpPr>
          <p:spPr>
            <a:xfrm>
              <a:off x="2684930" y="1744525"/>
              <a:ext cx="1788459" cy="123713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smtClean="0"/>
                <a:t>relação</a:t>
              </a:r>
              <a:endParaRPr lang="pt-BR" dirty="0"/>
            </a:p>
          </p:txBody>
        </p:sp>
        <p:cxnSp>
          <p:nvCxnSpPr>
            <p:cNvPr id="8" name="Conector reto 7"/>
            <p:cNvCxnSpPr>
              <a:stCxn id="5" idx="3"/>
            </p:cNvCxnSpPr>
            <p:nvPr/>
          </p:nvCxnSpPr>
          <p:spPr>
            <a:xfrm>
              <a:off x="2043953" y="2363091"/>
              <a:ext cx="640977" cy="0"/>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to 8"/>
            <p:cNvCxnSpPr>
              <a:stCxn id="7" idx="3"/>
              <a:endCxn id="6" idx="1"/>
            </p:cNvCxnSpPr>
            <p:nvPr/>
          </p:nvCxnSpPr>
          <p:spPr>
            <a:xfrm>
              <a:off x="4473389" y="2363090"/>
              <a:ext cx="640977" cy="0"/>
            </a:xfrm>
            <a:prstGeom prst="line">
              <a:avLst/>
            </a:prstGeom>
          </p:spPr>
          <p:style>
            <a:lnRef idx="1">
              <a:schemeClr val="dk1"/>
            </a:lnRef>
            <a:fillRef idx="0">
              <a:schemeClr val="dk1"/>
            </a:fillRef>
            <a:effectRef idx="0">
              <a:schemeClr val="dk1"/>
            </a:effectRef>
            <a:fontRef idx="minor">
              <a:schemeClr val="tx1"/>
            </a:fontRef>
          </p:style>
        </p:cxnSp>
      </p:grpSp>
      <p:sp>
        <p:nvSpPr>
          <p:cNvPr id="10" name="CaixaDeTexto 9"/>
          <p:cNvSpPr txBox="1"/>
          <p:nvPr/>
        </p:nvSpPr>
        <p:spPr>
          <a:xfrm>
            <a:off x="3896379" y="3514815"/>
            <a:ext cx="336176" cy="369332"/>
          </a:xfrm>
          <a:prstGeom prst="rect">
            <a:avLst/>
          </a:prstGeom>
          <a:noFill/>
        </p:spPr>
        <p:txBody>
          <a:bodyPr wrap="square" rtlCol="0">
            <a:spAutoFit/>
          </a:bodyPr>
          <a:lstStyle/>
          <a:p>
            <a:r>
              <a:rPr lang="pt-BR" b="1" dirty="0" smtClean="0"/>
              <a:t>1</a:t>
            </a:r>
            <a:endParaRPr lang="pt-BR" b="1" dirty="0"/>
          </a:p>
        </p:txBody>
      </p:sp>
      <p:sp>
        <p:nvSpPr>
          <p:cNvPr id="11" name="CaixaDeTexto 10"/>
          <p:cNvSpPr txBox="1"/>
          <p:nvPr/>
        </p:nvSpPr>
        <p:spPr>
          <a:xfrm>
            <a:off x="6730975" y="3560882"/>
            <a:ext cx="336176" cy="369332"/>
          </a:xfrm>
          <a:prstGeom prst="rect">
            <a:avLst/>
          </a:prstGeom>
          <a:noFill/>
        </p:spPr>
        <p:txBody>
          <a:bodyPr wrap="square" rtlCol="0">
            <a:spAutoFit/>
          </a:bodyPr>
          <a:lstStyle/>
          <a:p>
            <a:r>
              <a:rPr lang="pt-BR" b="1" dirty="0" smtClean="0"/>
              <a:t>N</a:t>
            </a:r>
            <a:endParaRPr lang="pt-BR" b="1" dirty="0"/>
          </a:p>
        </p:txBody>
      </p:sp>
    </p:spTree>
    <p:extLst>
      <p:ext uri="{BB962C8B-B14F-4D97-AF65-F5344CB8AC3E}">
        <p14:creationId xmlns:p14="http://schemas.microsoft.com/office/powerpoint/2010/main" val="381911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grpSp>
        <p:nvGrpSpPr>
          <p:cNvPr id="4" name="Grupo 3"/>
          <p:cNvGrpSpPr/>
          <p:nvPr/>
        </p:nvGrpSpPr>
        <p:grpSpPr>
          <a:xfrm>
            <a:off x="1030513" y="2053772"/>
            <a:ext cx="8955315" cy="2177143"/>
            <a:chOff x="1030513" y="2053772"/>
            <a:chExt cx="8955315" cy="2177143"/>
          </a:xfrm>
        </p:grpSpPr>
        <p:sp>
          <p:nvSpPr>
            <p:cNvPr id="5" name="Retângulo de cantos arredondados 4"/>
            <p:cNvSpPr/>
            <p:nvPr/>
          </p:nvSpPr>
          <p:spPr>
            <a:xfrm>
              <a:off x="1030513" y="2496459"/>
              <a:ext cx="1944915" cy="1291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t>Cliente</a:t>
              </a:r>
              <a:endParaRPr lang="pt-BR" b="1" dirty="0"/>
            </a:p>
          </p:txBody>
        </p:sp>
        <p:sp>
          <p:nvSpPr>
            <p:cNvPr id="6" name="Retângulo de cantos arredondados 5"/>
            <p:cNvSpPr/>
            <p:nvPr/>
          </p:nvSpPr>
          <p:spPr>
            <a:xfrm>
              <a:off x="7939313" y="2496459"/>
              <a:ext cx="2046515" cy="12917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b="1" dirty="0" smtClean="0"/>
                <a:t>Compra</a:t>
              </a:r>
              <a:endParaRPr lang="pt-BR" b="1" dirty="0"/>
            </a:p>
          </p:txBody>
        </p:sp>
        <p:sp>
          <p:nvSpPr>
            <p:cNvPr id="7" name="Losango 6"/>
            <p:cNvSpPr/>
            <p:nvPr/>
          </p:nvSpPr>
          <p:spPr>
            <a:xfrm>
              <a:off x="4005942" y="2053772"/>
              <a:ext cx="2902857" cy="217714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400" b="1" dirty="0" smtClean="0"/>
                <a:t>faz</a:t>
              </a:r>
              <a:endParaRPr lang="pt-BR" sz="2400" b="1" dirty="0"/>
            </a:p>
          </p:txBody>
        </p:sp>
        <p:cxnSp>
          <p:nvCxnSpPr>
            <p:cNvPr id="8" name="Conector reto 7"/>
            <p:cNvCxnSpPr>
              <a:stCxn id="5" idx="3"/>
              <a:endCxn id="7" idx="1"/>
            </p:cNvCxnSpPr>
            <p:nvPr/>
          </p:nvCxnSpPr>
          <p:spPr>
            <a:xfrm flipV="1">
              <a:off x="2975428" y="3142344"/>
              <a:ext cx="1030514" cy="1"/>
            </a:xfrm>
            <a:prstGeom prst="line">
              <a:avLst/>
            </a:prstGeom>
            <a:ln w="22225"/>
          </p:spPr>
          <p:style>
            <a:lnRef idx="1">
              <a:schemeClr val="dk1"/>
            </a:lnRef>
            <a:fillRef idx="0">
              <a:schemeClr val="dk1"/>
            </a:fillRef>
            <a:effectRef idx="0">
              <a:schemeClr val="dk1"/>
            </a:effectRef>
            <a:fontRef idx="minor">
              <a:schemeClr val="tx1"/>
            </a:fontRef>
          </p:style>
        </p:cxnSp>
        <p:cxnSp>
          <p:nvCxnSpPr>
            <p:cNvPr id="9" name="Conector reto 8"/>
            <p:cNvCxnSpPr>
              <a:stCxn id="7" idx="3"/>
              <a:endCxn id="6" idx="1"/>
            </p:cNvCxnSpPr>
            <p:nvPr/>
          </p:nvCxnSpPr>
          <p:spPr>
            <a:xfrm>
              <a:off x="6908799" y="3142344"/>
              <a:ext cx="1030514" cy="1"/>
            </a:xfrm>
            <a:prstGeom prst="line">
              <a:avLst/>
            </a:prstGeom>
            <a:ln w="22225"/>
          </p:spPr>
          <p:style>
            <a:lnRef idx="1">
              <a:schemeClr val="dk1"/>
            </a:lnRef>
            <a:fillRef idx="0">
              <a:schemeClr val="dk1"/>
            </a:fillRef>
            <a:effectRef idx="0">
              <a:schemeClr val="dk1"/>
            </a:effectRef>
            <a:fontRef idx="minor">
              <a:schemeClr val="tx1"/>
            </a:fontRef>
          </p:style>
        </p:cxnSp>
        <p:sp>
          <p:nvSpPr>
            <p:cNvPr id="10" name="CaixaDeTexto 9"/>
            <p:cNvSpPr txBox="1"/>
            <p:nvPr/>
          </p:nvSpPr>
          <p:spPr>
            <a:xfrm>
              <a:off x="3164112" y="2773011"/>
              <a:ext cx="217715" cy="369332"/>
            </a:xfrm>
            <a:prstGeom prst="rect">
              <a:avLst/>
            </a:prstGeom>
            <a:noFill/>
          </p:spPr>
          <p:txBody>
            <a:bodyPr wrap="square" rtlCol="0">
              <a:spAutoFit/>
            </a:bodyPr>
            <a:lstStyle/>
            <a:p>
              <a:r>
                <a:rPr lang="pt-BR" dirty="0" smtClean="0"/>
                <a:t>1</a:t>
              </a:r>
              <a:endParaRPr lang="pt-BR" dirty="0"/>
            </a:p>
          </p:txBody>
        </p:sp>
        <p:sp>
          <p:nvSpPr>
            <p:cNvPr id="11" name="CaixaDeTexto 10"/>
            <p:cNvSpPr txBox="1"/>
            <p:nvPr/>
          </p:nvSpPr>
          <p:spPr>
            <a:xfrm>
              <a:off x="7525655" y="2773011"/>
              <a:ext cx="217715" cy="369332"/>
            </a:xfrm>
            <a:prstGeom prst="rect">
              <a:avLst/>
            </a:prstGeom>
            <a:noFill/>
          </p:spPr>
          <p:txBody>
            <a:bodyPr wrap="square" rtlCol="0">
              <a:spAutoFit/>
            </a:bodyPr>
            <a:lstStyle/>
            <a:p>
              <a:r>
                <a:rPr lang="pt-BR" dirty="0" smtClean="0"/>
                <a:t>N</a:t>
              </a:r>
              <a:endParaRPr lang="pt-BR" dirty="0"/>
            </a:p>
          </p:txBody>
        </p:sp>
      </p:grpSp>
    </p:spTree>
    <p:extLst>
      <p:ext uri="{BB962C8B-B14F-4D97-AF65-F5344CB8AC3E}">
        <p14:creationId xmlns:p14="http://schemas.microsoft.com/office/powerpoint/2010/main" val="1113308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cardinalidades dos relacionamentos</a:t>
            </a:r>
            <a:endParaRPr lang="pt-BR" dirty="0"/>
          </a:p>
        </p:txBody>
      </p:sp>
      <p:sp>
        <p:nvSpPr>
          <p:cNvPr id="3" name="Espaço Reservado para Conteúdo 2"/>
          <p:cNvSpPr>
            <a:spLocks noGrp="1"/>
          </p:cNvSpPr>
          <p:nvPr>
            <p:ph idx="1"/>
          </p:nvPr>
        </p:nvSpPr>
        <p:spPr/>
        <p:txBody>
          <a:bodyPr/>
          <a:lstStyle/>
          <a:p>
            <a:pPr marL="0" indent="0">
              <a:buNone/>
            </a:pPr>
            <a:r>
              <a:rPr lang="pt-BR" dirty="0" smtClean="0"/>
              <a:t>3) </a:t>
            </a:r>
            <a:r>
              <a:rPr lang="pt-BR" b="1" u="sng" dirty="0" smtClean="0"/>
              <a:t>Relacionamento N-N</a:t>
            </a:r>
            <a:r>
              <a:rPr lang="pt-BR" dirty="0" smtClean="0"/>
              <a:t>:</a:t>
            </a:r>
            <a:endParaRPr lang="pt-BR" dirty="0"/>
          </a:p>
        </p:txBody>
      </p:sp>
      <p:sp>
        <p:nvSpPr>
          <p:cNvPr id="12" name="CaixaDeTexto 11"/>
          <p:cNvSpPr txBox="1"/>
          <p:nvPr/>
        </p:nvSpPr>
        <p:spPr>
          <a:xfrm>
            <a:off x="1729019" y="4962875"/>
            <a:ext cx="9144000" cy="830997"/>
          </a:xfrm>
          <a:prstGeom prst="rect">
            <a:avLst/>
          </a:prstGeom>
          <a:noFill/>
        </p:spPr>
        <p:txBody>
          <a:bodyPr wrap="square" rtlCol="0">
            <a:spAutoFit/>
          </a:bodyPr>
          <a:lstStyle/>
          <a:p>
            <a:r>
              <a:rPr lang="pt-BR" sz="2400" dirty="0" smtClean="0">
                <a:solidFill>
                  <a:srgbClr val="FF0000"/>
                </a:solidFill>
              </a:rPr>
              <a:t>Este tipo de relacionamento não pode existir e por isso precisamos criar uma entidade intermediária, gerando assim outros relacionamentos!!!</a:t>
            </a:r>
            <a:endParaRPr lang="pt-BR" sz="2400" dirty="0">
              <a:solidFill>
                <a:srgbClr val="FF0000"/>
              </a:solidFill>
            </a:endParaRPr>
          </a:p>
        </p:txBody>
      </p:sp>
      <p:grpSp>
        <p:nvGrpSpPr>
          <p:cNvPr id="55" name="Grupo 54"/>
          <p:cNvGrpSpPr/>
          <p:nvPr/>
        </p:nvGrpSpPr>
        <p:grpSpPr>
          <a:xfrm>
            <a:off x="2139578" y="2736396"/>
            <a:ext cx="7153835" cy="1805499"/>
            <a:chOff x="443753" y="1744525"/>
            <a:chExt cx="6270813" cy="1237130"/>
          </a:xfrm>
        </p:grpSpPr>
        <p:sp>
          <p:nvSpPr>
            <p:cNvPr id="56" name="CaixaDeTexto 55"/>
            <p:cNvSpPr txBox="1"/>
            <p:nvPr/>
          </p:nvSpPr>
          <p:spPr>
            <a:xfrm>
              <a:off x="443753" y="2178425"/>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BR" b="1" dirty="0" smtClean="0"/>
                <a:t>ENTIDADE 1</a:t>
              </a:r>
              <a:endParaRPr lang="pt-BR" b="1" dirty="0"/>
            </a:p>
          </p:txBody>
        </p:sp>
        <p:sp>
          <p:nvSpPr>
            <p:cNvPr id="57" name="CaixaDeTexto 56"/>
            <p:cNvSpPr txBox="1"/>
            <p:nvPr/>
          </p:nvSpPr>
          <p:spPr>
            <a:xfrm>
              <a:off x="5114366" y="2178424"/>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pt-BR" b="1" dirty="0" smtClean="0"/>
                <a:t>ENTIDADE 2</a:t>
              </a:r>
              <a:endParaRPr lang="pt-BR" b="1" dirty="0"/>
            </a:p>
          </p:txBody>
        </p:sp>
        <p:sp>
          <p:nvSpPr>
            <p:cNvPr id="58" name="Fluxograma: Decisão 57"/>
            <p:cNvSpPr/>
            <p:nvPr/>
          </p:nvSpPr>
          <p:spPr>
            <a:xfrm>
              <a:off x="2684930" y="1744525"/>
              <a:ext cx="1788459" cy="123713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smtClean="0"/>
                <a:t>relação</a:t>
              </a:r>
              <a:endParaRPr lang="pt-BR" dirty="0"/>
            </a:p>
          </p:txBody>
        </p:sp>
        <p:cxnSp>
          <p:nvCxnSpPr>
            <p:cNvPr id="59" name="Conector reto 58"/>
            <p:cNvCxnSpPr>
              <a:stCxn id="56" idx="3"/>
            </p:cNvCxnSpPr>
            <p:nvPr/>
          </p:nvCxnSpPr>
          <p:spPr>
            <a:xfrm>
              <a:off x="2043953" y="2363091"/>
              <a:ext cx="640977" cy="0"/>
            </a:xfrm>
            <a:prstGeom prst="line">
              <a:avLst/>
            </a:prstGeom>
          </p:spPr>
          <p:style>
            <a:lnRef idx="1">
              <a:schemeClr val="dk1"/>
            </a:lnRef>
            <a:fillRef idx="0">
              <a:schemeClr val="dk1"/>
            </a:fillRef>
            <a:effectRef idx="0">
              <a:schemeClr val="dk1"/>
            </a:effectRef>
            <a:fontRef idx="minor">
              <a:schemeClr val="tx1"/>
            </a:fontRef>
          </p:style>
        </p:cxnSp>
        <p:cxnSp>
          <p:nvCxnSpPr>
            <p:cNvPr id="60" name="Conector reto 59"/>
            <p:cNvCxnSpPr>
              <a:stCxn id="58" idx="3"/>
              <a:endCxn id="57" idx="1"/>
            </p:cNvCxnSpPr>
            <p:nvPr/>
          </p:nvCxnSpPr>
          <p:spPr>
            <a:xfrm>
              <a:off x="4473389" y="2363090"/>
              <a:ext cx="640977" cy="0"/>
            </a:xfrm>
            <a:prstGeom prst="line">
              <a:avLst/>
            </a:prstGeom>
          </p:spPr>
          <p:style>
            <a:lnRef idx="1">
              <a:schemeClr val="dk1"/>
            </a:lnRef>
            <a:fillRef idx="0">
              <a:schemeClr val="dk1"/>
            </a:fillRef>
            <a:effectRef idx="0">
              <a:schemeClr val="dk1"/>
            </a:effectRef>
            <a:fontRef idx="minor">
              <a:schemeClr val="tx1"/>
            </a:fontRef>
          </p:style>
        </p:cxnSp>
      </p:grpSp>
      <p:sp>
        <p:nvSpPr>
          <p:cNvPr id="61" name="CaixaDeTexto 60"/>
          <p:cNvSpPr txBox="1"/>
          <p:nvPr/>
        </p:nvSpPr>
        <p:spPr>
          <a:xfrm>
            <a:off x="4169325" y="3303996"/>
            <a:ext cx="333746" cy="369332"/>
          </a:xfrm>
          <a:prstGeom prst="rect">
            <a:avLst/>
          </a:prstGeom>
          <a:noFill/>
        </p:spPr>
        <p:txBody>
          <a:bodyPr wrap="none" rtlCol="0">
            <a:spAutoFit/>
          </a:bodyPr>
          <a:lstStyle/>
          <a:p>
            <a:r>
              <a:rPr lang="pt-BR" b="1" dirty="0" smtClean="0"/>
              <a:t>N</a:t>
            </a:r>
            <a:endParaRPr lang="pt-BR" b="1" dirty="0"/>
          </a:p>
        </p:txBody>
      </p:sp>
      <p:sp>
        <p:nvSpPr>
          <p:cNvPr id="62" name="CaixaDeTexto 61"/>
          <p:cNvSpPr txBox="1"/>
          <p:nvPr/>
        </p:nvSpPr>
        <p:spPr>
          <a:xfrm>
            <a:off x="6906473" y="3303996"/>
            <a:ext cx="333746" cy="369332"/>
          </a:xfrm>
          <a:prstGeom prst="rect">
            <a:avLst/>
          </a:prstGeom>
          <a:noFill/>
        </p:spPr>
        <p:txBody>
          <a:bodyPr wrap="none" rtlCol="0">
            <a:spAutoFit/>
          </a:bodyPr>
          <a:lstStyle/>
          <a:p>
            <a:r>
              <a:rPr lang="pt-BR" b="1" dirty="0" smtClean="0"/>
              <a:t>N</a:t>
            </a:r>
            <a:endParaRPr lang="pt-BR" b="1" dirty="0"/>
          </a:p>
        </p:txBody>
      </p:sp>
    </p:spTree>
    <p:extLst>
      <p:ext uri="{BB962C8B-B14F-4D97-AF65-F5344CB8AC3E}">
        <p14:creationId xmlns:p14="http://schemas.microsoft.com/office/powerpoint/2010/main" val="69094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500" fill="hold"/>
                                        <p:tgtEl>
                                          <p:spTgt spid="62"/>
                                        </p:tgtEl>
                                        <p:attrNameLst>
                                          <p:attrName>ppt_x</p:attrName>
                                        </p:attrNameLst>
                                      </p:cBhvr>
                                      <p:tavLst>
                                        <p:tav tm="0">
                                          <p:val>
                                            <p:strVal val="#ppt_x"/>
                                          </p:val>
                                        </p:tav>
                                        <p:tav tm="100000">
                                          <p:val>
                                            <p:strVal val="#ppt_x"/>
                                          </p:val>
                                        </p:tav>
                                      </p:tavLst>
                                    </p:anim>
                                    <p:anim calcmode="lin" valueType="num">
                                      <p:cBhvr additive="base">
                                        <p:cTn id="1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grpId="1" nodeType="clickEffect">
                                  <p:stCondLst>
                                    <p:cond delay="0"/>
                                  </p:stCondLst>
                                  <p:childTnLst>
                                    <p:animRot by="120000">
                                      <p:cBhvr>
                                        <p:cTn id="24" dur="100" fill="hold">
                                          <p:stCondLst>
                                            <p:cond delay="0"/>
                                          </p:stCondLst>
                                        </p:cTn>
                                        <p:tgtEl>
                                          <p:spTgt spid="12"/>
                                        </p:tgtEl>
                                        <p:attrNameLst>
                                          <p:attrName>r</p:attrName>
                                        </p:attrNameLst>
                                      </p:cBhvr>
                                    </p:animRot>
                                    <p:animRot by="-240000">
                                      <p:cBhvr>
                                        <p:cTn id="25" dur="200" fill="hold">
                                          <p:stCondLst>
                                            <p:cond delay="200"/>
                                          </p:stCondLst>
                                        </p:cTn>
                                        <p:tgtEl>
                                          <p:spTgt spid="12"/>
                                        </p:tgtEl>
                                        <p:attrNameLst>
                                          <p:attrName>r</p:attrName>
                                        </p:attrNameLst>
                                      </p:cBhvr>
                                    </p:animRot>
                                    <p:animRot by="240000">
                                      <p:cBhvr>
                                        <p:cTn id="26" dur="200" fill="hold">
                                          <p:stCondLst>
                                            <p:cond delay="400"/>
                                          </p:stCondLst>
                                        </p:cTn>
                                        <p:tgtEl>
                                          <p:spTgt spid="12"/>
                                        </p:tgtEl>
                                        <p:attrNameLst>
                                          <p:attrName>r</p:attrName>
                                        </p:attrNameLst>
                                      </p:cBhvr>
                                    </p:animRot>
                                    <p:animRot by="-240000">
                                      <p:cBhvr>
                                        <p:cTn id="27" dur="200" fill="hold">
                                          <p:stCondLst>
                                            <p:cond delay="600"/>
                                          </p:stCondLst>
                                        </p:cTn>
                                        <p:tgtEl>
                                          <p:spTgt spid="12"/>
                                        </p:tgtEl>
                                        <p:attrNameLst>
                                          <p:attrName>r</p:attrName>
                                        </p:attrNameLst>
                                      </p:cBhvr>
                                    </p:animRot>
                                    <p:animRot by="120000">
                                      <p:cBhvr>
                                        <p:cTn id="28"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61" grpId="0"/>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a:t>
            </a:r>
            <a:endParaRPr lang="pt-BR" dirty="0"/>
          </a:p>
        </p:txBody>
      </p:sp>
      <p:grpSp>
        <p:nvGrpSpPr>
          <p:cNvPr id="4" name="Grupo 3"/>
          <p:cNvGrpSpPr/>
          <p:nvPr/>
        </p:nvGrpSpPr>
        <p:grpSpPr>
          <a:xfrm>
            <a:off x="1342587" y="2134562"/>
            <a:ext cx="8955315" cy="2177143"/>
            <a:chOff x="1030513" y="2053772"/>
            <a:chExt cx="8955315" cy="2177143"/>
          </a:xfrm>
        </p:grpSpPr>
        <p:sp>
          <p:nvSpPr>
            <p:cNvPr id="5" name="Retângulo de cantos arredondados 4"/>
            <p:cNvSpPr/>
            <p:nvPr/>
          </p:nvSpPr>
          <p:spPr>
            <a:xfrm>
              <a:off x="1030513" y="2496459"/>
              <a:ext cx="1944915" cy="1291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t>Aluno</a:t>
              </a:r>
              <a:endParaRPr lang="pt-BR" b="1" dirty="0"/>
            </a:p>
          </p:txBody>
        </p:sp>
        <p:sp>
          <p:nvSpPr>
            <p:cNvPr id="6" name="Retângulo de cantos arredondados 5"/>
            <p:cNvSpPr/>
            <p:nvPr/>
          </p:nvSpPr>
          <p:spPr>
            <a:xfrm>
              <a:off x="7939313" y="2496459"/>
              <a:ext cx="2046515" cy="12917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b="1" dirty="0" smtClean="0"/>
                <a:t>Professor</a:t>
              </a:r>
              <a:endParaRPr lang="pt-BR" b="1" dirty="0"/>
            </a:p>
          </p:txBody>
        </p:sp>
        <p:sp>
          <p:nvSpPr>
            <p:cNvPr id="7" name="Losango 6"/>
            <p:cNvSpPr/>
            <p:nvPr/>
          </p:nvSpPr>
          <p:spPr>
            <a:xfrm>
              <a:off x="4005942" y="2053772"/>
              <a:ext cx="2902857" cy="217714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400" b="1" dirty="0" smtClean="0"/>
                <a:t>possui</a:t>
              </a:r>
              <a:endParaRPr lang="pt-BR" sz="2400" b="1" dirty="0"/>
            </a:p>
          </p:txBody>
        </p:sp>
        <p:cxnSp>
          <p:nvCxnSpPr>
            <p:cNvPr id="8" name="Conector reto 7"/>
            <p:cNvCxnSpPr>
              <a:stCxn id="5" idx="3"/>
              <a:endCxn id="7" idx="1"/>
            </p:cNvCxnSpPr>
            <p:nvPr/>
          </p:nvCxnSpPr>
          <p:spPr>
            <a:xfrm flipV="1">
              <a:off x="2975428" y="3142344"/>
              <a:ext cx="1030514" cy="1"/>
            </a:xfrm>
            <a:prstGeom prst="line">
              <a:avLst/>
            </a:prstGeom>
            <a:ln w="22225"/>
          </p:spPr>
          <p:style>
            <a:lnRef idx="1">
              <a:schemeClr val="dk1"/>
            </a:lnRef>
            <a:fillRef idx="0">
              <a:schemeClr val="dk1"/>
            </a:fillRef>
            <a:effectRef idx="0">
              <a:schemeClr val="dk1"/>
            </a:effectRef>
            <a:fontRef idx="minor">
              <a:schemeClr val="tx1"/>
            </a:fontRef>
          </p:style>
        </p:cxnSp>
        <p:cxnSp>
          <p:nvCxnSpPr>
            <p:cNvPr id="9" name="Conector reto 8"/>
            <p:cNvCxnSpPr>
              <a:stCxn id="7" idx="3"/>
              <a:endCxn id="6" idx="1"/>
            </p:cNvCxnSpPr>
            <p:nvPr/>
          </p:nvCxnSpPr>
          <p:spPr>
            <a:xfrm>
              <a:off x="6908799" y="3142344"/>
              <a:ext cx="1030514" cy="1"/>
            </a:xfrm>
            <a:prstGeom prst="line">
              <a:avLst/>
            </a:prstGeom>
            <a:ln w="22225"/>
          </p:spPr>
          <p:style>
            <a:lnRef idx="1">
              <a:schemeClr val="dk1"/>
            </a:lnRef>
            <a:fillRef idx="0">
              <a:schemeClr val="dk1"/>
            </a:fillRef>
            <a:effectRef idx="0">
              <a:schemeClr val="dk1"/>
            </a:effectRef>
            <a:fontRef idx="minor">
              <a:schemeClr val="tx1"/>
            </a:fontRef>
          </p:style>
        </p:cxnSp>
        <p:sp>
          <p:nvSpPr>
            <p:cNvPr id="10" name="CaixaDeTexto 9"/>
            <p:cNvSpPr txBox="1"/>
            <p:nvPr/>
          </p:nvSpPr>
          <p:spPr>
            <a:xfrm>
              <a:off x="3164112" y="2773011"/>
              <a:ext cx="217715" cy="369332"/>
            </a:xfrm>
            <a:prstGeom prst="rect">
              <a:avLst/>
            </a:prstGeom>
            <a:noFill/>
          </p:spPr>
          <p:txBody>
            <a:bodyPr wrap="square" rtlCol="0">
              <a:spAutoFit/>
            </a:bodyPr>
            <a:lstStyle/>
            <a:p>
              <a:r>
                <a:rPr lang="pt-BR" dirty="0"/>
                <a:t>N</a:t>
              </a:r>
            </a:p>
          </p:txBody>
        </p:sp>
        <p:sp>
          <p:nvSpPr>
            <p:cNvPr id="11" name="CaixaDeTexto 10"/>
            <p:cNvSpPr txBox="1"/>
            <p:nvPr/>
          </p:nvSpPr>
          <p:spPr>
            <a:xfrm>
              <a:off x="7525655" y="2773011"/>
              <a:ext cx="217715" cy="369332"/>
            </a:xfrm>
            <a:prstGeom prst="rect">
              <a:avLst/>
            </a:prstGeom>
            <a:noFill/>
          </p:spPr>
          <p:txBody>
            <a:bodyPr wrap="square" rtlCol="0">
              <a:spAutoFit/>
            </a:bodyPr>
            <a:lstStyle/>
            <a:p>
              <a:r>
                <a:rPr lang="pt-BR" dirty="0"/>
                <a:t>N</a:t>
              </a:r>
            </a:p>
          </p:txBody>
        </p:sp>
      </p:grpSp>
      <p:grpSp>
        <p:nvGrpSpPr>
          <p:cNvPr id="12" name="Grupo 11"/>
          <p:cNvGrpSpPr/>
          <p:nvPr/>
        </p:nvGrpSpPr>
        <p:grpSpPr>
          <a:xfrm>
            <a:off x="493479" y="2296380"/>
            <a:ext cx="11524351" cy="4310648"/>
            <a:chOff x="609590" y="2424424"/>
            <a:chExt cx="11524351" cy="4310648"/>
          </a:xfrm>
        </p:grpSpPr>
        <p:sp>
          <p:nvSpPr>
            <p:cNvPr id="13" name="Retângulo de cantos arredondados 12"/>
            <p:cNvSpPr/>
            <p:nvPr/>
          </p:nvSpPr>
          <p:spPr>
            <a:xfrm>
              <a:off x="609590" y="5443300"/>
              <a:ext cx="1944915" cy="1291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t>Aluno</a:t>
              </a:r>
              <a:endParaRPr lang="pt-BR" b="1" dirty="0"/>
            </a:p>
          </p:txBody>
        </p:sp>
        <p:sp>
          <p:nvSpPr>
            <p:cNvPr id="14" name="Retângulo de cantos arredondados 13"/>
            <p:cNvSpPr/>
            <p:nvPr/>
          </p:nvSpPr>
          <p:spPr>
            <a:xfrm>
              <a:off x="10087426" y="2424424"/>
              <a:ext cx="2046515" cy="12917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b="1" dirty="0" smtClean="0"/>
                <a:t>Professor</a:t>
              </a:r>
              <a:endParaRPr lang="pt-BR" b="1" dirty="0"/>
            </a:p>
          </p:txBody>
        </p:sp>
        <p:sp>
          <p:nvSpPr>
            <p:cNvPr id="15" name="Retângulo de cantos arredondados 14"/>
            <p:cNvSpPr/>
            <p:nvPr/>
          </p:nvSpPr>
          <p:spPr>
            <a:xfrm>
              <a:off x="5167083" y="2424424"/>
              <a:ext cx="1944915" cy="129177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pt-BR" b="1" dirty="0" smtClean="0"/>
                <a:t>Aula</a:t>
              </a:r>
              <a:endParaRPr lang="pt-BR" b="1" dirty="0"/>
            </a:p>
          </p:txBody>
        </p:sp>
        <p:sp>
          <p:nvSpPr>
            <p:cNvPr id="16" name="Retângulo de cantos arredondados 15"/>
            <p:cNvSpPr/>
            <p:nvPr/>
          </p:nvSpPr>
          <p:spPr>
            <a:xfrm>
              <a:off x="609590" y="2424424"/>
              <a:ext cx="1944915" cy="12917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b="1" dirty="0" smtClean="0"/>
                <a:t>Turma</a:t>
              </a:r>
              <a:endParaRPr lang="pt-BR" b="1" dirty="0"/>
            </a:p>
          </p:txBody>
        </p:sp>
        <p:sp>
          <p:nvSpPr>
            <p:cNvPr id="17" name="Fluxograma: Decisão 16"/>
            <p:cNvSpPr/>
            <p:nvPr/>
          </p:nvSpPr>
          <p:spPr>
            <a:xfrm>
              <a:off x="749286" y="4151528"/>
              <a:ext cx="1665521" cy="78377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b="1" dirty="0" smtClean="0"/>
                <a:t>possui</a:t>
              </a:r>
              <a:endParaRPr lang="pt-BR" b="1" dirty="0"/>
            </a:p>
          </p:txBody>
        </p:sp>
        <p:sp>
          <p:nvSpPr>
            <p:cNvPr id="18" name="Fluxograma: Decisão 17"/>
            <p:cNvSpPr/>
            <p:nvPr/>
          </p:nvSpPr>
          <p:spPr>
            <a:xfrm>
              <a:off x="2975423" y="2678424"/>
              <a:ext cx="1727201" cy="78377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b="1" dirty="0" smtClean="0"/>
                <a:t>possui</a:t>
              </a:r>
              <a:endParaRPr lang="pt-BR" b="1" dirty="0"/>
            </a:p>
          </p:txBody>
        </p:sp>
        <p:sp>
          <p:nvSpPr>
            <p:cNvPr id="19" name="Fluxograma: Decisão 18"/>
            <p:cNvSpPr/>
            <p:nvPr/>
          </p:nvSpPr>
          <p:spPr>
            <a:xfrm>
              <a:off x="7590965" y="2678424"/>
              <a:ext cx="1966688" cy="78377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b="1" dirty="0" smtClean="0"/>
                <a:t>ministra</a:t>
              </a:r>
              <a:endParaRPr lang="pt-BR" b="1" dirty="0"/>
            </a:p>
          </p:txBody>
        </p:sp>
        <p:cxnSp>
          <p:nvCxnSpPr>
            <p:cNvPr id="20" name="Conector reto 19"/>
            <p:cNvCxnSpPr>
              <a:stCxn id="13" idx="0"/>
              <a:endCxn id="17" idx="2"/>
            </p:cNvCxnSpPr>
            <p:nvPr/>
          </p:nvCxnSpPr>
          <p:spPr>
            <a:xfrm flipH="1" flipV="1">
              <a:off x="1582047" y="4935300"/>
              <a:ext cx="1" cy="508000"/>
            </a:xfrm>
            <a:prstGeom prst="line">
              <a:avLst/>
            </a:prstGeom>
            <a:ln/>
          </p:spPr>
          <p:style>
            <a:lnRef idx="1">
              <a:schemeClr val="dk1"/>
            </a:lnRef>
            <a:fillRef idx="0">
              <a:schemeClr val="dk1"/>
            </a:fillRef>
            <a:effectRef idx="0">
              <a:schemeClr val="dk1"/>
            </a:effectRef>
            <a:fontRef idx="minor">
              <a:schemeClr val="tx1"/>
            </a:fontRef>
          </p:style>
        </p:cxnSp>
        <p:cxnSp>
          <p:nvCxnSpPr>
            <p:cNvPr id="21" name="Conector reto 20"/>
            <p:cNvCxnSpPr>
              <a:stCxn id="17" idx="0"/>
              <a:endCxn id="16" idx="2"/>
            </p:cNvCxnSpPr>
            <p:nvPr/>
          </p:nvCxnSpPr>
          <p:spPr>
            <a:xfrm flipV="1">
              <a:off x="1582047" y="3716196"/>
              <a:ext cx="1" cy="435332"/>
            </a:xfrm>
            <a:prstGeom prst="line">
              <a:avLst/>
            </a:prstGeom>
            <a:ln/>
          </p:spPr>
          <p:style>
            <a:lnRef idx="1">
              <a:schemeClr val="dk1"/>
            </a:lnRef>
            <a:fillRef idx="0">
              <a:schemeClr val="dk1"/>
            </a:fillRef>
            <a:effectRef idx="0">
              <a:schemeClr val="dk1"/>
            </a:effectRef>
            <a:fontRef idx="minor">
              <a:schemeClr val="tx1"/>
            </a:fontRef>
          </p:style>
        </p:cxnSp>
        <p:cxnSp>
          <p:nvCxnSpPr>
            <p:cNvPr id="22" name="Conector reto 21"/>
            <p:cNvCxnSpPr>
              <a:stCxn id="16" idx="3"/>
              <a:endCxn id="18" idx="1"/>
            </p:cNvCxnSpPr>
            <p:nvPr/>
          </p:nvCxnSpPr>
          <p:spPr>
            <a:xfrm>
              <a:off x="2554505" y="3070310"/>
              <a:ext cx="420918" cy="0"/>
            </a:xfrm>
            <a:prstGeom prst="line">
              <a:avLst/>
            </a:prstGeom>
            <a:ln/>
          </p:spPr>
          <p:style>
            <a:lnRef idx="1">
              <a:schemeClr val="dk1"/>
            </a:lnRef>
            <a:fillRef idx="0">
              <a:schemeClr val="dk1"/>
            </a:fillRef>
            <a:effectRef idx="0">
              <a:schemeClr val="dk1"/>
            </a:effectRef>
            <a:fontRef idx="minor">
              <a:schemeClr val="tx1"/>
            </a:fontRef>
          </p:style>
        </p:cxnSp>
        <p:cxnSp>
          <p:nvCxnSpPr>
            <p:cNvPr id="23" name="Conector reto 22"/>
            <p:cNvCxnSpPr>
              <a:stCxn id="18" idx="3"/>
              <a:endCxn id="15" idx="1"/>
            </p:cNvCxnSpPr>
            <p:nvPr/>
          </p:nvCxnSpPr>
          <p:spPr>
            <a:xfrm>
              <a:off x="4702624" y="3070310"/>
              <a:ext cx="464459" cy="0"/>
            </a:xfrm>
            <a:prstGeom prst="line">
              <a:avLst/>
            </a:prstGeom>
            <a:ln/>
          </p:spPr>
          <p:style>
            <a:lnRef idx="1">
              <a:schemeClr val="dk1"/>
            </a:lnRef>
            <a:fillRef idx="0">
              <a:schemeClr val="dk1"/>
            </a:fillRef>
            <a:effectRef idx="0">
              <a:schemeClr val="dk1"/>
            </a:effectRef>
            <a:fontRef idx="minor">
              <a:schemeClr val="tx1"/>
            </a:fontRef>
          </p:style>
        </p:cxnSp>
        <p:cxnSp>
          <p:nvCxnSpPr>
            <p:cNvPr id="24" name="Conector reto 23"/>
            <p:cNvCxnSpPr>
              <a:stCxn id="15" idx="3"/>
              <a:endCxn id="19" idx="1"/>
            </p:cNvCxnSpPr>
            <p:nvPr/>
          </p:nvCxnSpPr>
          <p:spPr>
            <a:xfrm>
              <a:off x="7111998" y="3070310"/>
              <a:ext cx="478967" cy="0"/>
            </a:xfrm>
            <a:prstGeom prst="line">
              <a:avLst/>
            </a:prstGeom>
            <a:ln/>
          </p:spPr>
          <p:style>
            <a:lnRef idx="1">
              <a:schemeClr val="dk1"/>
            </a:lnRef>
            <a:fillRef idx="0">
              <a:schemeClr val="dk1"/>
            </a:fillRef>
            <a:effectRef idx="0">
              <a:schemeClr val="dk1"/>
            </a:effectRef>
            <a:fontRef idx="minor">
              <a:schemeClr val="tx1"/>
            </a:fontRef>
          </p:style>
        </p:cxnSp>
        <p:cxnSp>
          <p:nvCxnSpPr>
            <p:cNvPr id="25" name="Conector reto 24"/>
            <p:cNvCxnSpPr>
              <a:stCxn id="19" idx="3"/>
              <a:endCxn id="14" idx="1"/>
            </p:cNvCxnSpPr>
            <p:nvPr/>
          </p:nvCxnSpPr>
          <p:spPr>
            <a:xfrm>
              <a:off x="9557653" y="3070310"/>
              <a:ext cx="529773" cy="0"/>
            </a:xfrm>
            <a:prstGeom prst="line">
              <a:avLst/>
            </a:prstGeom>
            <a:ln/>
          </p:spPr>
          <p:style>
            <a:lnRef idx="1">
              <a:schemeClr val="dk1"/>
            </a:lnRef>
            <a:fillRef idx="0">
              <a:schemeClr val="dk1"/>
            </a:fillRef>
            <a:effectRef idx="0">
              <a:schemeClr val="dk1"/>
            </a:effectRef>
            <a:fontRef idx="minor">
              <a:schemeClr val="tx1"/>
            </a:fontRef>
          </p:style>
        </p:cxnSp>
        <p:sp>
          <p:nvSpPr>
            <p:cNvPr id="26" name="CaixaDeTexto 25"/>
            <p:cNvSpPr txBox="1"/>
            <p:nvPr/>
          </p:nvSpPr>
          <p:spPr>
            <a:xfrm>
              <a:off x="1553015" y="3703134"/>
              <a:ext cx="246742" cy="369332"/>
            </a:xfrm>
            <a:prstGeom prst="rect">
              <a:avLst/>
            </a:prstGeom>
            <a:noFill/>
          </p:spPr>
          <p:txBody>
            <a:bodyPr wrap="square" rtlCol="0">
              <a:spAutoFit/>
            </a:bodyPr>
            <a:lstStyle/>
            <a:p>
              <a:r>
                <a:rPr lang="pt-BR" dirty="0" smtClean="0"/>
                <a:t>1</a:t>
              </a:r>
              <a:endParaRPr lang="pt-BR" dirty="0"/>
            </a:p>
          </p:txBody>
        </p:sp>
        <p:sp>
          <p:nvSpPr>
            <p:cNvPr id="27" name="CaixaDeTexto 26"/>
            <p:cNvSpPr txBox="1"/>
            <p:nvPr/>
          </p:nvSpPr>
          <p:spPr>
            <a:xfrm>
              <a:off x="1584759" y="5075084"/>
              <a:ext cx="246742" cy="369332"/>
            </a:xfrm>
            <a:prstGeom prst="rect">
              <a:avLst/>
            </a:prstGeom>
            <a:noFill/>
          </p:spPr>
          <p:txBody>
            <a:bodyPr wrap="square" rtlCol="0">
              <a:spAutoFit/>
            </a:bodyPr>
            <a:lstStyle/>
            <a:p>
              <a:r>
                <a:rPr lang="pt-BR" dirty="0" smtClean="0"/>
                <a:t>N</a:t>
              </a:r>
              <a:endParaRPr lang="pt-BR" dirty="0"/>
            </a:p>
          </p:txBody>
        </p:sp>
        <p:sp>
          <p:nvSpPr>
            <p:cNvPr id="28" name="CaixaDeTexto 27"/>
            <p:cNvSpPr txBox="1"/>
            <p:nvPr/>
          </p:nvSpPr>
          <p:spPr>
            <a:xfrm>
              <a:off x="4745249" y="2723288"/>
              <a:ext cx="246742" cy="369332"/>
            </a:xfrm>
            <a:prstGeom prst="rect">
              <a:avLst/>
            </a:prstGeom>
            <a:noFill/>
          </p:spPr>
          <p:txBody>
            <a:bodyPr wrap="square" rtlCol="0">
              <a:spAutoFit/>
            </a:bodyPr>
            <a:lstStyle/>
            <a:p>
              <a:r>
                <a:rPr lang="pt-BR" dirty="0"/>
                <a:t>N</a:t>
              </a:r>
            </a:p>
          </p:txBody>
        </p:sp>
        <p:sp>
          <p:nvSpPr>
            <p:cNvPr id="29" name="CaixaDeTexto 28"/>
            <p:cNvSpPr txBox="1"/>
            <p:nvPr/>
          </p:nvSpPr>
          <p:spPr>
            <a:xfrm>
              <a:off x="2560853" y="2712549"/>
              <a:ext cx="246742" cy="369332"/>
            </a:xfrm>
            <a:prstGeom prst="rect">
              <a:avLst/>
            </a:prstGeom>
            <a:noFill/>
          </p:spPr>
          <p:txBody>
            <a:bodyPr wrap="square" rtlCol="0">
              <a:spAutoFit/>
            </a:bodyPr>
            <a:lstStyle/>
            <a:p>
              <a:r>
                <a:rPr lang="pt-BR" dirty="0" smtClean="0"/>
                <a:t>1</a:t>
              </a:r>
              <a:endParaRPr lang="pt-BR" dirty="0"/>
            </a:p>
          </p:txBody>
        </p:sp>
        <p:sp>
          <p:nvSpPr>
            <p:cNvPr id="30" name="CaixaDeTexto 29"/>
            <p:cNvSpPr txBox="1"/>
            <p:nvPr/>
          </p:nvSpPr>
          <p:spPr>
            <a:xfrm>
              <a:off x="9662892" y="2775703"/>
              <a:ext cx="246742" cy="369332"/>
            </a:xfrm>
            <a:prstGeom prst="rect">
              <a:avLst/>
            </a:prstGeom>
            <a:noFill/>
          </p:spPr>
          <p:txBody>
            <a:bodyPr wrap="square" rtlCol="0">
              <a:spAutoFit/>
            </a:bodyPr>
            <a:lstStyle/>
            <a:p>
              <a:r>
                <a:rPr lang="pt-BR" dirty="0" smtClean="0"/>
                <a:t>1</a:t>
              </a:r>
              <a:endParaRPr lang="pt-BR" dirty="0"/>
            </a:p>
          </p:txBody>
        </p:sp>
        <p:sp>
          <p:nvSpPr>
            <p:cNvPr id="31" name="CaixaDeTexto 30"/>
            <p:cNvSpPr txBox="1"/>
            <p:nvPr/>
          </p:nvSpPr>
          <p:spPr>
            <a:xfrm>
              <a:off x="7191831" y="2723288"/>
              <a:ext cx="246742" cy="369332"/>
            </a:xfrm>
            <a:prstGeom prst="rect">
              <a:avLst/>
            </a:prstGeom>
            <a:noFill/>
          </p:spPr>
          <p:txBody>
            <a:bodyPr wrap="square" rtlCol="0">
              <a:spAutoFit/>
            </a:bodyPr>
            <a:lstStyle/>
            <a:p>
              <a:r>
                <a:rPr lang="pt-BR" dirty="0"/>
                <a:t>N</a:t>
              </a:r>
            </a:p>
          </p:txBody>
        </p:sp>
      </p:grpSp>
    </p:spTree>
    <p:extLst>
      <p:ext uri="{BB962C8B-B14F-4D97-AF65-F5344CB8AC3E}">
        <p14:creationId xmlns:p14="http://schemas.microsoft.com/office/powerpoint/2010/main" val="306583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p:txBody>
          <a:bodyPr/>
          <a:lstStyle/>
          <a:p>
            <a:pPr marL="0" indent="0">
              <a:buNone/>
            </a:pPr>
            <a:r>
              <a:rPr lang="pt-BR" dirty="0"/>
              <a:t>MACHADO, Felipe; ABREU, Maurício. </a:t>
            </a:r>
            <a:r>
              <a:rPr lang="pt-BR" b="1" dirty="0"/>
              <a:t>Projeto de banco de dados: </a:t>
            </a:r>
            <a:r>
              <a:rPr lang="pt-BR" i="1" dirty="0"/>
              <a:t>Uma visão prátic</a:t>
            </a:r>
            <a:r>
              <a:rPr lang="pt-BR" dirty="0"/>
              <a:t>a. 17ª edição, São Paulo, Erica, 2012.</a:t>
            </a:r>
          </a:p>
        </p:txBody>
      </p:sp>
    </p:spTree>
    <p:extLst>
      <p:ext uri="{BB962C8B-B14F-4D97-AF65-F5344CB8AC3E}">
        <p14:creationId xmlns:p14="http://schemas.microsoft.com/office/powerpoint/2010/main" val="3287164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Os fatos</a:t>
            </a:r>
          </a:p>
        </p:txBody>
      </p:sp>
      <p:sp>
        <p:nvSpPr>
          <p:cNvPr id="3" name="Espaço Reservado para Conteúdo 2"/>
          <p:cNvSpPr>
            <a:spLocks noGrp="1"/>
          </p:cNvSpPr>
          <p:nvPr>
            <p:ph idx="1"/>
          </p:nvPr>
        </p:nvSpPr>
        <p:spPr/>
        <p:txBody>
          <a:bodyPr/>
          <a:lstStyle/>
          <a:p>
            <a:pPr marL="0" indent="0" algn="just">
              <a:buNone/>
            </a:pPr>
            <a:r>
              <a:rPr lang="pt-BR" dirty="0"/>
              <a:t>Os fatos ocorrem o tempo todo dentro de um negócio. Esses fatos ficam registrados em documentos formais, como fichas, memorandos, protocolos, requerimentos e na maioria das vezes, estão registrados na cabeça das pessoas que de forma direta ou indireta influenciam na realidade a ser modelada.</a:t>
            </a:r>
          </a:p>
          <a:p>
            <a:pPr marL="0" indent="0" algn="just">
              <a:buNone/>
            </a:pPr>
            <a:endParaRPr lang="pt-BR" dirty="0"/>
          </a:p>
        </p:txBody>
      </p:sp>
    </p:spTree>
    <p:extLst>
      <p:ext uri="{BB962C8B-B14F-4D97-AF65-F5344CB8AC3E}">
        <p14:creationId xmlns:p14="http://schemas.microsoft.com/office/powerpoint/2010/main" val="348776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Modelagem conceitual – a montagem</a:t>
            </a:r>
          </a:p>
        </p:txBody>
      </p:sp>
      <p:sp>
        <p:nvSpPr>
          <p:cNvPr id="3" name="Espaço Reservado para Conteúdo 2"/>
          <p:cNvSpPr>
            <a:spLocks noGrp="1"/>
          </p:cNvSpPr>
          <p:nvPr>
            <p:ph idx="1"/>
          </p:nvPr>
        </p:nvSpPr>
        <p:spPr/>
        <p:txBody>
          <a:bodyPr>
            <a:normAutofit fontScale="92500" lnSpcReduction="10000"/>
          </a:bodyPr>
          <a:lstStyle/>
          <a:p>
            <a:r>
              <a:rPr lang="pt-BR" dirty="0"/>
              <a:t>O analista deve se concentrar na observação dos fatos relevantes que ocorrem na realidade, com a finalidade de construir um sistema que possa automatizar as necessidades de informação.</a:t>
            </a:r>
          </a:p>
          <a:p>
            <a:r>
              <a:rPr lang="pt-BR" dirty="0"/>
              <a:t>Os documentos usados devem ser usados apenas como apoio ao entendimento e não como modelo para o desenvolvimento do sistema de informação.</a:t>
            </a:r>
          </a:p>
          <a:p>
            <a:pPr algn="just"/>
            <a:r>
              <a:rPr lang="pt-BR" dirty="0"/>
              <a:t>O analista deve se preocupar em retratar as necessidades de informação que as pessoas precisam para alcançar os objetivos dessa realidade.</a:t>
            </a:r>
          </a:p>
          <a:p>
            <a:r>
              <a:rPr lang="pt-BR" dirty="0"/>
              <a:t>O analista deve se preocupar em selecionar os fatos relevantes identificando os elementos geradores de informações, as regras e leis que regem a realidade, bem como as operações que incidem sobre os elementos básicos.</a:t>
            </a:r>
          </a:p>
          <a:p>
            <a:pPr marL="0" indent="0">
              <a:buNone/>
            </a:pPr>
            <a:endParaRPr lang="pt-BR" dirty="0"/>
          </a:p>
        </p:txBody>
      </p:sp>
    </p:spTree>
    <p:extLst>
      <p:ext uri="{BB962C8B-B14F-4D97-AF65-F5344CB8AC3E}">
        <p14:creationId xmlns:p14="http://schemas.microsoft.com/office/powerpoint/2010/main" val="306590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 abstração dos dados</a:t>
            </a:r>
          </a:p>
        </p:txBody>
      </p:sp>
      <p:sp>
        <p:nvSpPr>
          <p:cNvPr id="3" name="Espaço Reservado para Conteúdo 2"/>
          <p:cNvSpPr>
            <a:spLocks noGrp="1"/>
          </p:cNvSpPr>
          <p:nvPr>
            <p:ph idx="1"/>
          </p:nvPr>
        </p:nvSpPr>
        <p:spPr/>
        <p:txBody>
          <a:bodyPr>
            <a:normAutofit fontScale="92500" lnSpcReduction="10000"/>
          </a:bodyPr>
          <a:lstStyle/>
          <a:p>
            <a:r>
              <a:rPr lang="pt-BR" dirty="0"/>
              <a:t>Para se criar o modelo conceitual há a necessidade de abstrair da realidade da organização os acontecimentos de tal forma que seja possível implementar um sistema automatizado que atenda às reais necessidades de informação. </a:t>
            </a:r>
          </a:p>
          <a:p>
            <a:r>
              <a:rPr lang="pt-BR" dirty="0"/>
              <a:t>A abstração </a:t>
            </a:r>
            <a:r>
              <a:rPr lang="pt-BR" dirty="0" smtClean="0"/>
              <a:t>ajuda </a:t>
            </a:r>
            <a:r>
              <a:rPr lang="pt-BR" dirty="0"/>
              <a:t>o analista a entender, classificar e modelar uma dada realidade.</a:t>
            </a:r>
          </a:p>
          <a:p>
            <a:r>
              <a:rPr lang="pt-BR" dirty="0"/>
              <a:t>Para registrarmos as necessidades de informação de uma realidade, precisamos fazer uso de um modelo, algo que mostre como as informações estão relacionadas(fatos). Com base no modelo criado os analistas podem interagir com os usuários, validando seus objetivos e metas, permitindo a construção de um sistema de informações cada vez mais próximo da realidade do usuário.</a:t>
            </a:r>
          </a:p>
        </p:txBody>
      </p:sp>
    </p:spTree>
    <p:extLst>
      <p:ext uri="{BB962C8B-B14F-4D97-AF65-F5344CB8AC3E}">
        <p14:creationId xmlns:p14="http://schemas.microsoft.com/office/powerpoint/2010/main" val="219548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effectLst>
                  <a:outerShdw blurRad="38100" dist="38100" dir="2700000" algn="tl">
                    <a:srgbClr val="000000">
                      <a:alpha val="43137"/>
                    </a:srgbClr>
                  </a:outerShdw>
                </a:effectLst>
              </a:rPr>
              <a:t>Elementos da abstração</a:t>
            </a:r>
          </a:p>
        </p:txBody>
      </p:sp>
      <p:sp>
        <p:nvSpPr>
          <p:cNvPr id="5" name="Espaço Reservado para Texto 4"/>
          <p:cNvSpPr>
            <a:spLocks noGrp="1"/>
          </p:cNvSpPr>
          <p:nvPr>
            <p:ph type="body" idx="1"/>
          </p:nvPr>
        </p:nvSpPr>
        <p:spPr/>
        <p:txBody>
          <a:bodyPr/>
          <a:lstStyle/>
          <a:p>
            <a:endParaRPr lang="pt-BR"/>
          </a:p>
        </p:txBody>
      </p:sp>
    </p:spTree>
    <p:extLst>
      <p:ext uri="{BB962C8B-B14F-4D97-AF65-F5344CB8AC3E}">
        <p14:creationId xmlns:p14="http://schemas.microsoft.com/office/powerpoint/2010/main" val="157848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Minimundo:</a:t>
            </a:r>
            <a:endParaRPr lang="pt-BR" dirty="0"/>
          </a:p>
        </p:txBody>
      </p:sp>
      <p:sp>
        <p:nvSpPr>
          <p:cNvPr id="3" name="Espaço Reservado para Conteúdo 2"/>
          <p:cNvSpPr>
            <a:spLocks noGrp="1"/>
          </p:cNvSpPr>
          <p:nvPr>
            <p:ph idx="1"/>
          </p:nvPr>
        </p:nvSpPr>
        <p:spPr/>
        <p:txBody>
          <a:bodyPr>
            <a:normAutofit/>
          </a:bodyPr>
          <a:lstStyle/>
          <a:p>
            <a:r>
              <a:rPr lang="pt-BR" dirty="0"/>
              <a:t>Pedaço de realidade captada pelo analista a qual se deseja observar.</a:t>
            </a:r>
          </a:p>
        </p:txBody>
      </p:sp>
      <p:graphicFrame>
        <p:nvGraphicFramePr>
          <p:cNvPr id="4" name="Diagrama 3"/>
          <p:cNvGraphicFramePr/>
          <p:nvPr>
            <p:extLst>
              <p:ext uri="{D42A27DB-BD31-4B8C-83A1-F6EECF244321}">
                <p14:modId xmlns:p14="http://schemas.microsoft.com/office/powerpoint/2010/main" val="283479437"/>
              </p:ext>
            </p:extLst>
          </p:nvPr>
        </p:nvGraphicFramePr>
        <p:xfrm>
          <a:off x="4062818" y="2704117"/>
          <a:ext cx="4219945" cy="3607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32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Banco de dados:</a:t>
            </a:r>
            <a:endParaRPr lang="pt-BR" dirty="0"/>
          </a:p>
        </p:txBody>
      </p:sp>
      <p:sp>
        <p:nvSpPr>
          <p:cNvPr id="3" name="Espaço Reservado para Conteúdo 2"/>
          <p:cNvSpPr>
            <a:spLocks noGrp="1"/>
          </p:cNvSpPr>
          <p:nvPr>
            <p:ph idx="1"/>
          </p:nvPr>
        </p:nvSpPr>
        <p:spPr>
          <a:xfrm>
            <a:off x="838200" y="1825625"/>
            <a:ext cx="10515600" cy="1427938"/>
          </a:xfrm>
        </p:spPr>
        <p:txBody>
          <a:bodyPr/>
          <a:lstStyle/>
          <a:p>
            <a:pPr algn="just"/>
            <a:r>
              <a:rPr lang="pt-BR" dirty="0"/>
              <a:t>É uma coleção de fatos registrados que refletem o estado de certos aspectos de interesse do mundo real. A todo momento o  banco de dados reflete uma visão instantânea do estado do mundo real.</a:t>
            </a:r>
          </a:p>
          <a:p>
            <a:pPr marL="0" indent="0" algn="just">
              <a:buNone/>
            </a:pPr>
            <a:endParaRPr lang="pt-BR" dirty="0"/>
          </a:p>
        </p:txBody>
      </p:sp>
      <p:sp>
        <p:nvSpPr>
          <p:cNvPr id="5" name="Fluxograma: Disco Magnético 4"/>
          <p:cNvSpPr/>
          <p:nvPr/>
        </p:nvSpPr>
        <p:spPr>
          <a:xfrm>
            <a:off x="6868633" y="3806456"/>
            <a:ext cx="1158948" cy="157361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Banco </a:t>
            </a:r>
          </a:p>
          <a:p>
            <a:pPr algn="ctr"/>
            <a:r>
              <a:rPr lang="pt-BR" dirty="0"/>
              <a:t>De </a:t>
            </a:r>
          </a:p>
          <a:p>
            <a:pPr algn="ctr"/>
            <a:r>
              <a:rPr lang="pt-BR" dirty="0"/>
              <a:t>Dados</a:t>
            </a:r>
          </a:p>
        </p:txBody>
      </p:sp>
      <p:sp>
        <p:nvSpPr>
          <p:cNvPr id="7" name="Forma Livre: Forma 6"/>
          <p:cNvSpPr/>
          <p:nvPr/>
        </p:nvSpPr>
        <p:spPr>
          <a:xfrm>
            <a:off x="1775637" y="3806456"/>
            <a:ext cx="1967023" cy="1998921"/>
          </a:xfrm>
          <a:custGeom>
            <a:avLst/>
            <a:gdLst>
              <a:gd name="connsiteX0" fmla="*/ 1424763 w 3253563"/>
              <a:gd name="connsiteY0" fmla="*/ 158104 h 2720551"/>
              <a:gd name="connsiteX1" fmla="*/ 1424763 w 3253563"/>
              <a:gd name="connsiteY1" fmla="*/ 158104 h 2720551"/>
              <a:gd name="connsiteX2" fmla="*/ 1360967 w 3253563"/>
              <a:gd name="connsiteY2" fmla="*/ 94309 h 2720551"/>
              <a:gd name="connsiteX3" fmla="*/ 1297172 w 3253563"/>
              <a:gd name="connsiteY3" fmla="*/ 62411 h 2720551"/>
              <a:gd name="connsiteX4" fmla="*/ 1180214 w 3253563"/>
              <a:gd name="connsiteY4" fmla="*/ 19881 h 2720551"/>
              <a:gd name="connsiteX5" fmla="*/ 1031358 w 3253563"/>
              <a:gd name="connsiteY5" fmla="*/ 9249 h 2720551"/>
              <a:gd name="connsiteX6" fmla="*/ 648586 w 3253563"/>
              <a:gd name="connsiteY6" fmla="*/ 41146 h 2720551"/>
              <a:gd name="connsiteX7" fmla="*/ 606056 w 3253563"/>
              <a:gd name="connsiteY7" fmla="*/ 73044 h 2720551"/>
              <a:gd name="connsiteX8" fmla="*/ 574158 w 3253563"/>
              <a:gd name="connsiteY8" fmla="*/ 104942 h 2720551"/>
              <a:gd name="connsiteX9" fmla="*/ 563525 w 3253563"/>
              <a:gd name="connsiteY9" fmla="*/ 147472 h 2720551"/>
              <a:gd name="connsiteX10" fmla="*/ 542260 w 3253563"/>
              <a:gd name="connsiteY10" fmla="*/ 211267 h 2720551"/>
              <a:gd name="connsiteX11" fmla="*/ 520995 w 3253563"/>
              <a:gd name="connsiteY11" fmla="*/ 657835 h 2720551"/>
              <a:gd name="connsiteX12" fmla="*/ 446567 w 3253563"/>
              <a:gd name="connsiteY12" fmla="*/ 732263 h 2720551"/>
              <a:gd name="connsiteX13" fmla="*/ 393404 w 3253563"/>
              <a:gd name="connsiteY13" fmla="*/ 774793 h 2720551"/>
              <a:gd name="connsiteX14" fmla="*/ 340242 w 3253563"/>
              <a:gd name="connsiteY14" fmla="*/ 806691 h 2720551"/>
              <a:gd name="connsiteX15" fmla="*/ 244549 w 3253563"/>
              <a:gd name="connsiteY15" fmla="*/ 870486 h 2720551"/>
              <a:gd name="connsiteX16" fmla="*/ 202018 w 3253563"/>
              <a:gd name="connsiteY16" fmla="*/ 891751 h 2720551"/>
              <a:gd name="connsiteX17" fmla="*/ 148856 w 3253563"/>
              <a:gd name="connsiteY17" fmla="*/ 934281 h 2720551"/>
              <a:gd name="connsiteX18" fmla="*/ 116958 w 3253563"/>
              <a:gd name="connsiteY18" fmla="*/ 955546 h 2720551"/>
              <a:gd name="connsiteX19" fmla="*/ 74428 w 3253563"/>
              <a:gd name="connsiteY19" fmla="*/ 1029974 h 2720551"/>
              <a:gd name="connsiteX20" fmla="*/ 31897 w 3253563"/>
              <a:gd name="connsiteY20" fmla="*/ 1242625 h 2720551"/>
              <a:gd name="connsiteX21" fmla="*/ 10632 w 3253563"/>
              <a:gd name="connsiteY21" fmla="*/ 1306421 h 2720551"/>
              <a:gd name="connsiteX22" fmla="*/ 0 w 3253563"/>
              <a:gd name="connsiteY22" fmla="*/ 1370216 h 2720551"/>
              <a:gd name="connsiteX23" fmla="*/ 10632 w 3253563"/>
              <a:gd name="connsiteY23" fmla="*/ 1561602 h 2720551"/>
              <a:gd name="connsiteX24" fmla="*/ 31897 w 3253563"/>
              <a:gd name="connsiteY24" fmla="*/ 1657295 h 2720551"/>
              <a:gd name="connsiteX25" fmla="*/ 106325 w 3253563"/>
              <a:gd name="connsiteY25" fmla="*/ 1848681 h 2720551"/>
              <a:gd name="connsiteX26" fmla="*/ 127590 w 3253563"/>
              <a:gd name="connsiteY26" fmla="*/ 1891211 h 2720551"/>
              <a:gd name="connsiteX27" fmla="*/ 159488 w 3253563"/>
              <a:gd name="connsiteY27" fmla="*/ 1933742 h 2720551"/>
              <a:gd name="connsiteX28" fmla="*/ 202018 w 3253563"/>
              <a:gd name="connsiteY28" fmla="*/ 2018802 h 2720551"/>
              <a:gd name="connsiteX29" fmla="*/ 382772 w 3253563"/>
              <a:gd name="connsiteY29" fmla="*/ 2178291 h 2720551"/>
              <a:gd name="connsiteX30" fmla="*/ 425302 w 3253563"/>
              <a:gd name="connsiteY30" fmla="*/ 2199556 h 2720551"/>
              <a:gd name="connsiteX31" fmla="*/ 669851 w 3253563"/>
              <a:gd name="connsiteY31" fmla="*/ 2316514 h 2720551"/>
              <a:gd name="connsiteX32" fmla="*/ 744279 w 3253563"/>
              <a:gd name="connsiteY32" fmla="*/ 2337779 h 2720551"/>
              <a:gd name="connsiteX33" fmla="*/ 925032 w 3253563"/>
              <a:gd name="connsiteY33" fmla="*/ 2316514 h 2720551"/>
              <a:gd name="connsiteX34" fmla="*/ 988828 w 3253563"/>
              <a:gd name="connsiteY34" fmla="*/ 2284616 h 2720551"/>
              <a:gd name="connsiteX35" fmla="*/ 1095153 w 3253563"/>
              <a:gd name="connsiteY35" fmla="*/ 2242086 h 2720551"/>
              <a:gd name="connsiteX36" fmla="*/ 1127051 w 3253563"/>
              <a:gd name="connsiteY36" fmla="*/ 2231453 h 2720551"/>
              <a:gd name="connsiteX37" fmla="*/ 1212111 w 3253563"/>
              <a:gd name="connsiteY37" fmla="*/ 2220821 h 2720551"/>
              <a:gd name="connsiteX38" fmla="*/ 1435395 w 3253563"/>
              <a:gd name="connsiteY38" fmla="*/ 2252718 h 2720551"/>
              <a:gd name="connsiteX39" fmla="*/ 1520456 w 3253563"/>
              <a:gd name="connsiteY39" fmla="*/ 2284616 h 2720551"/>
              <a:gd name="connsiteX40" fmla="*/ 1711842 w 3253563"/>
              <a:gd name="connsiteY40" fmla="*/ 2390942 h 2720551"/>
              <a:gd name="connsiteX41" fmla="*/ 1754372 w 3253563"/>
              <a:gd name="connsiteY41" fmla="*/ 2412207 h 2720551"/>
              <a:gd name="connsiteX42" fmla="*/ 1967023 w 3253563"/>
              <a:gd name="connsiteY42" fmla="*/ 2561063 h 2720551"/>
              <a:gd name="connsiteX43" fmla="*/ 2030818 w 3253563"/>
              <a:gd name="connsiteY43" fmla="*/ 2582328 h 2720551"/>
              <a:gd name="connsiteX44" fmla="*/ 2286000 w 3253563"/>
              <a:gd name="connsiteY44" fmla="*/ 2688653 h 2720551"/>
              <a:gd name="connsiteX45" fmla="*/ 2519916 w 3253563"/>
              <a:gd name="connsiteY45" fmla="*/ 2720551 h 2720551"/>
              <a:gd name="connsiteX46" fmla="*/ 2626242 w 3253563"/>
              <a:gd name="connsiteY46" fmla="*/ 2667388 h 2720551"/>
              <a:gd name="connsiteX47" fmla="*/ 2690037 w 3253563"/>
              <a:gd name="connsiteY47" fmla="*/ 2624858 h 2720551"/>
              <a:gd name="connsiteX48" fmla="*/ 2732567 w 3253563"/>
              <a:gd name="connsiteY48" fmla="*/ 2518532 h 2720551"/>
              <a:gd name="connsiteX49" fmla="*/ 2743200 w 3253563"/>
              <a:gd name="connsiteY49" fmla="*/ 2476002 h 2720551"/>
              <a:gd name="connsiteX50" fmla="*/ 2721935 w 3253563"/>
              <a:gd name="connsiteY50" fmla="*/ 2327146 h 2720551"/>
              <a:gd name="connsiteX51" fmla="*/ 2658139 w 3253563"/>
              <a:gd name="connsiteY51" fmla="*/ 2220821 h 2720551"/>
              <a:gd name="connsiteX52" fmla="*/ 2615609 w 3253563"/>
              <a:gd name="connsiteY52" fmla="*/ 2178291 h 2720551"/>
              <a:gd name="connsiteX53" fmla="*/ 2488018 w 3253563"/>
              <a:gd name="connsiteY53" fmla="*/ 1933742 h 2720551"/>
              <a:gd name="connsiteX54" fmla="*/ 2477386 w 3253563"/>
              <a:gd name="connsiteY54" fmla="*/ 1901844 h 2720551"/>
              <a:gd name="connsiteX55" fmla="*/ 2466753 w 3253563"/>
              <a:gd name="connsiteY55" fmla="*/ 1848681 h 2720551"/>
              <a:gd name="connsiteX56" fmla="*/ 2477386 w 3253563"/>
              <a:gd name="connsiteY56" fmla="*/ 1721091 h 2720551"/>
              <a:gd name="connsiteX57" fmla="*/ 2509283 w 3253563"/>
              <a:gd name="connsiteY57" fmla="*/ 1689193 h 2720551"/>
              <a:gd name="connsiteX58" fmla="*/ 2604976 w 3253563"/>
              <a:gd name="connsiteY58" fmla="*/ 1582867 h 2720551"/>
              <a:gd name="connsiteX59" fmla="*/ 2658139 w 3253563"/>
              <a:gd name="connsiteY59" fmla="*/ 1572235 h 2720551"/>
              <a:gd name="connsiteX60" fmla="*/ 2806995 w 3253563"/>
              <a:gd name="connsiteY60" fmla="*/ 1476542 h 2720551"/>
              <a:gd name="connsiteX61" fmla="*/ 2902688 w 3253563"/>
              <a:gd name="connsiteY61" fmla="*/ 1423379 h 2720551"/>
              <a:gd name="connsiteX62" fmla="*/ 2934586 w 3253563"/>
              <a:gd name="connsiteY62" fmla="*/ 1402114 h 2720551"/>
              <a:gd name="connsiteX63" fmla="*/ 3062176 w 3253563"/>
              <a:gd name="connsiteY63" fmla="*/ 1306421 h 2720551"/>
              <a:gd name="connsiteX64" fmla="*/ 3094074 w 3253563"/>
              <a:gd name="connsiteY64" fmla="*/ 1253258 h 2720551"/>
              <a:gd name="connsiteX65" fmla="*/ 3136604 w 3253563"/>
              <a:gd name="connsiteY65" fmla="*/ 1210728 h 2720551"/>
              <a:gd name="connsiteX66" fmla="*/ 3221665 w 3253563"/>
              <a:gd name="connsiteY66" fmla="*/ 1029974 h 2720551"/>
              <a:gd name="connsiteX67" fmla="*/ 3232297 w 3253563"/>
              <a:gd name="connsiteY67" fmla="*/ 998077 h 2720551"/>
              <a:gd name="connsiteX68" fmla="*/ 3253563 w 3253563"/>
              <a:gd name="connsiteY68" fmla="*/ 902384 h 2720551"/>
              <a:gd name="connsiteX69" fmla="*/ 3242930 w 3253563"/>
              <a:gd name="connsiteY69" fmla="*/ 796058 h 2720551"/>
              <a:gd name="connsiteX70" fmla="*/ 3125972 w 3253563"/>
              <a:gd name="connsiteY70" fmla="*/ 689732 h 2720551"/>
              <a:gd name="connsiteX71" fmla="*/ 2987749 w 3253563"/>
              <a:gd name="connsiteY71" fmla="*/ 657835 h 2720551"/>
              <a:gd name="connsiteX72" fmla="*/ 1892595 w 3253563"/>
              <a:gd name="connsiteY72" fmla="*/ 647202 h 2720551"/>
              <a:gd name="connsiteX73" fmla="*/ 1818167 w 3253563"/>
              <a:gd name="connsiteY73" fmla="*/ 615304 h 2720551"/>
              <a:gd name="connsiteX74" fmla="*/ 1796902 w 3253563"/>
              <a:gd name="connsiteY74" fmla="*/ 583407 h 2720551"/>
              <a:gd name="connsiteX75" fmla="*/ 1754372 w 3253563"/>
              <a:gd name="connsiteY75" fmla="*/ 540877 h 2720551"/>
              <a:gd name="connsiteX76" fmla="*/ 1733107 w 3253563"/>
              <a:gd name="connsiteY76" fmla="*/ 498346 h 2720551"/>
              <a:gd name="connsiteX77" fmla="*/ 1722474 w 3253563"/>
              <a:gd name="connsiteY77" fmla="*/ 466449 h 2720551"/>
              <a:gd name="connsiteX78" fmla="*/ 1701209 w 3253563"/>
              <a:gd name="connsiteY78" fmla="*/ 434551 h 2720551"/>
              <a:gd name="connsiteX79" fmla="*/ 1637414 w 3253563"/>
              <a:gd name="connsiteY79" fmla="*/ 328225 h 2720551"/>
              <a:gd name="connsiteX80" fmla="*/ 1605516 w 3253563"/>
              <a:gd name="connsiteY80" fmla="*/ 296328 h 2720551"/>
              <a:gd name="connsiteX81" fmla="*/ 1573618 w 3253563"/>
              <a:gd name="connsiteY81" fmla="*/ 285695 h 2720551"/>
              <a:gd name="connsiteX82" fmla="*/ 1520456 w 3253563"/>
              <a:gd name="connsiteY82" fmla="*/ 243165 h 2720551"/>
              <a:gd name="connsiteX83" fmla="*/ 1499190 w 3253563"/>
              <a:gd name="connsiteY83" fmla="*/ 221900 h 2720551"/>
              <a:gd name="connsiteX84" fmla="*/ 1435395 w 3253563"/>
              <a:gd name="connsiteY84" fmla="*/ 190002 h 2720551"/>
              <a:gd name="connsiteX85" fmla="*/ 1424763 w 3253563"/>
              <a:gd name="connsiteY85" fmla="*/ 158104 h 272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253563" h="2720551">
                <a:moveTo>
                  <a:pt x="1424763" y="158104"/>
                </a:moveTo>
                <a:lnTo>
                  <a:pt x="1424763" y="158104"/>
                </a:lnTo>
                <a:cubicBezTo>
                  <a:pt x="1403498" y="136839"/>
                  <a:pt x="1383444" y="114289"/>
                  <a:pt x="1360967" y="94309"/>
                </a:cubicBezTo>
                <a:cubicBezTo>
                  <a:pt x="1329262" y="66127"/>
                  <a:pt x="1332844" y="77700"/>
                  <a:pt x="1297172" y="62411"/>
                </a:cubicBezTo>
                <a:cubicBezTo>
                  <a:pt x="1242705" y="39067"/>
                  <a:pt x="1251746" y="30100"/>
                  <a:pt x="1180214" y="19881"/>
                </a:cubicBezTo>
                <a:cubicBezTo>
                  <a:pt x="1130969" y="12846"/>
                  <a:pt x="1080977" y="12793"/>
                  <a:pt x="1031358" y="9249"/>
                </a:cubicBezTo>
                <a:cubicBezTo>
                  <a:pt x="892341" y="13593"/>
                  <a:pt x="762285" y="-29917"/>
                  <a:pt x="648586" y="41146"/>
                </a:cubicBezTo>
                <a:cubicBezTo>
                  <a:pt x="633559" y="50538"/>
                  <a:pt x="619511" y="61511"/>
                  <a:pt x="606056" y="73044"/>
                </a:cubicBezTo>
                <a:cubicBezTo>
                  <a:pt x="594639" y="82830"/>
                  <a:pt x="584791" y="94309"/>
                  <a:pt x="574158" y="104942"/>
                </a:cubicBezTo>
                <a:cubicBezTo>
                  <a:pt x="570614" y="119119"/>
                  <a:pt x="567724" y="133475"/>
                  <a:pt x="563525" y="147472"/>
                </a:cubicBezTo>
                <a:cubicBezTo>
                  <a:pt x="557084" y="168942"/>
                  <a:pt x="544121" y="188929"/>
                  <a:pt x="542260" y="211267"/>
                </a:cubicBezTo>
                <a:cubicBezTo>
                  <a:pt x="529884" y="359777"/>
                  <a:pt x="539866" y="510010"/>
                  <a:pt x="520995" y="657835"/>
                </a:cubicBezTo>
                <a:cubicBezTo>
                  <a:pt x="516368" y="694078"/>
                  <a:pt x="471509" y="713557"/>
                  <a:pt x="446567" y="732263"/>
                </a:cubicBezTo>
                <a:cubicBezTo>
                  <a:pt x="428412" y="745879"/>
                  <a:pt x="411996" y="761779"/>
                  <a:pt x="393404" y="774793"/>
                </a:cubicBezTo>
                <a:cubicBezTo>
                  <a:pt x="376474" y="786644"/>
                  <a:pt x="357626" y="795516"/>
                  <a:pt x="340242" y="806691"/>
                </a:cubicBezTo>
                <a:cubicBezTo>
                  <a:pt x="307994" y="827422"/>
                  <a:pt x="277198" y="850394"/>
                  <a:pt x="244549" y="870486"/>
                </a:cubicBezTo>
                <a:cubicBezTo>
                  <a:pt x="231050" y="878793"/>
                  <a:pt x="215206" y="882959"/>
                  <a:pt x="202018" y="891751"/>
                </a:cubicBezTo>
                <a:cubicBezTo>
                  <a:pt x="183136" y="904339"/>
                  <a:pt x="167011" y="920665"/>
                  <a:pt x="148856" y="934281"/>
                </a:cubicBezTo>
                <a:cubicBezTo>
                  <a:pt x="138633" y="941948"/>
                  <a:pt x="127591" y="948458"/>
                  <a:pt x="116958" y="955546"/>
                </a:cubicBezTo>
                <a:cubicBezTo>
                  <a:pt x="102781" y="980355"/>
                  <a:pt x="82546" y="1002577"/>
                  <a:pt x="74428" y="1029974"/>
                </a:cubicBezTo>
                <a:cubicBezTo>
                  <a:pt x="53892" y="1099283"/>
                  <a:pt x="54756" y="1174047"/>
                  <a:pt x="31897" y="1242625"/>
                </a:cubicBezTo>
                <a:lnTo>
                  <a:pt x="10632" y="1306421"/>
                </a:lnTo>
                <a:cubicBezTo>
                  <a:pt x="7088" y="1327686"/>
                  <a:pt x="0" y="1348658"/>
                  <a:pt x="0" y="1370216"/>
                </a:cubicBezTo>
                <a:cubicBezTo>
                  <a:pt x="0" y="1434110"/>
                  <a:pt x="5097" y="1497949"/>
                  <a:pt x="10632" y="1561602"/>
                </a:cubicBezTo>
                <a:cubicBezTo>
                  <a:pt x="11450" y="1571006"/>
                  <a:pt x="27136" y="1644202"/>
                  <a:pt x="31897" y="1657295"/>
                </a:cubicBezTo>
                <a:cubicBezTo>
                  <a:pt x="55289" y="1721624"/>
                  <a:pt x="80408" y="1785328"/>
                  <a:pt x="106325" y="1848681"/>
                </a:cubicBezTo>
                <a:cubicBezTo>
                  <a:pt x="112326" y="1863351"/>
                  <a:pt x="119190" y="1877770"/>
                  <a:pt x="127590" y="1891211"/>
                </a:cubicBezTo>
                <a:cubicBezTo>
                  <a:pt x="136982" y="1906239"/>
                  <a:pt x="148855" y="1919565"/>
                  <a:pt x="159488" y="1933742"/>
                </a:cubicBezTo>
                <a:cubicBezTo>
                  <a:pt x="170204" y="1976604"/>
                  <a:pt x="166465" y="1985026"/>
                  <a:pt x="202018" y="2018802"/>
                </a:cubicBezTo>
                <a:cubicBezTo>
                  <a:pt x="260273" y="2074145"/>
                  <a:pt x="320318" y="2127733"/>
                  <a:pt x="382772" y="2178291"/>
                </a:cubicBezTo>
                <a:cubicBezTo>
                  <a:pt x="395091" y="2188264"/>
                  <a:pt x="411447" y="2191859"/>
                  <a:pt x="425302" y="2199556"/>
                </a:cubicBezTo>
                <a:cubicBezTo>
                  <a:pt x="570102" y="2279999"/>
                  <a:pt x="352247" y="2180398"/>
                  <a:pt x="669851" y="2316514"/>
                </a:cubicBezTo>
                <a:cubicBezTo>
                  <a:pt x="691199" y="2325663"/>
                  <a:pt x="722706" y="2332386"/>
                  <a:pt x="744279" y="2337779"/>
                </a:cubicBezTo>
                <a:cubicBezTo>
                  <a:pt x="804530" y="2330691"/>
                  <a:pt x="865037" y="2325513"/>
                  <a:pt x="925032" y="2316514"/>
                </a:cubicBezTo>
                <a:cubicBezTo>
                  <a:pt x="966952" y="2310226"/>
                  <a:pt x="950000" y="2302536"/>
                  <a:pt x="988828" y="2284616"/>
                </a:cubicBezTo>
                <a:cubicBezTo>
                  <a:pt x="1023487" y="2268620"/>
                  <a:pt x="1059526" y="2255789"/>
                  <a:pt x="1095153" y="2242086"/>
                </a:cubicBezTo>
                <a:cubicBezTo>
                  <a:pt x="1105614" y="2238063"/>
                  <a:pt x="1116024" y="2233458"/>
                  <a:pt x="1127051" y="2231453"/>
                </a:cubicBezTo>
                <a:cubicBezTo>
                  <a:pt x="1155164" y="2226342"/>
                  <a:pt x="1183758" y="2224365"/>
                  <a:pt x="1212111" y="2220821"/>
                </a:cubicBezTo>
                <a:cubicBezTo>
                  <a:pt x="1286539" y="2231453"/>
                  <a:pt x="1361234" y="2240358"/>
                  <a:pt x="1435395" y="2252718"/>
                </a:cubicBezTo>
                <a:cubicBezTo>
                  <a:pt x="1449305" y="2255036"/>
                  <a:pt x="1518352" y="2283626"/>
                  <a:pt x="1520456" y="2284616"/>
                </a:cubicBezTo>
                <a:cubicBezTo>
                  <a:pt x="1735774" y="2385942"/>
                  <a:pt x="1573616" y="2308006"/>
                  <a:pt x="1711842" y="2390942"/>
                </a:cubicBezTo>
                <a:cubicBezTo>
                  <a:pt x="1725433" y="2399097"/>
                  <a:pt x="1741184" y="2403415"/>
                  <a:pt x="1754372" y="2412207"/>
                </a:cubicBezTo>
                <a:cubicBezTo>
                  <a:pt x="1826365" y="2460202"/>
                  <a:pt x="1884939" y="2533702"/>
                  <a:pt x="1967023" y="2561063"/>
                </a:cubicBezTo>
                <a:cubicBezTo>
                  <a:pt x="1988288" y="2568151"/>
                  <a:pt x="2010006" y="2574003"/>
                  <a:pt x="2030818" y="2582328"/>
                </a:cubicBezTo>
                <a:cubicBezTo>
                  <a:pt x="2116376" y="2616551"/>
                  <a:pt x="2197324" y="2663593"/>
                  <a:pt x="2286000" y="2688653"/>
                </a:cubicBezTo>
                <a:cubicBezTo>
                  <a:pt x="2361728" y="2710054"/>
                  <a:pt x="2441944" y="2709918"/>
                  <a:pt x="2519916" y="2720551"/>
                </a:cubicBezTo>
                <a:cubicBezTo>
                  <a:pt x="2567346" y="2704740"/>
                  <a:pt x="2571594" y="2705641"/>
                  <a:pt x="2626242" y="2667388"/>
                </a:cubicBezTo>
                <a:cubicBezTo>
                  <a:pt x="2698648" y="2616704"/>
                  <a:pt x="2619587" y="2648342"/>
                  <a:pt x="2690037" y="2624858"/>
                </a:cubicBezTo>
                <a:cubicBezTo>
                  <a:pt x="2704214" y="2589416"/>
                  <a:pt x="2719728" y="2554480"/>
                  <a:pt x="2732567" y="2518532"/>
                </a:cubicBezTo>
                <a:cubicBezTo>
                  <a:pt x="2737482" y="2504770"/>
                  <a:pt x="2743200" y="2490615"/>
                  <a:pt x="2743200" y="2476002"/>
                </a:cubicBezTo>
                <a:cubicBezTo>
                  <a:pt x="2743200" y="2475439"/>
                  <a:pt x="2727224" y="2339236"/>
                  <a:pt x="2721935" y="2327146"/>
                </a:cubicBezTo>
                <a:cubicBezTo>
                  <a:pt x="2705368" y="2289279"/>
                  <a:pt x="2682163" y="2254454"/>
                  <a:pt x="2658139" y="2220821"/>
                </a:cubicBezTo>
                <a:cubicBezTo>
                  <a:pt x="2646486" y="2204507"/>
                  <a:pt x="2625830" y="2195539"/>
                  <a:pt x="2615609" y="2178291"/>
                </a:cubicBezTo>
                <a:cubicBezTo>
                  <a:pt x="2568736" y="2099192"/>
                  <a:pt x="2517092" y="2020969"/>
                  <a:pt x="2488018" y="1933742"/>
                </a:cubicBezTo>
                <a:cubicBezTo>
                  <a:pt x="2484474" y="1923109"/>
                  <a:pt x="2480104" y="1912717"/>
                  <a:pt x="2477386" y="1901844"/>
                </a:cubicBezTo>
                <a:cubicBezTo>
                  <a:pt x="2473003" y="1884312"/>
                  <a:pt x="2470297" y="1866402"/>
                  <a:pt x="2466753" y="1848681"/>
                </a:cubicBezTo>
                <a:cubicBezTo>
                  <a:pt x="2470297" y="1806151"/>
                  <a:pt x="2466390" y="1762327"/>
                  <a:pt x="2477386" y="1721091"/>
                </a:cubicBezTo>
                <a:cubicBezTo>
                  <a:pt x="2481260" y="1706562"/>
                  <a:pt x="2499890" y="1700935"/>
                  <a:pt x="2509283" y="1689193"/>
                </a:cubicBezTo>
                <a:cubicBezTo>
                  <a:pt x="2540889" y="1649685"/>
                  <a:pt x="2556572" y="1604380"/>
                  <a:pt x="2604976" y="1582867"/>
                </a:cubicBezTo>
                <a:cubicBezTo>
                  <a:pt x="2621490" y="1575527"/>
                  <a:pt x="2640418" y="1575779"/>
                  <a:pt x="2658139" y="1572235"/>
                </a:cubicBezTo>
                <a:cubicBezTo>
                  <a:pt x="2707758" y="1540337"/>
                  <a:pt x="2754235" y="1502922"/>
                  <a:pt x="2806995" y="1476542"/>
                </a:cubicBezTo>
                <a:cubicBezTo>
                  <a:pt x="2857772" y="1451154"/>
                  <a:pt x="2849282" y="1456758"/>
                  <a:pt x="2902688" y="1423379"/>
                </a:cubicBezTo>
                <a:cubicBezTo>
                  <a:pt x="2913524" y="1416606"/>
                  <a:pt x="2925088" y="1410663"/>
                  <a:pt x="2934586" y="1402114"/>
                </a:cubicBezTo>
                <a:cubicBezTo>
                  <a:pt x="3040095" y="1307156"/>
                  <a:pt x="2966872" y="1344543"/>
                  <a:pt x="3062176" y="1306421"/>
                </a:cubicBezTo>
                <a:cubicBezTo>
                  <a:pt x="3072809" y="1288700"/>
                  <a:pt x="3081386" y="1269571"/>
                  <a:pt x="3094074" y="1253258"/>
                </a:cubicBezTo>
                <a:cubicBezTo>
                  <a:pt x="3106383" y="1237432"/>
                  <a:pt x="3126657" y="1228135"/>
                  <a:pt x="3136604" y="1210728"/>
                </a:cubicBezTo>
                <a:cubicBezTo>
                  <a:pt x="3169642" y="1152912"/>
                  <a:pt x="3194339" y="1090698"/>
                  <a:pt x="3221665" y="1029974"/>
                </a:cubicBezTo>
                <a:cubicBezTo>
                  <a:pt x="3226264" y="1019754"/>
                  <a:pt x="3229579" y="1008950"/>
                  <a:pt x="3232297" y="998077"/>
                </a:cubicBezTo>
                <a:cubicBezTo>
                  <a:pt x="3240222" y="966377"/>
                  <a:pt x="3246474" y="934282"/>
                  <a:pt x="3253563" y="902384"/>
                </a:cubicBezTo>
                <a:cubicBezTo>
                  <a:pt x="3250019" y="866942"/>
                  <a:pt x="3254785" y="829646"/>
                  <a:pt x="3242930" y="796058"/>
                </a:cubicBezTo>
                <a:cubicBezTo>
                  <a:pt x="3222628" y="738537"/>
                  <a:pt x="3180635" y="706994"/>
                  <a:pt x="3125972" y="689732"/>
                </a:cubicBezTo>
                <a:cubicBezTo>
                  <a:pt x="3080882" y="675493"/>
                  <a:pt x="3035006" y="659465"/>
                  <a:pt x="2987749" y="657835"/>
                </a:cubicBezTo>
                <a:cubicBezTo>
                  <a:pt x="2622897" y="645254"/>
                  <a:pt x="2257646" y="650746"/>
                  <a:pt x="1892595" y="647202"/>
                </a:cubicBezTo>
                <a:cubicBezTo>
                  <a:pt x="1870432" y="639815"/>
                  <a:pt x="1835689" y="629906"/>
                  <a:pt x="1818167" y="615304"/>
                </a:cubicBezTo>
                <a:cubicBezTo>
                  <a:pt x="1808350" y="607123"/>
                  <a:pt x="1805218" y="593109"/>
                  <a:pt x="1796902" y="583407"/>
                </a:cubicBezTo>
                <a:cubicBezTo>
                  <a:pt x="1783854" y="568185"/>
                  <a:pt x="1768549" y="555054"/>
                  <a:pt x="1754372" y="540877"/>
                </a:cubicBezTo>
                <a:cubicBezTo>
                  <a:pt x="1747284" y="526700"/>
                  <a:pt x="1739351" y="512915"/>
                  <a:pt x="1733107" y="498346"/>
                </a:cubicBezTo>
                <a:cubicBezTo>
                  <a:pt x="1728692" y="488045"/>
                  <a:pt x="1727486" y="476473"/>
                  <a:pt x="1722474" y="466449"/>
                </a:cubicBezTo>
                <a:cubicBezTo>
                  <a:pt x="1716759" y="455019"/>
                  <a:pt x="1707549" y="445646"/>
                  <a:pt x="1701209" y="434551"/>
                </a:cubicBezTo>
                <a:cubicBezTo>
                  <a:pt x="1678837" y="395400"/>
                  <a:pt x="1672091" y="362901"/>
                  <a:pt x="1637414" y="328225"/>
                </a:cubicBezTo>
                <a:cubicBezTo>
                  <a:pt x="1626781" y="317593"/>
                  <a:pt x="1618027" y="304669"/>
                  <a:pt x="1605516" y="296328"/>
                </a:cubicBezTo>
                <a:cubicBezTo>
                  <a:pt x="1596190" y="290111"/>
                  <a:pt x="1584251" y="289239"/>
                  <a:pt x="1573618" y="285695"/>
                </a:cubicBezTo>
                <a:cubicBezTo>
                  <a:pt x="1531265" y="222167"/>
                  <a:pt x="1577518" y="277402"/>
                  <a:pt x="1520456" y="243165"/>
                </a:cubicBezTo>
                <a:cubicBezTo>
                  <a:pt x="1511860" y="238007"/>
                  <a:pt x="1507786" y="227058"/>
                  <a:pt x="1499190" y="221900"/>
                </a:cubicBezTo>
                <a:cubicBezTo>
                  <a:pt x="1455952" y="195957"/>
                  <a:pt x="1475726" y="230332"/>
                  <a:pt x="1435395" y="190002"/>
                </a:cubicBezTo>
                <a:lnTo>
                  <a:pt x="1424763" y="15810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Realidade</a:t>
            </a:r>
          </a:p>
        </p:txBody>
      </p:sp>
      <p:sp>
        <p:nvSpPr>
          <p:cNvPr id="8" name="Seta: da Esquerda para a Direita 7"/>
          <p:cNvSpPr/>
          <p:nvPr/>
        </p:nvSpPr>
        <p:spPr>
          <a:xfrm>
            <a:off x="4284921" y="4444408"/>
            <a:ext cx="2286000" cy="520996"/>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1400" b="1" dirty="0"/>
              <a:t>Alteração de fatos</a:t>
            </a:r>
          </a:p>
        </p:txBody>
      </p:sp>
    </p:spTree>
    <p:extLst>
      <p:ext uri="{BB962C8B-B14F-4D97-AF65-F5344CB8AC3E}">
        <p14:creationId xmlns:p14="http://schemas.microsoft.com/office/powerpoint/2010/main" val="401159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Modelo Conceitual:</a:t>
            </a:r>
            <a:endParaRPr lang="pt-BR" dirty="0"/>
          </a:p>
        </p:txBody>
      </p:sp>
      <p:sp>
        <p:nvSpPr>
          <p:cNvPr id="3" name="Espaço Reservado para Conteúdo 2"/>
          <p:cNvSpPr>
            <a:spLocks noGrp="1"/>
          </p:cNvSpPr>
          <p:nvPr>
            <p:ph idx="1"/>
          </p:nvPr>
        </p:nvSpPr>
        <p:spPr>
          <a:xfrm>
            <a:off x="838200" y="1502847"/>
            <a:ext cx="10515600" cy="1372543"/>
          </a:xfrm>
        </p:spPr>
        <p:txBody>
          <a:bodyPr/>
          <a:lstStyle/>
          <a:p>
            <a:pPr marL="0" indent="0" algn="just">
              <a:buNone/>
            </a:pPr>
            <a:r>
              <a:rPr lang="pt-BR" dirty="0" smtClean="0"/>
              <a:t>	Representa </a:t>
            </a:r>
            <a:r>
              <a:rPr lang="pt-BR" dirty="0"/>
              <a:t>ou descreve a realidade do ambiente do problema, constituindo-se em uma visão global dos principais dados e relacionamentos, independente das restrições de implementação.</a:t>
            </a:r>
          </a:p>
          <a:p>
            <a:pPr algn="just"/>
            <a:endParaRPr lang="pt-BR" dirty="0"/>
          </a:p>
        </p:txBody>
      </p:sp>
      <p:sp>
        <p:nvSpPr>
          <p:cNvPr id="4" name="Retângulo 3"/>
          <p:cNvSpPr/>
          <p:nvPr/>
        </p:nvSpPr>
        <p:spPr>
          <a:xfrm>
            <a:off x="3048000" y="2828836"/>
            <a:ext cx="6096000" cy="369332"/>
          </a:xfrm>
          <a:prstGeom prst="rect">
            <a:avLst/>
          </a:prstGeom>
        </p:spPr>
        <p:txBody>
          <a:bodyPr>
            <a:spAutoFit/>
          </a:bodyPr>
          <a:lstStyle/>
          <a:p>
            <a:endParaRPr lang="pt-BR" dirty="0"/>
          </a:p>
        </p:txBody>
      </p:sp>
      <p:pic>
        <p:nvPicPr>
          <p:cNvPr id="1026" name="Picture 2" descr="Resultado de imagem para exemplo de modelo conceitual de banco de dados"/>
          <p:cNvPicPr>
            <a:picLocks noChangeAspect="1" noChangeArrowheads="1"/>
          </p:cNvPicPr>
          <p:nvPr/>
        </p:nvPicPr>
        <p:blipFill rotWithShape="1">
          <a:blip r:embed="rId2">
            <a:extLst>
              <a:ext uri="{28A0092B-C50C-407E-A947-70E740481C1C}">
                <a14:useLocalDpi xmlns:a14="http://schemas.microsoft.com/office/drawing/2010/main" val="0"/>
              </a:ext>
            </a:extLst>
          </a:blip>
          <a:srcRect l="3401" t="16558"/>
          <a:stretch/>
        </p:blipFill>
        <p:spPr bwMode="auto">
          <a:xfrm>
            <a:off x="2764465" y="2828410"/>
            <a:ext cx="6155686" cy="399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54387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1380</Words>
  <Application>Microsoft Office PowerPoint</Application>
  <PresentationFormat>Widescreen</PresentationFormat>
  <Paragraphs>153</Paragraphs>
  <Slides>28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28</vt:i4>
      </vt:variant>
    </vt:vector>
  </HeadingPairs>
  <TitlesOfParts>
    <vt:vector size="33" baseType="lpstr">
      <vt:lpstr>Arial</vt:lpstr>
      <vt:lpstr>Arial Black</vt:lpstr>
      <vt:lpstr>Calibri</vt:lpstr>
      <vt:lpstr>Calibri Light</vt:lpstr>
      <vt:lpstr>Tema do Office</vt:lpstr>
      <vt:lpstr>Modelagem Conceitual</vt:lpstr>
      <vt:lpstr>Introdução</vt:lpstr>
      <vt:lpstr>Os fatos</vt:lpstr>
      <vt:lpstr>Modelagem conceitual – a montagem</vt:lpstr>
      <vt:lpstr>A abstração dos dados</vt:lpstr>
      <vt:lpstr>Elementos da abstração</vt:lpstr>
      <vt:lpstr>Minimundo:</vt:lpstr>
      <vt:lpstr>Banco de dados:</vt:lpstr>
      <vt:lpstr>Modelo Conceitual:</vt:lpstr>
      <vt:lpstr>Modelo Lógico:</vt:lpstr>
      <vt:lpstr>Modelo Físico:</vt:lpstr>
      <vt:lpstr>Abstração</vt:lpstr>
      <vt:lpstr>Conceito</vt:lpstr>
      <vt:lpstr>Tipos de abstração:</vt:lpstr>
      <vt:lpstr>Projeto de Banco de Dados</vt:lpstr>
      <vt:lpstr>O modelo Entidade-Relacionamento (ER)</vt:lpstr>
      <vt:lpstr>Objetos Conceituais</vt:lpstr>
      <vt:lpstr>Entidades</vt:lpstr>
      <vt:lpstr>Atributos</vt:lpstr>
      <vt:lpstr>Classificação dos atributos:</vt:lpstr>
      <vt:lpstr>Relacionamentos</vt:lpstr>
      <vt:lpstr>Tipos de cardinalidades dos relacionamentos</vt:lpstr>
      <vt:lpstr>Exemplo:</vt:lpstr>
      <vt:lpstr>Tipos de cardinalidades dos relacionamentos</vt:lpstr>
      <vt:lpstr>Exemplo:</vt:lpstr>
      <vt:lpstr>Tipos de cardinalidades dos relacionamentos</vt:lpstr>
      <vt:lpstr>Exemplo:</vt:lpstr>
      <vt:lpstr>Referências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Modelagem Conceitual</dc:title>
  <dc:creator>Fabiana</dc:creator>
  <cp:lastModifiedBy>Fabiana Cota Pontes</cp:lastModifiedBy>
  <cp:revision>37</cp:revision>
  <dcterms:created xsi:type="dcterms:W3CDTF">2017-02-12T20:31:15Z</dcterms:created>
  <dcterms:modified xsi:type="dcterms:W3CDTF">2017-03-14T20:39:19Z</dcterms:modified>
</cp:coreProperties>
</file>