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0" r:id="rId3"/>
    <p:sldId id="306" r:id="rId4"/>
    <p:sldId id="292" r:id="rId5"/>
    <p:sldId id="289" r:id="rId6"/>
    <p:sldId id="307" r:id="rId7"/>
    <p:sldId id="293" r:id="rId8"/>
    <p:sldId id="308" r:id="rId9"/>
    <p:sldId id="309" r:id="rId10"/>
    <p:sldId id="290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0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2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00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9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28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9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88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FEAEC22-A696-4FED-8AE4-978FA19E61AA}" type="datetimeFigureOut">
              <a:rPr lang="pt-BR" smtClean="0"/>
              <a:pPr/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DA9B364-6A16-440D-9CE5-9F2658BBD0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26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2093" y="260649"/>
            <a:ext cx="7374323" cy="3168352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ea typeface="Adobe Fan Heiti Std B" panose="020B0700000000000000" pitchFamily="34" charset="-128"/>
              </a:rPr>
              <a:t>Criação Física</a:t>
            </a:r>
            <a:br>
              <a:rPr lang="pt-BR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ea typeface="Adobe Fan Heiti Std B" panose="020B0700000000000000" pitchFamily="34" charset="-128"/>
              </a:rPr>
            </a:br>
            <a:r>
              <a:rPr lang="pt-BR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ea typeface="Adobe Fan Heiti Std B" panose="020B0700000000000000" pitchFamily="34" charset="-128"/>
              </a:rPr>
              <a:t> do</a:t>
            </a:r>
            <a:br>
              <a:rPr lang="pt-BR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ea typeface="Adobe Fan Heiti Std B" panose="020B0700000000000000" pitchFamily="34" charset="-128"/>
              </a:rPr>
            </a:br>
            <a:r>
              <a:rPr lang="pt-BR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ea typeface="Adobe Fan Heiti Std B" panose="020B0700000000000000" pitchFamily="34" charset="-128"/>
              </a:rPr>
              <a:t>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4454817"/>
            <a:ext cx="6400800" cy="960512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Professora: Fabiana Pontes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9048"/>
            <a:ext cx="8229600" cy="11430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Relacionando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B1E88-0D19-41C4-9981-40131A06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45669"/>
            <a:ext cx="8712968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</a:rPr>
              <a:t>Precisamos identificar o campo chave estrangeira na estrutura da tabela dependente e associar o campo ao campo original.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Sintaxe: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/>
                </a:solidFill>
              </a:rPr>
              <a:t>Campo chave estrangeira  </a:t>
            </a:r>
            <a:r>
              <a:rPr lang="pt-BR" sz="1400" i="1" dirty="0">
                <a:solidFill>
                  <a:schemeClr val="tx1"/>
                </a:solidFill>
              </a:rPr>
              <a:t>tipo de dado </a:t>
            </a:r>
            <a:r>
              <a:rPr lang="pt-BR" sz="1400" dirty="0">
                <a:solidFill>
                  <a:schemeClr val="tx1"/>
                </a:solidFill>
              </a:rPr>
              <a:t>NOT NULL</a:t>
            </a:r>
            <a:r>
              <a:rPr lang="pt-BR" sz="1400" i="1" dirty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REFERENCES </a:t>
            </a:r>
            <a:r>
              <a:rPr lang="pt-BR" sz="1400" dirty="0" err="1">
                <a:solidFill>
                  <a:schemeClr val="tx1"/>
                </a:solidFill>
              </a:rPr>
              <a:t>nome_tabela</a:t>
            </a:r>
            <a:r>
              <a:rPr lang="pt-BR" sz="1400" dirty="0">
                <a:solidFill>
                  <a:schemeClr val="tx1"/>
                </a:solidFill>
              </a:rPr>
              <a:t>(</a:t>
            </a:r>
            <a:r>
              <a:rPr lang="pt-BR" sz="1400" dirty="0" err="1">
                <a:solidFill>
                  <a:schemeClr val="tx1"/>
                </a:solidFill>
              </a:rPr>
              <a:t>nome_campo_chave_primária</a:t>
            </a:r>
            <a:r>
              <a:rPr lang="pt-BR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tx1"/>
                </a:solidFill>
              </a:rPr>
              <a:t>cod_turma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rgbClr val="0070C0"/>
                </a:solidFill>
              </a:rPr>
              <a:t>REFERENCES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tbturmas</a:t>
            </a:r>
            <a:r>
              <a:rPr lang="pt-BR" sz="2800" dirty="0">
                <a:solidFill>
                  <a:schemeClr val="tx1"/>
                </a:solidFill>
              </a:rPr>
              <a:t>(</a:t>
            </a:r>
            <a:r>
              <a:rPr lang="pt-BR" sz="2800" dirty="0" err="1">
                <a:solidFill>
                  <a:schemeClr val="tx1"/>
                </a:solidFill>
              </a:rPr>
              <a:t>id_turma</a:t>
            </a:r>
            <a:r>
              <a:rPr lang="pt-BR" sz="2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8E912840-5B84-413F-9D72-78F96168B142}"/>
              </a:ext>
            </a:extLst>
          </p:cNvPr>
          <p:cNvSpPr/>
          <p:nvPr/>
        </p:nvSpPr>
        <p:spPr>
          <a:xfrm>
            <a:off x="493204" y="4221088"/>
            <a:ext cx="1368152" cy="891380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Chave estrangeira</a:t>
            </a:r>
          </a:p>
        </p:txBody>
      </p:sp>
      <p:sp>
        <p:nvSpPr>
          <p:cNvPr id="7" name="Texto Explicativo: Seta para Cima 6">
            <a:extLst>
              <a:ext uri="{FF2B5EF4-FFF2-40B4-BE49-F238E27FC236}">
                <a16:creationId xmlns:a16="http://schemas.microsoft.com/office/drawing/2014/main" id="{728EEAAF-1865-4503-9480-612B729CC4CC}"/>
              </a:ext>
            </a:extLst>
          </p:cNvPr>
          <p:cNvSpPr/>
          <p:nvPr/>
        </p:nvSpPr>
        <p:spPr>
          <a:xfrm>
            <a:off x="5580112" y="4221088"/>
            <a:ext cx="1368152" cy="871031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Chave primária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Exemplo de relacionamento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6E7C9-0FF7-4C1A-A4E8-FD700ECE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tx1"/>
                </a:solidFill>
              </a:rPr>
              <a:t>CREATE  TABLE  </a:t>
            </a:r>
            <a:r>
              <a:rPr lang="pt-BR" sz="2800" b="1" dirty="0" err="1">
                <a:solidFill>
                  <a:schemeClr val="tx1"/>
                </a:solidFill>
              </a:rPr>
              <a:t>tbalunos</a:t>
            </a:r>
            <a:endParaRPr lang="pt-BR" sz="28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( </a:t>
            </a:r>
            <a:r>
              <a:rPr lang="pt-BR" sz="2800" dirty="0" err="1">
                <a:solidFill>
                  <a:schemeClr val="tx1"/>
                </a:solidFill>
              </a:rPr>
              <a:t>id_aluno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int</a:t>
            </a:r>
            <a:r>
              <a:rPr lang="pt-BR" sz="2800" dirty="0">
                <a:solidFill>
                  <a:schemeClr val="tx1"/>
                </a:solidFill>
              </a:rPr>
              <a:t> PRIMARY KEY IDENTITY(1,1) NOT NULL,</a:t>
            </a:r>
          </a:p>
          <a:p>
            <a:pPr>
              <a:buNone/>
            </a:pPr>
            <a:r>
              <a:rPr lang="pt-BR" sz="2800" dirty="0" err="1">
                <a:solidFill>
                  <a:schemeClr val="tx1"/>
                </a:solidFill>
              </a:rPr>
              <a:t>nome_aluno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varchar</a:t>
            </a:r>
            <a:r>
              <a:rPr lang="pt-BR" sz="2800" dirty="0">
                <a:solidFill>
                  <a:schemeClr val="tx1"/>
                </a:solidFill>
              </a:rPr>
              <a:t>(40),</a:t>
            </a:r>
          </a:p>
          <a:p>
            <a:pPr>
              <a:buNone/>
            </a:pPr>
            <a:r>
              <a:rPr lang="pt-BR" sz="2800" dirty="0" err="1">
                <a:solidFill>
                  <a:schemeClr val="tx1"/>
                </a:solidFill>
              </a:rPr>
              <a:t>cod_turma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int</a:t>
            </a:r>
            <a:r>
              <a:rPr lang="pt-BR" sz="2800" dirty="0">
                <a:solidFill>
                  <a:schemeClr val="tx1"/>
                </a:solidFill>
              </a:rPr>
              <a:t>  </a:t>
            </a:r>
            <a:r>
              <a:rPr lang="pt-BR" sz="2800" b="1" dirty="0">
                <a:solidFill>
                  <a:schemeClr val="tx1"/>
                </a:solidFill>
              </a:rPr>
              <a:t>NOT NULL </a:t>
            </a:r>
            <a:r>
              <a:rPr lang="pt-BR" sz="2800" dirty="0">
                <a:solidFill>
                  <a:schemeClr val="tx1"/>
                </a:solidFill>
              </a:rPr>
              <a:t>REFERENCES </a:t>
            </a:r>
            <a:r>
              <a:rPr lang="pt-BR" sz="2800" dirty="0" err="1">
                <a:solidFill>
                  <a:schemeClr val="tx1"/>
                </a:solidFill>
              </a:rPr>
              <a:t>tbturmas</a:t>
            </a:r>
            <a:r>
              <a:rPr lang="pt-BR" sz="2800" dirty="0">
                <a:solidFill>
                  <a:schemeClr val="tx1"/>
                </a:solidFill>
              </a:rPr>
              <a:t>(</a:t>
            </a:r>
            <a:r>
              <a:rPr lang="pt-BR" sz="2800" dirty="0" err="1">
                <a:solidFill>
                  <a:schemeClr val="tx1"/>
                </a:solidFill>
              </a:rPr>
              <a:t>id_turma</a:t>
            </a:r>
            <a:r>
              <a:rPr lang="pt-BR" sz="2800" dirty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exto Explicativo: Seta para Cima 3">
            <a:extLst>
              <a:ext uri="{FF2B5EF4-FFF2-40B4-BE49-F238E27FC236}">
                <a16:creationId xmlns:a16="http://schemas.microsoft.com/office/drawing/2014/main" id="{65B8484A-4067-4FFA-B730-F5FC2D44F8C7}"/>
              </a:ext>
            </a:extLst>
          </p:cNvPr>
          <p:cNvSpPr/>
          <p:nvPr/>
        </p:nvSpPr>
        <p:spPr>
          <a:xfrm>
            <a:off x="2771800" y="4365104"/>
            <a:ext cx="2304256" cy="2015629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Campo chave estrangeira não pode ficar vazio!!!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4FE9-F94C-432A-8D43-28ED296F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Arial" panose="020B0604020202020204" pitchFamily="34" charset="0"/>
              </a:rPr>
              <a:t>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42828-AFB9-429B-8440-8822DE1B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Precisaremos subir o serviço do SQL Server em cada aula.</a:t>
            </a:r>
          </a:p>
          <a:p>
            <a:r>
              <a:rPr lang="pt-BR" sz="2800" dirty="0">
                <a:solidFill>
                  <a:schemeClr val="tx1"/>
                </a:solidFill>
              </a:rPr>
              <a:t>Após subir o serviço usaremos o SGBD do SQL Management Studio.</a:t>
            </a:r>
          </a:p>
          <a:p>
            <a:r>
              <a:rPr lang="pt-BR" sz="2800" dirty="0">
                <a:solidFill>
                  <a:schemeClr val="tx1"/>
                </a:solidFill>
              </a:rPr>
              <a:t>Precisaremos </a:t>
            </a:r>
            <a:r>
              <a:rPr lang="pt-BR" sz="2800" dirty="0" err="1">
                <a:solidFill>
                  <a:schemeClr val="tx1"/>
                </a:solidFill>
              </a:rPr>
              <a:t>logar</a:t>
            </a:r>
            <a:r>
              <a:rPr lang="pt-BR" sz="2800" dirty="0">
                <a:solidFill>
                  <a:schemeClr val="tx1"/>
                </a:solidFill>
              </a:rPr>
              <a:t> com o IP da máquina </a:t>
            </a:r>
          </a:p>
        </p:txBody>
      </p:sp>
    </p:spTree>
    <p:extLst>
      <p:ext uri="{BB962C8B-B14F-4D97-AF65-F5344CB8AC3E}">
        <p14:creationId xmlns:p14="http://schemas.microsoft.com/office/powerpoint/2010/main" val="85144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736" y="430953"/>
            <a:ext cx="8352928" cy="836712"/>
          </a:xfrm>
        </p:spPr>
        <p:txBody>
          <a:bodyPr>
            <a:noAutofit/>
          </a:bodyPr>
          <a:lstStyle/>
          <a:p>
            <a:r>
              <a:rPr lang="pt-BR" b="1" dirty="0">
                <a:cs typeface="Arial" panose="020B0604020202020204" pitchFamily="34" charset="0"/>
              </a:rPr>
              <a:t>INFORMAÇÕES IMPORTANTES!!!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2736" y="1196752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Para executar um comando, selecione e pressione: </a:t>
            </a:r>
            <a:r>
              <a:rPr lang="pt-BR" sz="3200" b="1" dirty="0"/>
              <a:t>F5.</a:t>
            </a:r>
          </a:p>
          <a:p>
            <a:pPr>
              <a:buFont typeface="Arial" charset="0"/>
              <a:buChar char="•"/>
            </a:pPr>
            <a:r>
              <a:rPr lang="pt-BR" sz="3200" dirty="0"/>
              <a:t> O último campo não terá vírgula.</a:t>
            </a:r>
          </a:p>
          <a:p>
            <a:pPr>
              <a:buFont typeface="Arial" charset="0"/>
              <a:buChar char="•"/>
            </a:pPr>
            <a:r>
              <a:rPr lang="pt-BR" sz="3200" dirty="0"/>
              <a:t> Todo comando termina com ponto e vírgula (;).</a:t>
            </a:r>
          </a:p>
          <a:p>
            <a:pPr>
              <a:buFont typeface="Arial" charset="0"/>
              <a:buChar char="•"/>
            </a:pPr>
            <a:r>
              <a:rPr lang="pt-BR" sz="3200" dirty="0"/>
              <a:t>  Comentário de uma linha:</a:t>
            </a:r>
          </a:p>
          <a:p>
            <a:r>
              <a:rPr lang="pt-BR" sz="3200" dirty="0"/>
              <a:t>    </a:t>
            </a:r>
            <a:r>
              <a:rPr lang="pt-BR" sz="3200" b="1" dirty="0">
                <a:solidFill>
                  <a:schemeClr val="tx2"/>
                </a:solidFill>
              </a:rPr>
              <a:t>-- este é um comentário</a:t>
            </a:r>
          </a:p>
          <a:p>
            <a:pPr>
              <a:buFont typeface="Arial" charset="0"/>
              <a:buChar char="•"/>
            </a:pPr>
            <a:r>
              <a:rPr lang="pt-BR" sz="3200" b="1" dirty="0"/>
              <a:t>  </a:t>
            </a:r>
            <a:r>
              <a:rPr lang="pt-BR" sz="3200" dirty="0"/>
              <a:t>Comentário de várias linhas:</a:t>
            </a:r>
          </a:p>
          <a:p>
            <a:pPr lvl="4"/>
            <a:r>
              <a:rPr lang="pt-BR" sz="3200" b="1" dirty="0">
                <a:solidFill>
                  <a:schemeClr val="tx2"/>
                </a:solidFill>
              </a:rPr>
              <a:t>/*</a:t>
            </a:r>
          </a:p>
          <a:p>
            <a:pPr lvl="4"/>
            <a:r>
              <a:rPr lang="pt-BR" sz="3200" dirty="0">
                <a:solidFill>
                  <a:schemeClr val="tx2"/>
                </a:solidFill>
              </a:rPr>
              <a:t>Comentário de</a:t>
            </a:r>
          </a:p>
          <a:p>
            <a:pPr lvl="4"/>
            <a:r>
              <a:rPr lang="pt-BR" sz="3200" dirty="0">
                <a:solidFill>
                  <a:schemeClr val="tx2"/>
                </a:solidFill>
              </a:rPr>
              <a:t>Várias linhas</a:t>
            </a:r>
          </a:p>
          <a:p>
            <a:pPr lvl="4"/>
            <a:r>
              <a:rPr lang="pt-BR" sz="3200" b="1" dirty="0">
                <a:solidFill>
                  <a:schemeClr val="tx2"/>
                </a:solidFill>
              </a:rPr>
              <a:t>*/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>
                <a:cs typeface="Arial" panose="020B0604020202020204" pitchFamily="34" charset="0"/>
              </a:rPr>
              <a:t>Comando para criar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A9CCE-83D2-478A-B543-07D7E1AF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Este comando é usado apenas uma vez e possui a única finalidade de criar o banco de dados de forma física (gerando arquivo).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Sintaxe: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070C0"/>
                </a:solidFill>
              </a:rPr>
              <a:t>CREATE DATABASE </a:t>
            </a:r>
            <a:r>
              <a:rPr lang="pt-BR" sz="2800" dirty="0" err="1">
                <a:solidFill>
                  <a:schemeClr val="tx1"/>
                </a:solidFill>
              </a:rPr>
              <a:t>nome_do_banco</a:t>
            </a:r>
            <a:r>
              <a:rPr lang="pt-BR" sz="2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CREATE DATABASE BDESCOLA;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BE38C-A774-41A4-A7CE-6F671ACB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>
                <a:cs typeface="Arial" panose="020B0604020202020204" pitchFamily="34" charset="0"/>
              </a:rPr>
              <a:t>Comando para usar o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6D46AA3-D1A4-4E6D-8CCD-B0610DEB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2475385"/>
            <a:ext cx="8229600" cy="377301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É usado quando iniciamos uma nova consulta e banco já existente no servidor.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Sintaxe: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070C0"/>
                </a:solidFill>
              </a:rPr>
              <a:t>USE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nome_do_banco</a:t>
            </a:r>
            <a:r>
              <a:rPr lang="pt-BR" sz="2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USE BDESCOLA;</a:t>
            </a:r>
          </a:p>
        </p:txBody>
      </p:sp>
    </p:spTree>
    <p:extLst>
      <p:ext uri="{BB962C8B-B14F-4D97-AF65-F5344CB8AC3E}">
        <p14:creationId xmlns:p14="http://schemas.microsoft.com/office/powerpoint/2010/main" val="184419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680" y="404664"/>
            <a:ext cx="7406640" cy="1356360"/>
          </a:xfrm>
        </p:spPr>
        <p:txBody>
          <a:bodyPr>
            <a:normAutofit/>
          </a:bodyPr>
          <a:lstStyle/>
          <a:p>
            <a:r>
              <a:rPr lang="pt-BR" b="1" dirty="0">
                <a:cs typeface="Arial" panose="020B0604020202020204" pitchFamily="34" charset="0"/>
              </a:rPr>
              <a:t>Comando</a:t>
            </a:r>
            <a:r>
              <a:rPr lang="pt-BR" b="1" dirty="0"/>
              <a:t> para criar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tx1"/>
                </a:solidFill>
              </a:rPr>
              <a:t>Sintaxe:</a:t>
            </a:r>
          </a:p>
          <a:p>
            <a:pPr>
              <a:buNone/>
            </a:pPr>
            <a:r>
              <a:rPr lang="pt-BR" sz="2800" b="1" dirty="0">
                <a:solidFill>
                  <a:schemeClr val="tx1"/>
                </a:solidFill>
              </a:rPr>
              <a:t>CREATE  TABLE  </a:t>
            </a:r>
            <a:r>
              <a:rPr lang="pt-BR" sz="2800" dirty="0" err="1">
                <a:solidFill>
                  <a:schemeClr val="tx1"/>
                </a:solidFill>
              </a:rPr>
              <a:t>nome_da_tabela</a:t>
            </a:r>
            <a:endParaRPr lang="pt-BR" sz="2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b="1" dirty="0">
                <a:solidFill>
                  <a:schemeClr val="tx1"/>
                </a:solidFill>
              </a:rPr>
              <a:t>(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     nome_campo1   </a:t>
            </a:r>
            <a:r>
              <a:rPr lang="pt-BR" sz="2800" b="1" dirty="0">
                <a:solidFill>
                  <a:schemeClr val="tx1"/>
                </a:solidFill>
              </a:rPr>
              <a:t>tipo_de_dado_campo1</a:t>
            </a:r>
            <a:r>
              <a:rPr lang="pt-BR" sz="2800" dirty="0">
                <a:solidFill>
                  <a:schemeClr val="tx1"/>
                </a:solidFill>
              </a:rPr>
              <a:t>,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     nome_campo2 </a:t>
            </a:r>
            <a:r>
              <a:rPr lang="pt-BR" sz="2800" b="1" dirty="0">
                <a:solidFill>
                  <a:schemeClr val="tx1"/>
                </a:solidFill>
              </a:rPr>
              <a:t>tipo_de_dado_campo2</a:t>
            </a:r>
            <a:r>
              <a:rPr lang="pt-BR" sz="2800" dirty="0">
                <a:solidFill>
                  <a:schemeClr val="tx1"/>
                </a:solidFill>
              </a:rPr>
              <a:t>,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     nome_campo3 </a:t>
            </a:r>
            <a:r>
              <a:rPr lang="pt-BR" sz="2800" b="1" dirty="0">
                <a:solidFill>
                  <a:schemeClr val="tx1"/>
                </a:solidFill>
              </a:rPr>
              <a:t>tipo_de_dado_campo3</a:t>
            </a:r>
          </a:p>
          <a:p>
            <a:pPr>
              <a:buNone/>
            </a:pPr>
            <a:r>
              <a:rPr lang="pt-BR" sz="28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C05B36A4-63B5-49EB-88D0-93D574EA26CD}"/>
              </a:ext>
            </a:extLst>
          </p:cNvPr>
          <p:cNvSpPr/>
          <p:nvPr/>
        </p:nvSpPr>
        <p:spPr>
          <a:xfrm>
            <a:off x="5724128" y="4664224"/>
            <a:ext cx="2160240" cy="1584176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Cuidado!!!</a:t>
            </a:r>
          </a:p>
          <a:p>
            <a:pPr algn="ctr"/>
            <a:r>
              <a:rPr lang="pt-BR" b="1" dirty="0"/>
              <a:t>Última linha não tem ponto e vírgula.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90C74-DE14-432D-B97A-A87BBDC6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Arial" panose="020B0604020202020204" pitchFamily="34" charset="0"/>
              </a:rPr>
              <a:t>Exemplo de criação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21D27-DA96-471E-A8CD-01771324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USE BDESCOLA;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CREATE  TABLE  </a:t>
            </a:r>
            <a:r>
              <a:rPr lang="pt-BR" sz="2800" b="1" dirty="0" err="1">
                <a:solidFill>
                  <a:schemeClr val="tx1"/>
                </a:solidFill>
              </a:rPr>
              <a:t>tbprofessores</a:t>
            </a:r>
            <a:endParaRPr lang="pt-BR" sz="28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(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     </a:t>
            </a:r>
            <a:r>
              <a:rPr lang="pt-BR" sz="2800" dirty="0" err="1">
                <a:solidFill>
                  <a:schemeClr val="tx1"/>
                </a:solidFill>
              </a:rPr>
              <a:t>id_prof</a:t>
            </a:r>
            <a:r>
              <a:rPr lang="pt-BR" sz="2800" dirty="0">
                <a:solidFill>
                  <a:schemeClr val="tx1"/>
                </a:solidFill>
              </a:rPr>
              <a:t>   </a:t>
            </a:r>
            <a:r>
              <a:rPr lang="pt-BR" sz="2800" dirty="0" err="1">
                <a:solidFill>
                  <a:schemeClr val="tx1"/>
                </a:solidFill>
              </a:rPr>
              <a:t>int</a:t>
            </a:r>
            <a:r>
              <a:rPr lang="pt-BR" sz="2800" dirty="0">
                <a:solidFill>
                  <a:schemeClr val="tx1"/>
                </a:solidFill>
              </a:rPr>
              <a:t>,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     </a:t>
            </a:r>
            <a:r>
              <a:rPr lang="pt-BR" sz="2800" dirty="0" err="1">
                <a:solidFill>
                  <a:schemeClr val="tx1"/>
                </a:solidFill>
              </a:rPr>
              <a:t>nome_prof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varchar</a:t>
            </a:r>
            <a:r>
              <a:rPr lang="pt-BR" sz="2800" dirty="0">
                <a:solidFill>
                  <a:schemeClr val="tx1"/>
                </a:solidFill>
              </a:rPr>
              <a:t>(40),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     </a:t>
            </a:r>
            <a:r>
              <a:rPr lang="pt-BR" sz="2800" dirty="0" err="1">
                <a:solidFill>
                  <a:schemeClr val="tx1"/>
                </a:solidFill>
              </a:rPr>
              <a:t>especialidade_prof</a:t>
            </a:r>
            <a:r>
              <a:rPr lang="pt-BR" sz="2800" dirty="0">
                <a:solidFill>
                  <a:schemeClr val="tx1"/>
                </a:solidFill>
              </a:rPr>
              <a:t>  </a:t>
            </a:r>
            <a:r>
              <a:rPr lang="pt-BR" sz="2800" dirty="0" err="1">
                <a:solidFill>
                  <a:schemeClr val="tx1"/>
                </a:solidFill>
              </a:rPr>
              <a:t>varchar</a:t>
            </a:r>
            <a:r>
              <a:rPr lang="pt-BR" sz="2800" dirty="0">
                <a:solidFill>
                  <a:schemeClr val="tx1"/>
                </a:solidFill>
              </a:rPr>
              <a:t>(20)</a:t>
            </a:r>
          </a:p>
          <a:p>
            <a:pPr>
              <a:buNone/>
            </a:pPr>
            <a:r>
              <a:rPr lang="pt-BR" sz="2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00BF2387-CF9A-4108-94B3-43F5F884FD7E}"/>
              </a:ext>
            </a:extLst>
          </p:cNvPr>
          <p:cNvSpPr/>
          <p:nvPr/>
        </p:nvSpPr>
        <p:spPr>
          <a:xfrm>
            <a:off x="6228184" y="2564904"/>
            <a:ext cx="2232248" cy="3456384"/>
          </a:xfrm>
          <a:prstGeom prst="lef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O QUE ESTÁ FALTANDO DEFINIR?</a:t>
            </a:r>
          </a:p>
        </p:txBody>
      </p:sp>
    </p:spTree>
    <p:extLst>
      <p:ext uri="{BB962C8B-B14F-4D97-AF65-F5344CB8AC3E}">
        <p14:creationId xmlns:p14="http://schemas.microsoft.com/office/powerpoint/2010/main" val="42726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65704-D8FE-4895-8798-F713D28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>
                <a:cs typeface="Arial" panose="020B0604020202020204" pitchFamily="34" charset="0"/>
              </a:rPr>
              <a:t>Elementos complementares na criação de tabela: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2A933DC-817F-4A0C-9C40-1A308133F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891626"/>
              </p:ext>
            </p:extLst>
          </p:nvPr>
        </p:nvGraphicFramePr>
        <p:xfrm>
          <a:off x="857250" y="2057400"/>
          <a:ext cx="7404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705">
                  <a:extLst>
                    <a:ext uri="{9D8B030D-6E8A-4147-A177-3AD203B41FA5}">
                      <a16:colId xmlns:a16="http://schemas.microsoft.com/office/drawing/2014/main" val="1349498622"/>
                    </a:ext>
                  </a:extLst>
                </a:gridCol>
                <a:gridCol w="4803395">
                  <a:extLst>
                    <a:ext uri="{9D8B030D-6E8A-4147-A177-3AD203B41FA5}">
                      <a16:colId xmlns:a16="http://schemas.microsoft.com/office/drawing/2014/main" val="2046747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Elemento</a:t>
                      </a:r>
                    </a:p>
                  </a:txBody>
                  <a:tcPr marL="82268" marR="82268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Representação no SQL</a:t>
                      </a:r>
                    </a:p>
                  </a:txBody>
                  <a:tcPr marL="82268" marR="82268"/>
                </a:tc>
                <a:extLst>
                  <a:ext uri="{0D108BD9-81ED-4DB2-BD59-A6C34878D82A}">
                    <a16:rowId xmlns:a16="http://schemas.microsoft.com/office/drawing/2014/main" val="164291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Definição de chave-primária</a:t>
                      </a:r>
                    </a:p>
                  </a:txBody>
                  <a:tcPr marL="82268" marR="82268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PRIMARY KEY</a:t>
                      </a:r>
                    </a:p>
                  </a:txBody>
                  <a:tcPr marL="82268" marR="82268"/>
                </a:tc>
                <a:extLst>
                  <a:ext uri="{0D108BD9-81ED-4DB2-BD59-A6C34878D82A}">
                    <a16:rowId xmlns:a16="http://schemas.microsoft.com/office/drawing/2014/main" val="12389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auto numeração</a:t>
                      </a:r>
                    </a:p>
                  </a:txBody>
                  <a:tcPr marL="82268" marR="82268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IDENTITY(valor inicial, valor de incremento)</a:t>
                      </a:r>
                    </a:p>
                  </a:txBody>
                  <a:tcPr marL="82268" marR="82268"/>
                </a:tc>
                <a:extLst>
                  <a:ext uri="{0D108BD9-81ED-4DB2-BD59-A6C34878D82A}">
                    <a16:rowId xmlns:a16="http://schemas.microsoft.com/office/drawing/2014/main" val="70279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 é requerido</a:t>
                      </a:r>
                    </a:p>
                  </a:txBody>
                  <a:tcPr marL="82268" marR="82268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 NULL</a:t>
                      </a:r>
                    </a:p>
                  </a:txBody>
                  <a:tcPr marL="82268" marR="82268"/>
                </a:tc>
                <a:extLst>
                  <a:ext uri="{0D108BD9-81ED-4DB2-BD59-A6C34878D82A}">
                    <a16:rowId xmlns:a16="http://schemas.microsoft.com/office/drawing/2014/main" val="34366764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CA694CF-DC63-4444-B216-9141D76FCEDB}"/>
              </a:ext>
            </a:extLst>
          </p:cNvPr>
          <p:cNvSpPr txBox="1"/>
          <p:nvPr/>
        </p:nvSpPr>
        <p:spPr>
          <a:xfrm>
            <a:off x="683568" y="3589774"/>
            <a:ext cx="77768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  <a:p>
            <a:r>
              <a:rPr lang="pt-BR" sz="2400" dirty="0"/>
              <a:t>USE BDESCOLA;</a:t>
            </a:r>
          </a:p>
          <a:p>
            <a:pPr>
              <a:buNone/>
            </a:pPr>
            <a:r>
              <a:rPr lang="pt-BR" sz="2400" dirty="0"/>
              <a:t>CREATE  TABLE  </a:t>
            </a:r>
            <a:r>
              <a:rPr lang="pt-BR" sz="2400" b="1" dirty="0" err="1"/>
              <a:t>tbprofessores</a:t>
            </a:r>
            <a:endParaRPr lang="pt-BR" sz="2400" b="1" dirty="0"/>
          </a:p>
          <a:p>
            <a:pPr>
              <a:buNone/>
            </a:pPr>
            <a:r>
              <a:rPr lang="pt-BR" sz="2400" dirty="0"/>
              <a:t>(</a:t>
            </a:r>
          </a:p>
          <a:p>
            <a:pPr>
              <a:buNone/>
            </a:pPr>
            <a:r>
              <a:rPr lang="pt-BR" sz="2400" dirty="0"/>
              <a:t>     </a:t>
            </a:r>
            <a:r>
              <a:rPr lang="pt-BR" sz="2400" dirty="0" err="1"/>
              <a:t>id_prof</a:t>
            </a:r>
            <a:r>
              <a:rPr lang="pt-BR" sz="2400" dirty="0"/>
              <a:t>   </a:t>
            </a:r>
            <a:r>
              <a:rPr lang="pt-BR" sz="2400" dirty="0" err="1"/>
              <a:t>int</a:t>
            </a:r>
            <a:r>
              <a:rPr lang="pt-BR" sz="2400" dirty="0"/>
              <a:t> PRIMARY KEY IDENTITY(1,1) NOT NULL,</a:t>
            </a:r>
          </a:p>
          <a:p>
            <a:pPr>
              <a:buNone/>
            </a:pPr>
            <a:r>
              <a:rPr lang="pt-BR" sz="2400" dirty="0"/>
              <a:t>     </a:t>
            </a:r>
            <a:r>
              <a:rPr lang="pt-BR" sz="2400" dirty="0" err="1"/>
              <a:t>nome_prof</a:t>
            </a:r>
            <a:r>
              <a:rPr lang="pt-BR" sz="2400" dirty="0"/>
              <a:t> </a:t>
            </a:r>
            <a:r>
              <a:rPr lang="pt-BR" sz="2400" dirty="0" err="1"/>
              <a:t>varchar</a:t>
            </a:r>
            <a:r>
              <a:rPr lang="pt-BR" sz="2400" dirty="0"/>
              <a:t>(40) NOT NULL,</a:t>
            </a:r>
          </a:p>
          <a:p>
            <a:pPr>
              <a:buNone/>
            </a:pPr>
            <a:r>
              <a:rPr lang="pt-BR" sz="2400" dirty="0"/>
              <a:t>     </a:t>
            </a:r>
            <a:r>
              <a:rPr lang="pt-BR" sz="2400" dirty="0" err="1"/>
              <a:t>especialidade_prof</a:t>
            </a:r>
            <a:r>
              <a:rPr lang="pt-BR" sz="2400" dirty="0"/>
              <a:t>  </a:t>
            </a:r>
            <a:r>
              <a:rPr lang="pt-BR" sz="2400" dirty="0" err="1"/>
              <a:t>varchar</a:t>
            </a:r>
            <a:r>
              <a:rPr lang="pt-BR" sz="2400" dirty="0"/>
              <a:t>(20)</a:t>
            </a:r>
          </a:p>
          <a:p>
            <a:pPr>
              <a:buNone/>
            </a:pPr>
            <a:r>
              <a:rPr lang="pt-BR" sz="2400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78256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DF5327"/>
      </a:accent1>
      <a:accent2>
        <a:srgbClr val="A6B7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383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442</TotalTime>
  <Words>461</Words>
  <Application>Microsoft Office PowerPoint</Application>
  <PresentationFormat>Apresentação na tela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Adobe Fan Heiti Std B</vt:lpstr>
      <vt:lpstr>Adobe Garamond Pro Bold</vt:lpstr>
      <vt:lpstr>Arial</vt:lpstr>
      <vt:lpstr>Corbel</vt:lpstr>
      <vt:lpstr>Base</vt:lpstr>
      <vt:lpstr>Criação Física  do  Banco de Dados</vt:lpstr>
      <vt:lpstr>Apresentação do PowerPoint</vt:lpstr>
      <vt:lpstr>Informações</vt:lpstr>
      <vt:lpstr>INFORMAÇÕES IMPORTANTES!!!</vt:lpstr>
      <vt:lpstr>Comando para criar banco de dados</vt:lpstr>
      <vt:lpstr>Comando para usar o banco de dados</vt:lpstr>
      <vt:lpstr>Comando para criar tabela</vt:lpstr>
      <vt:lpstr>Exemplo de criação de tabela</vt:lpstr>
      <vt:lpstr>Elementos complementares na criação de tabela:</vt:lpstr>
      <vt:lpstr>Relacionando tabelas</vt:lpstr>
      <vt:lpstr>Exemplo de relacionamento de tabelas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Linguagem de Consulta Estruturada</dc:title>
  <dc:creator>Alexei</dc:creator>
  <cp:lastModifiedBy>Fabiana Cota Pontes</cp:lastModifiedBy>
  <cp:revision>109</cp:revision>
  <dcterms:created xsi:type="dcterms:W3CDTF">2015-08-26T15:21:23Z</dcterms:created>
  <dcterms:modified xsi:type="dcterms:W3CDTF">2018-08-06T20:05:58Z</dcterms:modified>
</cp:coreProperties>
</file>