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6" r:id="rId3"/>
    <p:sldId id="258" r:id="rId4"/>
    <p:sldId id="260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432F-4E2F-455D-9B4E-39E5563F7CA2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C37B-BD3B-408E-9262-7E65B59043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15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432F-4E2F-455D-9B4E-39E5563F7CA2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C37B-BD3B-408E-9262-7E65B59043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86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432F-4E2F-455D-9B4E-39E5563F7CA2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C37B-BD3B-408E-9262-7E65B59043CC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4417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432F-4E2F-455D-9B4E-39E5563F7CA2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C37B-BD3B-408E-9262-7E65B59043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355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432F-4E2F-455D-9B4E-39E5563F7CA2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C37B-BD3B-408E-9262-7E65B59043CC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4299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432F-4E2F-455D-9B4E-39E5563F7CA2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C37B-BD3B-408E-9262-7E65B59043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391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432F-4E2F-455D-9B4E-39E5563F7CA2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C37B-BD3B-408E-9262-7E65B59043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849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432F-4E2F-455D-9B4E-39E5563F7CA2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C37B-BD3B-408E-9262-7E65B59043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77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432F-4E2F-455D-9B4E-39E5563F7CA2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C37B-BD3B-408E-9262-7E65B59043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13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432F-4E2F-455D-9B4E-39E5563F7CA2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C37B-BD3B-408E-9262-7E65B59043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67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432F-4E2F-455D-9B4E-39E5563F7CA2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C37B-BD3B-408E-9262-7E65B59043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27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432F-4E2F-455D-9B4E-39E5563F7CA2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C37B-BD3B-408E-9262-7E65B59043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30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432F-4E2F-455D-9B4E-39E5563F7CA2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C37B-BD3B-408E-9262-7E65B59043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80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432F-4E2F-455D-9B4E-39E5563F7CA2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C37B-BD3B-408E-9262-7E65B59043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36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432F-4E2F-455D-9B4E-39E5563F7CA2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C37B-BD3B-408E-9262-7E65B59043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52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CC37B-BD3B-408E-9262-7E65B59043CC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3432F-4E2F-455D-9B4E-39E5563F7CA2}" type="datetimeFigureOut">
              <a:rPr lang="pt-BR" smtClean="0"/>
              <a:t>31/07/2018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41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3432F-4E2F-455D-9B4E-39E5563F7CA2}" type="datetimeFigureOut">
              <a:rPr lang="pt-BR" smtClean="0"/>
              <a:t>31/07/2018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ACC37B-BD3B-408E-9262-7E65B59043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94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749A9-C875-43B4-A31E-7F59AF4F6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600" dirty="0"/>
              <a:t>REVISÃO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5FD947-75B1-46C0-B963-66666CAC8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Professora: Fabiana Cota Pontes</a:t>
            </a:r>
          </a:p>
        </p:txBody>
      </p:sp>
    </p:spTree>
    <p:extLst>
      <p:ext uri="{BB962C8B-B14F-4D97-AF65-F5344CB8AC3E}">
        <p14:creationId xmlns:p14="http://schemas.microsoft.com/office/powerpoint/2010/main" val="117030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99FC8-89F9-4381-AB2E-18D26931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F709D0-C7FD-491C-A634-587335B8C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Preciso criar uma lista de contatos onde eu possa cadastrar quantos telefones e e-mails necessários para cada contato.</a:t>
            </a:r>
          </a:p>
        </p:txBody>
      </p:sp>
    </p:spTree>
    <p:extLst>
      <p:ext uri="{BB962C8B-B14F-4D97-AF65-F5344CB8AC3E}">
        <p14:creationId xmlns:p14="http://schemas.microsoft.com/office/powerpoint/2010/main" val="219459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6B380-432A-4901-AB47-0B776B88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324"/>
            <a:ext cx="8487810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1FN - 1ª Forma Normal: identificação de chave-primária</a:t>
            </a:r>
            <a:endParaRPr lang="pt-B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EF827C-FC0B-4CF9-AD21-3602F8E61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873" y="1676981"/>
            <a:ext cx="9254090" cy="153352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3200" dirty="0"/>
              <a:t>Todos os atributos de uma tabela devem ser atômicos, ou seja, a tabela não deve conter grupos repetidos e nem atributos com mais de um valor. </a:t>
            </a: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9EA7511F-FC8F-4A43-A07C-414A5EBD0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904332"/>
              </p:ext>
            </p:extLst>
          </p:nvPr>
        </p:nvGraphicFramePr>
        <p:xfrm>
          <a:off x="860917" y="3391598"/>
          <a:ext cx="105967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38">
                  <a:extLst>
                    <a:ext uri="{9D8B030D-6E8A-4147-A177-3AD203B41FA5}">
                      <a16:colId xmlns:a16="http://schemas.microsoft.com/office/drawing/2014/main" val="2553201419"/>
                    </a:ext>
                  </a:extLst>
                </a:gridCol>
                <a:gridCol w="1593272">
                  <a:extLst>
                    <a:ext uri="{9D8B030D-6E8A-4147-A177-3AD203B41FA5}">
                      <a16:colId xmlns:a16="http://schemas.microsoft.com/office/drawing/2014/main" val="625320345"/>
                    </a:ext>
                  </a:extLst>
                </a:gridCol>
                <a:gridCol w="1094509">
                  <a:extLst>
                    <a:ext uri="{9D8B030D-6E8A-4147-A177-3AD203B41FA5}">
                      <a16:colId xmlns:a16="http://schemas.microsoft.com/office/drawing/2014/main" val="3648616713"/>
                    </a:ext>
                  </a:extLst>
                </a:gridCol>
                <a:gridCol w="1288473">
                  <a:extLst>
                    <a:ext uri="{9D8B030D-6E8A-4147-A177-3AD203B41FA5}">
                      <a16:colId xmlns:a16="http://schemas.microsoft.com/office/drawing/2014/main" val="3036571982"/>
                    </a:ext>
                  </a:extLst>
                </a:gridCol>
                <a:gridCol w="3567868">
                  <a:extLst>
                    <a:ext uri="{9D8B030D-6E8A-4147-A177-3AD203B41FA5}">
                      <a16:colId xmlns:a16="http://schemas.microsoft.com/office/drawing/2014/main" val="908906168"/>
                    </a:ext>
                  </a:extLst>
                </a:gridCol>
                <a:gridCol w="1766132">
                  <a:extLst>
                    <a:ext uri="{9D8B030D-6E8A-4147-A177-3AD203B41FA5}">
                      <a16:colId xmlns:a16="http://schemas.microsoft.com/office/drawing/2014/main" val="1325762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ID_contao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endereco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email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telefone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068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Maria Flores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Família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Rua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maria@bol.com.br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12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José da Silva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Família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Rua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josesilva123@gmail.com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(17)31214521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53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José da Silva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Família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Rua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josedasilva@gmail.com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648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Amigo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Rua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(17)981213455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450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Amigo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Rua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(17)21324533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11585"/>
                  </a:ext>
                </a:extLst>
              </a:tr>
            </a:tbl>
          </a:graphicData>
        </a:graphic>
      </p:graphicFrame>
      <p:sp>
        <p:nvSpPr>
          <p:cNvPr id="12" name="Retângulo 11">
            <a:extLst>
              <a:ext uri="{FF2B5EF4-FFF2-40B4-BE49-F238E27FC236}">
                <a16:creationId xmlns:a16="http://schemas.microsoft.com/office/drawing/2014/main" id="{303B8AEB-7EE9-4D29-A805-D7A18BD8FC5F}"/>
              </a:ext>
            </a:extLst>
          </p:cNvPr>
          <p:cNvSpPr/>
          <p:nvPr/>
        </p:nvSpPr>
        <p:spPr>
          <a:xfrm>
            <a:off x="6096000" y="4178802"/>
            <a:ext cx="3108961" cy="697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CE54DAC-CB9A-4831-8594-D3AF8F7BC603}"/>
              </a:ext>
            </a:extLst>
          </p:cNvPr>
          <p:cNvSpPr/>
          <p:nvPr/>
        </p:nvSpPr>
        <p:spPr>
          <a:xfrm>
            <a:off x="9767456" y="4876800"/>
            <a:ext cx="1563628" cy="739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92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2784A-519F-473E-B66C-2B55E1A1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79" y="305509"/>
            <a:ext cx="8596668" cy="1320800"/>
          </a:xfrm>
        </p:spPr>
        <p:txBody>
          <a:bodyPr>
            <a:normAutofit/>
          </a:bodyPr>
          <a:lstStyle/>
          <a:p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2FN - 2ª Forma Normal: identificação de chave-estrangeira</a:t>
            </a:r>
            <a:endParaRPr lang="pt-B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01B854-0727-47DD-951F-AA02B786A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926" y="1788935"/>
            <a:ext cx="8901545" cy="1719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Antes de mais nada, para estar na 2FN é preciso estar na 1FN. Além disso, todos os atributos não chaves da tabela devem depender unicamente da chave primária (não podendo depender apenas de parte dela). 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ED3E536-C974-44FD-9CBD-863DC9FDF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984414"/>
              </p:ext>
            </p:extLst>
          </p:nvPr>
        </p:nvGraphicFramePr>
        <p:xfrm>
          <a:off x="768927" y="3508368"/>
          <a:ext cx="5479473" cy="1690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231">
                  <a:extLst>
                    <a:ext uri="{9D8B030D-6E8A-4147-A177-3AD203B41FA5}">
                      <a16:colId xmlns:a16="http://schemas.microsoft.com/office/drawing/2014/main" val="4289506812"/>
                    </a:ext>
                  </a:extLst>
                </a:gridCol>
                <a:gridCol w="1630195">
                  <a:extLst>
                    <a:ext uri="{9D8B030D-6E8A-4147-A177-3AD203B41FA5}">
                      <a16:colId xmlns:a16="http://schemas.microsoft.com/office/drawing/2014/main" val="559386097"/>
                    </a:ext>
                  </a:extLst>
                </a:gridCol>
                <a:gridCol w="3060047">
                  <a:extLst>
                    <a:ext uri="{9D8B030D-6E8A-4147-A177-3AD203B41FA5}">
                      <a16:colId xmlns:a16="http://schemas.microsoft.com/office/drawing/2014/main" val="3629027442"/>
                    </a:ext>
                  </a:extLst>
                </a:gridCol>
              </a:tblGrid>
              <a:tr h="525417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ID_email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COD_contato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email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67585"/>
                  </a:ext>
                </a:extLst>
              </a:tr>
              <a:tr h="525417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josesilva123@gmail.com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950600"/>
                  </a:ext>
                </a:extLst>
              </a:tr>
              <a:tr h="525417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josedasilva@gmail.com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335096"/>
                  </a:ext>
                </a:extLst>
              </a:tr>
            </a:tbl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FE18CDC8-3F50-41E0-A989-6FF2E9F557AB}"/>
              </a:ext>
            </a:extLst>
          </p:cNvPr>
          <p:cNvSpPr/>
          <p:nvPr/>
        </p:nvSpPr>
        <p:spPr>
          <a:xfrm>
            <a:off x="1482436" y="4175944"/>
            <a:ext cx="415638" cy="9225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A2813CD-94D6-42DF-9C59-20AC0075A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638001"/>
              </p:ext>
            </p:extLst>
          </p:nvPr>
        </p:nvGraphicFramePr>
        <p:xfrm>
          <a:off x="5140036" y="5315700"/>
          <a:ext cx="64008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667">
                  <a:extLst>
                    <a:ext uri="{9D8B030D-6E8A-4147-A177-3AD203B41FA5}">
                      <a16:colId xmlns:a16="http://schemas.microsoft.com/office/drawing/2014/main" val="3972724412"/>
                    </a:ext>
                  </a:extLst>
                </a:gridCol>
                <a:gridCol w="1810097">
                  <a:extLst>
                    <a:ext uri="{9D8B030D-6E8A-4147-A177-3AD203B41FA5}">
                      <a16:colId xmlns:a16="http://schemas.microsoft.com/office/drawing/2014/main" val="889718607"/>
                    </a:ext>
                  </a:extLst>
                </a:gridCol>
                <a:gridCol w="3616037">
                  <a:extLst>
                    <a:ext uri="{9D8B030D-6E8A-4147-A177-3AD203B41FA5}">
                      <a16:colId xmlns:a16="http://schemas.microsoft.com/office/drawing/2014/main" val="100276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ID_tel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COD_contato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telefone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49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(17)981213455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5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(17)21324533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462905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579F42F5-B3B5-4EF1-B6E8-EB1E525B3780}"/>
              </a:ext>
            </a:extLst>
          </p:cNvPr>
          <p:cNvSpPr/>
          <p:nvPr/>
        </p:nvSpPr>
        <p:spPr>
          <a:xfrm>
            <a:off x="6040581" y="5629961"/>
            <a:ext cx="415638" cy="798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96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DFEA8423-6837-496D-9140-1DC39629B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57477"/>
              </p:ext>
            </p:extLst>
          </p:nvPr>
        </p:nvGraphicFramePr>
        <p:xfrm>
          <a:off x="1664479" y="2514600"/>
          <a:ext cx="723013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273">
                  <a:extLst>
                    <a:ext uri="{9D8B030D-6E8A-4147-A177-3AD203B41FA5}">
                      <a16:colId xmlns:a16="http://schemas.microsoft.com/office/drawing/2014/main" val="2553201419"/>
                    </a:ext>
                  </a:extLst>
                </a:gridCol>
                <a:gridCol w="2000073">
                  <a:extLst>
                    <a:ext uri="{9D8B030D-6E8A-4147-A177-3AD203B41FA5}">
                      <a16:colId xmlns:a16="http://schemas.microsoft.com/office/drawing/2014/main" val="625320345"/>
                    </a:ext>
                  </a:extLst>
                </a:gridCol>
                <a:gridCol w="1503661">
                  <a:extLst>
                    <a:ext uri="{9D8B030D-6E8A-4147-A177-3AD203B41FA5}">
                      <a16:colId xmlns:a16="http://schemas.microsoft.com/office/drawing/2014/main" val="3648616713"/>
                    </a:ext>
                  </a:extLst>
                </a:gridCol>
                <a:gridCol w="1770132">
                  <a:extLst>
                    <a:ext uri="{9D8B030D-6E8A-4147-A177-3AD203B41FA5}">
                      <a16:colId xmlns:a16="http://schemas.microsoft.com/office/drawing/2014/main" val="3036571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ID_contato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endereco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068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Maria Flores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Família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Rua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12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José da Silva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Família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Rua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53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Jorge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Amigo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Rua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450665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13CAB24C-0143-4383-A9E2-26C38831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CONTATOS</a:t>
            </a:r>
          </a:p>
        </p:txBody>
      </p:sp>
    </p:spTree>
    <p:extLst>
      <p:ext uri="{BB962C8B-B14F-4D97-AF65-F5344CB8AC3E}">
        <p14:creationId xmlns:p14="http://schemas.microsoft.com/office/powerpoint/2010/main" val="386289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05D4C-BEAD-4791-B0CE-27D5C422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88" y="374073"/>
            <a:ext cx="8596668" cy="1320800"/>
          </a:xfrm>
        </p:spPr>
        <p:txBody>
          <a:bodyPr/>
          <a:lstStyle/>
          <a:p>
            <a:r>
              <a:rPr lang="pt-BR" dirty="0"/>
              <a:t>Modelo Lógico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95F16B-296D-42EC-8266-33532BB8F1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47" t="29394" r="31786" b="20570"/>
          <a:stretch/>
        </p:blipFill>
        <p:spPr>
          <a:xfrm>
            <a:off x="689770" y="1138644"/>
            <a:ext cx="8445686" cy="458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1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D2297-8248-491E-9610-9C5CC794E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714"/>
          </a:xfrm>
        </p:spPr>
        <p:txBody>
          <a:bodyPr/>
          <a:lstStyle/>
          <a:p>
            <a:r>
              <a:rPr lang="pt-BR" dirty="0"/>
              <a:t>Modelo Lógico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1375C0E-C7E0-4679-9752-DE0C87C220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14" t="31404" r="27023" b="23474"/>
          <a:stretch/>
        </p:blipFill>
        <p:spPr>
          <a:xfrm>
            <a:off x="0" y="1335314"/>
            <a:ext cx="11181752" cy="449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927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</TotalTime>
  <Words>240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Facetado</vt:lpstr>
      <vt:lpstr>REVISÃO </vt:lpstr>
      <vt:lpstr>Problema</vt:lpstr>
      <vt:lpstr>1FN - 1ª Forma Normal: identificação de chave-primária</vt:lpstr>
      <vt:lpstr>2FN - 2ª Forma Normal: identificação de chave-estrangeira</vt:lpstr>
      <vt:lpstr>Tabela CONTATOS</vt:lpstr>
      <vt:lpstr>Modelo Lógico</vt:lpstr>
      <vt:lpstr>Modelo Lógico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Fabiana Cota Pontes</dc:creator>
  <cp:lastModifiedBy>Fabiana Cota Pontes</cp:lastModifiedBy>
  <cp:revision>25</cp:revision>
  <dcterms:created xsi:type="dcterms:W3CDTF">2018-03-01T19:03:11Z</dcterms:created>
  <dcterms:modified xsi:type="dcterms:W3CDTF">2018-07-31T20:04:50Z</dcterms:modified>
</cp:coreProperties>
</file>