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80" r:id="rId7"/>
    <p:sldId id="281" r:id="rId8"/>
    <p:sldId id="282" r:id="rId9"/>
    <p:sldId id="283" r:id="rId10"/>
    <p:sldId id="260" r:id="rId11"/>
    <p:sldId id="261" r:id="rId12"/>
    <p:sldId id="284"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85" r:id="rId29"/>
    <p:sldId id="286" r:id="rId30"/>
    <p:sldId id="287" r:id="rId31"/>
    <p:sldId id="288" r:id="rId32"/>
    <p:sldId id="289" r:id="rId33"/>
    <p:sldId id="290" r:id="rId34"/>
    <p:sldId id="277" r:id="rId35"/>
    <p:sldId id="278" r:id="rId36"/>
    <p:sldId id="291" r:id="rId37"/>
    <p:sldId id="292" r:id="rId38"/>
    <p:sldId id="293" r:id="rId39"/>
    <p:sldId id="294" r:id="rId40"/>
    <p:sldId id="295" r:id="rId4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5" autoAdjust="0"/>
    <p:restoredTop sz="94660"/>
  </p:normalViewPr>
  <p:slideViewPr>
    <p:cSldViewPr>
      <p:cViewPr varScale="1">
        <p:scale>
          <a:sx n="86" d="100"/>
          <a:sy n="86" d="100"/>
        </p:scale>
        <p:origin x="948"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F16B1B4-47EA-4482-8E58-98877A4BEDA0}" type="datetimeFigureOut">
              <a:rPr lang="pt-BR" smtClean="0"/>
              <a:pPr/>
              <a:t>15/08/2018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330653-AA4B-4D14-A2C7-F954551452C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6B1B4-47EA-4482-8E58-98877A4BEDA0}" type="datetimeFigureOut">
              <a:rPr lang="pt-BR" smtClean="0"/>
              <a:pPr/>
              <a:t>15/08/2018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30653-AA4B-4D14-A2C7-F954551452C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effectLst>
                  <a:outerShdw blurRad="38100" dist="38100" dir="2700000" algn="tl">
                    <a:srgbClr val="000000">
                      <a:alpha val="43137"/>
                    </a:srgbClr>
                  </a:outerShdw>
                </a:effectLst>
              </a:rPr>
              <a:t>Manual para a elaboração do TCC</a:t>
            </a:r>
            <a:endParaRPr lang="pt-BR"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lstStyle/>
          <a:p>
            <a:r>
              <a:rPr lang="pt-BR" dirty="0" smtClean="0"/>
              <a:t>Centro Paula Souza</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9144000" cy="1143000"/>
          </a:xfrm>
        </p:spPr>
        <p:txBody>
          <a:bodyPr>
            <a:normAutofit fontScale="90000"/>
          </a:bodyPr>
          <a:lstStyle/>
          <a:p>
            <a:r>
              <a:rPr lang="pt-BR" b="1" dirty="0" smtClean="0"/>
              <a:t>Estrutura da monografia</a:t>
            </a:r>
            <a:br>
              <a:rPr lang="pt-BR" b="1" dirty="0" smtClean="0"/>
            </a:br>
            <a:r>
              <a:rPr lang="pt-BR" dirty="0" smtClean="0"/>
              <a:t>Elementos </a:t>
            </a:r>
            <a:r>
              <a:rPr lang="pt-BR" u="sng" dirty="0" smtClean="0"/>
              <a:t>pré-textuais </a:t>
            </a:r>
            <a:r>
              <a:rPr lang="pt-BR" dirty="0" smtClean="0"/>
              <a:t>(antes da introdução)</a:t>
            </a:r>
            <a:endParaRPr lang="pt-BR" b="1" dirty="0"/>
          </a:p>
        </p:txBody>
      </p:sp>
      <p:pic>
        <p:nvPicPr>
          <p:cNvPr id="1026" name="Picture 2"/>
          <p:cNvPicPr>
            <a:picLocks noChangeAspect="1" noChangeArrowheads="1"/>
          </p:cNvPicPr>
          <p:nvPr/>
        </p:nvPicPr>
        <p:blipFill>
          <a:blip r:embed="rId2" cstate="print"/>
          <a:srcRect/>
          <a:stretch>
            <a:fillRect/>
          </a:stretch>
        </p:blipFill>
        <p:spPr bwMode="auto">
          <a:xfrm>
            <a:off x="2051720" y="1916832"/>
            <a:ext cx="5095875"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548680"/>
            <a:ext cx="9144000" cy="1143000"/>
          </a:xfrm>
        </p:spPr>
        <p:txBody>
          <a:bodyPr>
            <a:normAutofit fontScale="90000"/>
          </a:bodyPr>
          <a:lstStyle/>
          <a:p>
            <a:r>
              <a:rPr lang="pt-BR" b="1" dirty="0" smtClean="0"/>
              <a:t>Estrutura da monografia</a:t>
            </a:r>
            <a:br>
              <a:rPr lang="pt-BR" b="1" dirty="0" smtClean="0"/>
            </a:br>
            <a:r>
              <a:rPr lang="pt-BR" dirty="0" smtClean="0"/>
              <a:t>Elementos textuais e </a:t>
            </a:r>
            <a:r>
              <a:rPr lang="pt-BR" u="sng" dirty="0" smtClean="0"/>
              <a:t>pós-textuais</a:t>
            </a:r>
            <a:r>
              <a:rPr lang="pt-BR" dirty="0" smtClean="0"/>
              <a:t/>
            </a:r>
            <a:br>
              <a:rPr lang="pt-BR" dirty="0" smtClean="0"/>
            </a:br>
            <a:r>
              <a:rPr lang="pt-BR" dirty="0" smtClean="0"/>
              <a:t>(Parte do trabalho em que é exposto o seu conteúdo. )</a:t>
            </a:r>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1403648" y="2420888"/>
            <a:ext cx="6391209" cy="408657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Paginação</a:t>
            </a:r>
            <a:endParaRPr lang="pt-BR" b="1" dirty="0"/>
          </a:p>
        </p:txBody>
      </p:sp>
      <p:sp>
        <p:nvSpPr>
          <p:cNvPr id="3" name="Espaço Reservado para Conteúdo 2"/>
          <p:cNvSpPr>
            <a:spLocks noGrp="1"/>
          </p:cNvSpPr>
          <p:nvPr>
            <p:ph idx="1"/>
          </p:nvPr>
        </p:nvSpPr>
        <p:spPr/>
        <p:txBody>
          <a:bodyPr/>
          <a:lstStyle/>
          <a:p>
            <a:r>
              <a:rPr lang="pt-BR" dirty="0" smtClean="0"/>
              <a:t>A partir da folha de rosto, todas as folhas devem ser contadas sequencialmente, porém só será numerada a partir da primeira folha da parte textual, ou seja, a introdução, em algarismos arábicos, no canto superior direito da folha.</a:t>
            </a:r>
            <a:endParaRPr lang="pt-BR" dirty="0"/>
          </a:p>
        </p:txBody>
      </p:sp>
      <p:pic>
        <p:nvPicPr>
          <p:cNvPr id="5122" name="Picture 2"/>
          <p:cNvPicPr>
            <a:picLocks noChangeAspect="1" noChangeArrowheads="1"/>
          </p:cNvPicPr>
          <p:nvPr/>
        </p:nvPicPr>
        <p:blipFill>
          <a:blip r:embed="rId2" cstate="print"/>
          <a:srcRect/>
          <a:stretch>
            <a:fillRect/>
          </a:stretch>
        </p:blipFill>
        <p:spPr bwMode="auto">
          <a:xfrm>
            <a:off x="2915816" y="4365104"/>
            <a:ext cx="5810250" cy="19716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1 - Capa (Elemento obrigatório)</a:t>
            </a:r>
            <a:endParaRPr lang="pt-BR" b="1" dirty="0"/>
          </a:p>
        </p:txBody>
      </p:sp>
      <p:sp>
        <p:nvSpPr>
          <p:cNvPr id="3" name="Espaço Reservado para Conteúdo 2"/>
          <p:cNvSpPr>
            <a:spLocks noGrp="1"/>
          </p:cNvSpPr>
          <p:nvPr>
            <p:ph idx="1"/>
          </p:nvPr>
        </p:nvSpPr>
        <p:spPr>
          <a:xfrm>
            <a:off x="251520" y="1600200"/>
            <a:ext cx="8892480" cy="4525963"/>
          </a:xfrm>
        </p:spPr>
        <p:txBody>
          <a:bodyPr>
            <a:normAutofit fontScale="92500" lnSpcReduction="10000"/>
          </a:bodyPr>
          <a:lstStyle/>
          <a:p>
            <a:pPr>
              <a:buNone/>
            </a:pPr>
            <a:r>
              <a:rPr lang="pt-BR" dirty="0" smtClean="0"/>
              <a:t>a</a:t>
            </a:r>
            <a:r>
              <a:rPr lang="pt-BR" dirty="0"/>
              <a:t>) nome da instituição; </a:t>
            </a:r>
          </a:p>
          <a:p>
            <a:pPr>
              <a:buNone/>
            </a:pPr>
            <a:r>
              <a:rPr lang="pt-BR" dirty="0"/>
              <a:t>b) nome da unidade; </a:t>
            </a:r>
          </a:p>
          <a:p>
            <a:pPr>
              <a:buNone/>
            </a:pPr>
            <a:r>
              <a:rPr lang="pt-BR" dirty="0"/>
              <a:t>c) nome do curso; </a:t>
            </a:r>
          </a:p>
          <a:p>
            <a:pPr>
              <a:buNone/>
            </a:pPr>
            <a:r>
              <a:rPr lang="pt-BR" dirty="0"/>
              <a:t>d) nome do(s) autor(</a:t>
            </a:r>
            <a:r>
              <a:rPr lang="pt-BR" dirty="0" err="1"/>
              <a:t>es</a:t>
            </a:r>
            <a:r>
              <a:rPr lang="pt-BR" dirty="0"/>
              <a:t>); </a:t>
            </a:r>
          </a:p>
          <a:p>
            <a:pPr>
              <a:buNone/>
            </a:pPr>
            <a:r>
              <a:rPr lang="pt-BR" dirty="0"/>
              <a:t>e) título do trabalho; </a:t>
            </a:r>
          </a:p>
          <a:p>
            <a:pPr>
              <a:buNone/>
            </a:pPr>
            <a:r>
              <a:rPr lang="pt-BR" dirty="0"/>
              <a:t>f) subtítulo quando houver; </a:t>
            </a:r>
          </a:p>
          <a:p>
            <a:pPr>
              <a:buNone/>
            </a:pPr>
            <a:r>
              <a:rPr lang="pt-BR" dirty="0"/>
              <a:t>g) local (cidade) da instituição onde deve ser apresentado; </a:t>
            </a:r>
          </a:p>
          <a:p>
            <a:pPr>
              <a:buNone/>
            </a:pPr>
            <a:r>
              <a:rPr lang="pt-BR" dirty="0"/>
              <a:t>h) ano de entrega. </a:t>
            </a:r>
          </a:p>
          <a:p>
            <a:pPr>
              <a:buNone/>
            </a:pP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403648" y="116632"/>
            <a:ext cx="6490262" cy="6353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1143000"/>
          </a:xfrm>
        </p:spPr>
        <p:txBody>
          <a:bodyPr>
            <a:normAutofit fontScale="90000"/>
          </a:bodyPr>
          <a:lstStyle/>
          <a:p>
            <a:r>
              <a:rPr lang="pt-BR" b="1" dirty="0" smtClean="0"/>
              <a:t>2 - Folha de rosto (Elemento obrigatório)</a:t>
            </a:r>
            <a:endParaRPr lang="pt-BR" b="1" dirty="0"/>
          </a:p>
        </p:txBody>
      </p:sp>
      <p:sp>
        <p:nvSpPr>
          <p:cNvPr id="3" name="Espaço Reservado para Conteúdo 2"/>
          <p:cNvSpPr>
            <a:spLocks noGrp="1"/>
          </p:cNvSpPr>
          <p:nvPr>
            <p:ph idx="1"/>
          </p:nvPr>
        </p:nvSpPr>
        <p:spPr>
          <a:xfrm>
            <a:off x="457200" y="1124744"/>
            <a:ext cx="8229600" cy="5001419"/>
          </a:xfrm>
        </p:spPr>
        <p:txBody>
          <a:bodyPr>
            <a:normAutofit fontScale="77500" lnSpcReduction="20000"/>
          </a:bodyPr>
          <a:lstStyle/>
          <a:p>
            <a:pPr marL="514350" indent="-514350">
              <a:buNone/>
            </a:pPr>
            <a:r>
              <a:rPr lang="pt-BR" dirty="0" smtClean="0"/>
              <a:t>a) nome do(s) autor(</a:t>
            </a:r>
            <a:r>
              <a:rPr lang="pt-BR" dirty="0" err="1" smtClean="0"/>
              <a:t>es</a:t>
            </a:r>
            <a:r>
              <a:rPr lang="pt-BR" dirty="0" smtClean="0"/>
              <a:t>);</a:t>
            </a:r>
          </a:p>
          <a:p>
            <a:pPr marL="514350" indent="-514350">
              <a:buNone/>
            </a:pPr>
            <a:r>
              <a:rPr lang="pt-BR" dirty="0" smtClean="0"/>
              <a:t>b) título;</a:t>
            </a:r>
          </a:p>
          <a:p>
            <a:pPr marL="514350" indent="-514350">
              <a:buNone/>
            </a:pPr>
            <a:r>
              <a:rPr lang="pt-BR" dirty="0" smtClean="0"/>
              <a:t>c) subtítulo (se houver);</a:t>
            </a:r>
          </a:p>
          <a:p>
            <a:pPr marL="514350" indent="-514350">
              <a:buNone/>
            </a:pPr>
            <a:r>
              <a:rPr lang="pt-BR" dirty="0" smtClean="0"/>
              <a:t>d) nota explicativa: relata acerca do caráter acadêmico do documento (trabalho acadêmico, trabalho de conclusão de curso, monografia, dissertação, </a:t>
            </a:r>
            <a:r>
              <a:rPr lang="pt-BR" dirty="0" err="1" smtClean="0"/>
              <a:t>etc</a:t>
            </a:r>
            <a:r>
              <a:rPr lang="pt-BR" dirty="0" smtClean="0"/>
              <a:t>), o objetivo, o grau pretendido, a instituição onde foi apresentado, a disciplina ou área, e o nome do orientador. Essa nota é transcrita com letra </a:t>
            </a:r>
            <a:r>
              <a:rPr lang="pt-BR" dirty="0" err="1" smtClean="0"/>
              <a:t>Arial</a:t>
            </a:r>
            <a:r>
              <a:rPr lang="pt-BR" dirty="0" smtClean="0"/>
              <a:t> 11, com espaçamento simples e alinhada a partir do centro da página para a direita;</a:t>
            </a:r>
          </a:p>
          <a:p>
            <a:pPr marL="514350" indent="-514350">
              <a:buNone/>
            </a:pPr>
            <a:r>
              <a:rPr lang="pt-BR" dirty="0" smtClean="0"/>
              <a:t>e) nome do orientador;</a:t>
            </a:r>
          </a:p>
          <a:p>
            <a:pPr marL="514350" indent="-514350">
              <a:buNone/>
            </a:pPr>
            <a:r>
              <a:rPr lang="pt-BR" dirty="0" smtClean="0"/>
              <a:t>f) local (cidade) da instituição onde deve ser apresentado;</a:t>
            </a:r>
          </a:p>
          <a:p>
            <a:pPr marL="514350" indent="-514350">
              <a:buNone/>
            </a:pPr>
            <a:r>
              <a:rPr lang="pt-BR" dirty="0" smtClean="0"/>
              <a:t>g) ano de entrega</a:t>
            </a:r>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098" name="Picture 2"/>
          <p:cNvPicPr>
            <a:picLocks noChangeAspect="1" noChangeArrowheads="1"/>
          </p:cNvPicPr>
          <p:nvPr/>
        </p:nvPicPr>
        <p:blipFill>
          <a:blip r:embed="rId2" cstate="print"/>
          <a:srcRect/>
          <a:stretch>
            <a:fillRect/>
          </a:stretch>
        </p:blipFill>
        <p:spPr bwMode="auto">
          <a:xfrm>
            <a:off x="719139" y="1"/>
            <a:ext cx="7453262" cy="6863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3 - Dedicatória (Elemento opcional)</a:t>
            </a:r>
            <a:endParaRPr lang="pt-BR" b="1" dirty="0"/>
          </a:p>
        </p:txBody>
      </p:sp>
      <p:sp>
        <p:nvSpPr>
          <p:cNvPr id="3" name="Espaço Reservado para Conteúdo 2"/>
          <p:cNvSpPr>
            <a:spLocks noGrp="1"/>
          </p:cNvSpPr>
          <p:nvPr>
            <p:ph idx="1"/>
          </p:nvPr>
        </p:nvSpPr>
        <p:spPr/>
        <p:txBody>
          <a:bodyPr/>
          <a:lstStyle/>
          <a:p>
            <a:r>
              <a:rPr lang="pt-BR" dirty="0" smtClean="0"/>
              <a:t>Espaço para que o(s) autor(</a:t>
            </a:r>
            <a:r>
              <a:rPr lang="pt-BR" dirty="0" err="1" smtClean="0"/>
              <a:t>es</a:t>
            </a:r>
            <a:r>
              <a:rPr lang="pt-BR" dirty="0" smtClean="0"/>
              <a:t>) preste(m) homenagem a alguém. O tipo e o tamanho da fonte ficam a critério do(s) autor(</a:t>
            </a:r>
            <a:r>
              <a:rPr lang="pt-BR" dirty="0" err="1" smtClean="0"/>
              <a:t>es</a:t>
            </a:r>
            <a:r>
              <a:rPr lang="pt-BR" dirty="0" smtClean="0"/>
              <a:t>).</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4 – Agradecimentos</a:t>
            </a:r>
            <a:br>
              <a:rPr lang="pt-BR" b="1" dirty="0" smtClean="0"/>
            </a:br>
            <a:r>
              <a:rPr lang="pt-BR" b="1" dirty="0" smtClean="0"/>
              <a:t> (Elemento opcional)</a:t>
            </a:r>
            <a:endParaRPr lang="pt-BR" b="1" dirty="0"/>
          </a:p>
        </p:txBody>
      </p:sp>
      <p:sp>
        <p:nvSpPr>
          <p:cNvPr id="3" name="Espaço Reservado para Conteúdo 2"/>
          <p:cNvSpPr>
            <a:spLocks noGrp="1"/>
          </p:cNvSpPr>
          <p:nvPr>
            <p:ph idx="1"/>
          </p:nvPr>
        </p:nvSpPr>
        <p:spPr/>
        <p:txBody>
          <a:bodyPr/>
          <a:lstStyle/>
          <a:p>
            <a:r>
              <a:rPr lang="pt-BR" dirty="0" smtClean="0"/>
              <a:t>O(s) autor(</a:t>
            </a:r>
            <a:r>
              <a:rPr lang="pt-BR" dirty="0" err="1" smtClean="0"/>
              <a:t>es</a:t>
            </a:r>
            <a:r>
              <a:rPr lang="pt-BR" dirty="0" smtClean="0"/>
              <a:t>) pode(m) redigir um texto agradecendo àqueles que contribuíram na elaboração do trabalho. O tipo e o tamanho da fonte ficam a critério do autor.</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lstStyle/>
          <a:p>
            <a:r>
              <a:rPr lang="pt-BR" b="1" dirty="0" smtClean="0"/>
              <a:t>5 – Epígrafe (Elemento opcional)</a:t>
            </a:r>
            <a:endParaRPr lang="pt-BR" b="1" dirty="0"/>
          </a:p>
        </p:txBody>
      </p:sp>
      <p:sp>
        <p:nvSpPr>
          <p:cNvPr id="3" name="Espaço Reservado para Conteúdo 2"/>
          <p:cNvSpPr>
            <a:spLocks noGrp="1"/>
          </p:cNvSpPr>
          <p:nvPr>
            <p:ph idx="1"/>
          </p:nvPr>
        </p:nvSpPr>
        <p:spPr>
          <a:xfrm>
            <a:off x="395536" y="1052736"/>
            <a:ext cx="8229600" cy="4525963"/>
          </a:xfrm>
        </p:spPr>
        <p:txBody>
          <a:bodyPr/>
          <a:lstStyle/>
          <a:p>
            <a:r>
              <a:rPr lang="pt-BR" dirty="0" smtClean="0"/>
              <a:t>O autor pode apresentar uma citação, seguida de indicação de autoria, relacionada com a matéria tratada no corpo do trabalho.</a:t>
            </a:r>
            <a:endParaRPr lang="pt-BR" dirty="0"/>
          </a:p>
        </p:txBody>
      </p:sp>
      <p:pic>
        <p:nvPicPr>
          <p:cNvPr id="5123" name="Picture 3"/>
          <p:cNvPicPr>
            <a:picLocks noChangeAspect="1" noChangeArrowheads="1"/>
          </p:cNvPicPr>
          <p:nvPr/>
        </p:nvPicPr>
        <p:blipFill>
          <a:blip r:embed="rId2" cstate="print"/>
          <a:srcRect/>
          <a:stretch>
            <a:fillRect/>
          </a:stretch>
        </p:blipFill>
        <p:spPr bwMode="auto">
          <a:xfrm>
            <a:off x="4355976" y="2579005"/>
            <a:ext cx="4435227" cy="4278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Planejamento de Trabalho de Conclusão de Curso (PTCC)</a:t>
            </a:r>
            <a:endParaRPr lang="pt-BR" b="1" dirty="0"/>
          </a:p>
        </p:txBody>
      </p:sp>
      <p:sp>
        <p:nvSpPr>
          <p:cNvPr id="3" name="Espaço Reservado para Conteúdo 2"/>
          <p:cNvSpPr>
            <a:spLocks noGrp="1"/>
          </p:cNvSpPr>
          <p:nvPr>
            <p:ph idx="1"/>
          </p:nvPr>
        </p:nvSpPr>
        <p:spPr/>
        <p:txBody>
          <a:bodyPr/>
          <a:lstStyle/>
          <a:p>
            <a:r>
              <a:rPr lang="pt-BR" dirty="0" smtClean="0"/>
              <a:t>Formulação do problema de pesquisa</a:t>
            </a:r>
          </a:p>
          <a:p>
            <a:r>
              <a:rPr lang="pt-BR" dirty="0" smtClean="0"/>
              <a:t>Construção dos objetivos e da justificativa</a:t>
            </a:r>
          </a:p>
          <a:p>
            <a:r>
              <a:rPr lang="pt-BR" dirty="0" smtClean="0"/>
              <a:t>Definição do cronograma</a:t>
            </a:r>
          </a:p>
          <a:p>
            <a:r>
              <a:rPr lang="pt-BR" dirty="0" smtClean="0"/>
              <a:t>Apresentação do planejamento do projeto</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9144000" cy="1143000"/>
          </a:xfrm>
        </p:spPr>
        <p:txBody>
          <a:bodyPr>
            <a:normAutofit fontScale="90000"/>
          </a:bodyPr>
          <a:lstStyle/>
          <a:p>
            <a:r>
              <a:rPr lang="pt-BR" b="1" dirty="0" smtClean="0"/>
              <a:t>6 - Resumo na língua vernácula e resumo em língua estrangeira (Elementos obrigatórios)</a:t>
            </a:r>
            <a:endParaRPr lang="pt-BR" b="1" dirty="0"/>
          </a:p>
        </p:txBody>
      </p:sp>
      <p:sp>
        <p:nvSpPr>
          <p:cNvPr id="3" name="Espaço Reservado para Conteúdo 2"/>
          <p:cNvSpPr>
            <a:spLocks noGrp="1"/>
          </p:cNvSpPr>
          <p:nvPr>
            <p:ph idx="1"/>
          </p:nvPr>
        </p:nvSpPr>
        <p:spPr>
          <a:xfrm>
            <a:off x="467544" y="1988840"/>
            <a:ext cx="8229600" cy="4525963"/>
          </a:xfrm>
        </p:spPr>
        <p:txBody>
          <a:bodyPr>
            <a:normAutofit fontScale="85000" lnSpcReduction="10000"/>
          </a:bodyPr>
          <a:lstStyle/>
          <a:p>
            <a:r>
              <a:rPr lang="pt-BR" dirty="0" smtClean="0"/>
              <a:t>É a apresentação concisa dos pontos relevantes do documento. Deve-se ressaltar o objetivo, o método, os resultados e as conclusões do documento. Composto por frases concisas, afirmativas em parágrafo único e sem enumeração de tópicos. Deve-se usar o verbo na voz ativa e na terceira pessoa do singular. As palavras-chave devem estar localizadas no final do resumo separadas entre si por ponto e finalizadas também por ponto. As palavras-chave identificam os principais assuntos que o trabalho aborda. O resumo deve seguir a ABNT, NBR 6028 (2003).</a:t>
            </a: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6146" name="Picture 2"/>
          <p:cNvPicPr>
            <a:picLocks noChangeAspect="1" noChangeArrowheads="1"/>
          </p:cNvPicPr>
          <p:nvPr/>
        </p:nvPicPr>
        <p:blipFill>
          <a:blip r:embed="rId2" cstate="print"/>
          <a:srcRect/>
          <a:stretch>
            <a:fillRect/>
          </a:stretch>
        </p:blipFill>
        <p:spPr bwMode="auto">
          <a:xfrm>
            <a:off x="2051720" y="0"/>
            <a:ext cx="5003658"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7 - Lista de ilustrações </a:t>
            </a:r>
            <a:br>
              <a:rPr lang="pt-BR" b="1" dirty="0" smtClean="0"/>
            </a:br>
            <a:r>
              <a:rPr lang="pt-BR" b="1" dirty="0" smtClean="0"/>
              <a:t>(Elemento opcional) </a:t>
            </a:r>
            <a:endParaRPr lang="pt-BR" dirty="0"/>
          </a:p>
        </p:txBody>
      </p:sp>
      <p:sp>
        <p:nvSpPr>
          <p:cNvPr id="3" name="Espaço Reservado para Conteúdo 2"/>
          <p:cNvSpPr>
            <a:spLocks noGrp="1"/>
          </p:cNvSpPr>
          <p:nvPr>
            <p:ph idx="1"/>
          </p:nvPr>
        </p:nvSpPr>
        <p:spPr>
          <a:xfrm>
            <a:off x="179512" y="1600200"/>
            <a:ext cx="8856984" cy="5141168"/>
          </a:xfrm>
        </p:spPr>
        <p:txBody>
          <a:bodyPr>
            <a:normAutofit fontScale="92500" lnSpcReduction="20000"/>
          </a:bodyPr>
          <a:lstStyle/>
          <a:p>
            <a:pPr marL="0" indent="0"/>
            <a:r>
              <a:rPr lang="pt-BR" dirty="0" smtClean="0"/>
              <a:t> Elaborada de acordo com a ordem apresentada no texto. </a:t>
            </a:r>
          </a:p>
          <a:p>
            <a:pPr marL="0" indent="0"/>
            <a:r>
              <a:rPr lang="pt-BR" dirty="0" smtClean="0"/>
              <a:t> Cada item deve ser designado por seu nome e respectivo número da folha ou página. </a:t>
            </a:r>
          </a:p>
          <a:p>
            <a:pPr marL="0" indent="0"/>
            <a:r>
              <a:rPr lang="pt-BR" dirty="0" smtClean="0"/>
              <a:t> Pode ser: desenhos, esquemas, fluxogramas, fotografias, gráficos, mapas, organogramas, plantas, imagens de páginas de internet.</a:t>
            </a:r>
          </a:p>
          <a:p>
            <a:pPr marL="0" indent="0"/>
            <a:r>
              <a:rPr lang="pt-BR" dirty="0" smtClean="0"/>
              <a:t> Recomenda-se que seja elaborada a lista quando o número de ilustrações ultrapasse 5 (cinco).</a:t>
            </a:r>
          </a:p>
          <a:p>
            <a:pPr>
              <a:buNone/>
            </a:pPr>
            <a:endParaRPr lang="pt-BR" dirty="0" smtClean="0"/>
          </a:p>
          <a:p>
            <a:pPr>
              <a:buNone/>
            </a:pPr>
            <a:r>
              <a:rPr lang="pt-BR" b="1" dirty="0" smtClean="0"/>
              <a:t>Modelo:</a:t>
            </a:r>
          </a:p>
          <a:p>
            <a:pPr>
              <a:buNone/>
            </a:pPr>
            <a:r>
              <a:rPr lang="pt-BR" dirty="0" smtClean="0"/>
              <a:t>Quadro 1 – Título do quadro..........................................5</a:t>
            </a:r>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8 - Lista de tabelas</a:t>
            </a:r>
            <a:br>
              <a:rPr lang="pt-BR" b="1" dirty="0" smtClean="0"/>
            </a:br>
            <a:r>
              <a:rPr lang="pt-BR" b="1" dirty="0" smtClean="0"/>
              <a:t>(Elemento opcional) </a:t>
            </a:r>
            <a:endParaRPr lang="pt-BR" dirty="0"/>
          </a:p>
        </p:txBody>
      </p:sp>
      <p:sp>
        <p:nvSpPr>
          <p:cNvPr id="3" name="Espaço Reservado para Conteúdo 2"/>
          <p:cNvSpPr>
            <a:spLocks noGrp="1"/>
          </p:cNvSpPr>
          <p:nvPr>
            <p:ph idx="1"/>
          </p:nvPr>
        </p:nvSpPr>
        <p:spPr>
          <a:xfrm>
            <a:off x="0" y="1600200"/>
            <a:ext cx="9144000" cy="4525963"/>
          </a:xfrm>
        </p:spPr>
        <p:txBody>
          <a:bodyPr>
            <a:normAutofit/>
          </a:bodyPr>
          <a:lstStyle/>
          <a:p>
            <a:r>
              <a:rPr lang="pt-BR" dirty="0" smtClean="0"/>
              <a:t>Elaborada de acordo com a ordem apresentada no texto. Cada item deve ser designado por seu nome específico, título e respectivo número da folha ou página.</a:t>
            </a:r>
          </a:p>
          <a:p>
            <a:pPr>
              <a:buNone/>
            </a:pPr>
            <a:endParaRPr lang="pt-BR" dirty="0" smtClean="0"/>
          </a:p>
          <a:p>
            <a:pPr>
              <a:buNone/>
            </a:pPr>
            <a:r>
              <a:rPr lang="pt-BR" b="1" dirty="0" smtClean="0"/>
              <a:t>Modelo:</a:t>
            </a:r>
          </a:p>
          <a:p>
            <a:pPr>
              <a:buNone/>
            </a:pPr>
            <a:r>
              <a:rPr lang="pt-BR" dirty="0" smtClean="0"/>
              <a:t>Tabela 1 – Título da tabela.......................................65</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9 - Lista de abreviaturas e siglas (Elemento opcional) </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Lista em ordem alfabética das abreviaturas e siglas utilizadas no texto, seguidas das palavras ou expressões correspondentes grafadas por extenso.</a:t>
            </a:r>
          </a:p>
          <a:p>
            <a:pPr>
              <a:buNone/>
            </a:pPr>
            <a:endParaRPr lang="pt-BR" dirty="0" smtClean="0"/>
          </a:p>
          <a:p>
            <a:pPr>
              <a:buNone/>
            </a:pPr>
            <a:r>
              <a:rPr lang="pt-BR" b="1" dirty="0" smtClean="0"/>
              <a:t>Modelo:</a:t>
            </a:r>
          </a:p>
          <a:p>
            <a:pPr>
              <a:buNone/>
            </a:pPr>
            <a:r>
              <a:rPr lang="pt-BR" dirty="0" smtClean="0"/>
              <a:t>ABNT - Associação Brasileira de Normas Técnicas </a:t>
            </a:r>
          </a:p>
          <a:p>
            <a:pPr>
              <a:buNone/>
            </a:pPr>
            <a:r>
              <a:rPr lang="pt-BR" dirty="0" smtClean="0"/>
              <a:t>SGBD - Sistema Gerenciador de Banco de Dados</a:t>
            </a:r>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10 - Sumário (Elemento obrigatório)</a:t>
            </a:r>
            <a:endParaRPr lang="pt-BR" b="1" dirty="0"/>
          </a:p>
        </p:txBody>
      </p:sp>
      <p:sp>
        <p:nvSpPr>
          <p:cNvPr id="3" name="Espaço Reservado para Conteúdo 2"/>
          <p:cNvSpPr>
            <a:spLocks noGrp="1"/>
          </p:cNvSpPr>
          <p:nvPr>
            <p:ph idx="1"/>
          </p:nvPr>
        </p:nvSpPr>
        <p:spPr/>
        <p:txBody>
          <a:bodyPr/>
          <a:lstStyle/>
          <a:p>
            <a:r>
              <a:rPr lang="pt-BR" dirty="0" smtClean="0"/>
              <a:t>Enumeração das divisões, seções e outras partes de uma publicação, na mesma ordem e grafia em que aparecem no texto. Deve ser elaborado conforme a ABNT NBR 6027.</a:t>
            </a:r>
          </a:p>
          <a:p>
            <a:r>
              <a:rPr lang="pt-BR" dirty="0" smtClean="0"/>
              <a:t>O sumário é o último elemento pré-textual, ou seja, antes da introdução. Seguem as regras gerais e apresentação:</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lstStyle/>
          <a:p>
            <a:r>
              <a:rPr lang="pt-BR" b="1" dirty="0" smtClean="0"/>
              <a:t>Sumário</a:t>
            </a:r>
            <a:endParaRPr lang="pt-BR" b="1" dirty="0"/>
          </a:p>
        </p:txBody>
      </p:sp>
      <p:sp>
        <p:nvSpPr>
          <p:cNvPr id="3" name="Espaço Reservado para Conteúdo 2"/>
          <p:cNvSpPr>
            <a:spLocks noGrp="1"/>
          </p:cNvSpPr>
          <p:nvPr>
            <p:ph idx="1"/>
          </p:nvPr>
        </p:nvSpPr>
        <p:spPr>
          <a:xfrm>
            <a:off x="0" y="980728"/>
            <a:ext cx="9144000" cy="4525963"/>
          </a:xfrm>
        </p:spPr>
        <p:txBody>
          <a:bodyPr/>
          <a:lstStyle/>
          <a:p>
            <a:r>
              <a:rPr lang="pt-BR" dirty="0" smtClean="0"/>
              <a:t>A palavra sumário deve estar centralizada, em negrito e caixa alta (maiúscula). </a:t>
            </a:r>
          </a:p>
          <a:p>
            <a:r>
              <a:rPr lang="pt-BR" dirty="0" smtClean="0"/>
              <a:t>Os elementos pré-textuais não devem constar no sumário: </a:t>
            </a:r>
          </a:p>
          <a:p>
            <a:pPr>
              <a:buNone/>
            </a:pPr>
            <a:endParaRPr lang="pt-BR" dirty="0"/>
          </a:p>
        </p:txBody>
      </p:sp>
      <p:pic>
        <p:nvPicPr>
          <p:cNvPr id="1026" name="Picture 2"/>
          <p:cNvPicPr>
            <a:picLocks noChangeAspect="1" noChangeArrowheads="1"/>
          </p:cNvPicPr>
          <p:nvPr/>
        </p:nvPicPr>
        <p:blipFill>
          <a:blip r:embed="rId2" cstate="print"/>
          <a:srcRect/>
          <a:stretch>
            <a:fillRect/>
          </a:stretch>
        </p:blipFill>
        <p:spPr bwMode="auto">
          <a:xfrm>
            <a:off x="611560" y="3212976"/>
            <a:ext cx="8204076"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ELEMENTOS TEXTUAIS</a:t>
            </a:r>
            <a:endParaRPr lang="pt-BR" dirty="0"/>
          </a:p>
        </p:txBody>
      </p:sp>
      <p:sp>
        <p:nvSpPr>
          <p:cNvPr id="3" name="Espaço Reservado para Conteúdo 2"/>
          <p:cNvSpPr>
            <a:spLocks noGrp="1"/>
          </p:cNvSpPr>
          <p:nvPr>
            <p:ph idx="1"/>
          </p:nvPr>
        </p:nvSpPr>
        <p:spPr/>
        <p:txBody>
          <a:bodyPr>
            <a:normAutofit fontScale="92500"/>
          </a:bodyPr>
          <a:lstStyle/>
          <a:p>
            <a:pPr algn="ctr">
              <a:buNone/>
            </a:pPr>
            <a:r>
              <a:rPr lang="pt-BR" b="1" dirty="0" smtClean="0"/>
              <a:t>Introdução (elemento obrigatório)</a:t>
            </a:r>
          </a:p>
          <a:p>
            <a:r>
              <a:rPr lang="pt-BR" dirty="0" smtClean="0"/>
              <a:t>Na introdução deve-se expor a finalidade e os objetivos do trabalho de modo que o leitor tenha uma visão geral do tema abordado.</a:t>
            </a:r>
          </a:p>
          <a:p>
            <a:r>
              <a:rPr lang="pt-BR" dirty="0" smtClean="0"/>
              <a:t>São elementos da introdução: o tema do Trabalho de Conclusão de Curso (TCC), justificativas, problema de pesquisa, hipóteses, objetivos do TCC (geral e específicos), metodologia utilizada e principais autores pesquisados.</a:t>
            </a: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Ilustrações</a:t>
            </a:r>
            <a:endParaRPr lang="pt-BR" dirty="0"/>
          </a:p>
        </p:txBody>
      </p:sp>
      <p:sp>
        <p:nvSpPr>
          <p:cNvPr id="3" name="Espaço Reservado para Conteúdo 2"/>
          <p:cNvSpPr>
            <a:spLocks noGrp="1"/>
          </p:cNvSpPr>
          <p:nvPr>
            <p:ph idx="1"/>
          </p:nvPr>
        </p:nvSpPr>
        <p:spPr>
          <a:xfrm>
            <a:off x="0" y="1600200"/>
            <a:ext cx="9144000" cy="4525963"/>
          </a:xfrm>
        </p:spPr>
        <p:txBody>
          <a:bodyPr>
            <a:normAutofit fontScale="92500" lnSpcReduction="20000"/>
          </a:bodyPr>
          <a:lstStyle/>
          <a:p>
            <a:r>
              <a:rPr lang="pt-BR" dirty="0" smtClean="0"/>
              <a:t>Todas as ilustrações devem ter sua identificação na parte superior, precedida da palavra designativa (desenho, esquema, fluxograma, fotografia, gráfico, mapa, organograma, planta, quadro, retrato, figura, imagem, entre outros) seguida de seu número de ordem de ocorrência no texto. Na parte inferior deve-se indicar a fonte consultada (obrigatória, mesmo que a ilustração seja produção do próprio autor). Em caso de ilustração adaptada, informe “adaptado de” seguido da citação da fonte. A ilustração deve ser citada no texto e inserida o mais próximo possível do trecho a que se refere.</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Exemplo de ilustração</a:t>
            </a:r>
            <a:endParaRPr lang="pt-BR" b="1" dirty="0"/>
          </a:p>
        </p:txBody>
      </p:sp>
      <p:sp>
        <p:nvSpPr>
          <p:cNvPr id="3" name="Espaço Reservado para Conteúdo 2"/>
          <p:cNvSpPr>
            <a:spLocks noGrp="1"/>
          </p:cNvSpPr>
          <p:nvPr>
            <p:ph idx="1"/>
          </p:nvPr>
        </p:nvSpPr>
        <p:spPr/>
        <p:txBody>
          <a:bodyPr/>
          <a:lstStyle/>
          <a:p>
            <a:endParaRPr lang="pt-BR"/>
          </a:p>
        </p:txBody>
      </p:sp>
      <p:pic>
        <p:nvPicPr>
          <p:cNvPr id="6146" name="Picture 2"/>
          <p:cNvPicPr>
            <a:picLocks noChangeAspect="1" noChangeArrowheads="1"/>
          </p:cNvPicPr>
          <p:nvPr/>
        </p:nvPicPr>
        <p:blipFill>
          <a:blip r:embed="rId2" cstate="print"/>
          <a:srcRect/>
          <a:stretch>
            <a:fillRect/>
          </a:stretch>
        </p:blipFill>
        <p:spPr bwMode="auto">
          <a:xfrm>
            <a:off x="1115616" y="1628800"/>
            <a:ext cx="7038975"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Desenvolvimento do Trabalho de Conclusão de Curso (DTCC)</a:t>
            </a:r>
            <a:endParaRPr lang="pt-BR" b="1" dirty="0"/>
          </a:p>
        </p:txBody>
      </p:sp>
      <p:sp>
        <p:nvSpPr>
          <p:cNvPr id="3" name="Espaço Reservado para Conteúdo 2"/>
          <p:cNvSpPr>
            <a:spLocks noGrp="1"/>
          </p:cNvSpPr>
          <p:nvPr>
            <p:ph idx="1"/>
          </p:nvPr>
        </p:nvSpPr>
        <p:spPr/>
        <p:txBody>
          <a:bodyPr/>
          <a:lstStyle/>
          <a:p>
            <a:r>
              <a:rPr lang="pt-BR" dirty="0" smtClean="0"/>
              <a:t>Pesquisa empírica</a:t>
            </a:r>
          </a:p>
          <a:p>
            <a:pPr lvl="1"/>
            <a:r>
              <a:rPr lang="pt-BR" dirty="0" smtClean="0"/>
              <a:t>Coleta de dados (local de trabalho, dos usuários, visitas técnicas e entrevistas com profissionais da área)</a:t>
            </a:r>
          </a:p>
          <a:p>
            <a:r>
              <a:rPr lang="pt-BR" dirty="0" smtClean="0"/>
              <a:t>Pesquisa bibliográfica</a:t>
            </a:r>
          </a:p>
          <a:p>
            <a:pPr lvl="1"/>
            <a:r>
              <a:rPr lang="pt-BR" dirty="0" smtClean="0"/>
              <a:t>Pesquisa em livros, autores </a:t>
            </a:r>
            <a:r>
              <a:rPr lang="pt-BR" smtClean="0"/>
              <a:t>técnicos etc.</a:t>
            </a:r>
            <a:endParaRPr lang="pt-BR" dirty="0" smtClean="0"/>
          </a:p>
          <a:p>
            <a:pPr lvl="1"/>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Citações direta com até 3 (três) linhas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As citações diretas com até 3 linhas são inseridas no texto, entre aspas duplas, como aparece no original, com indicação da fonte. Caso existam aspas no texto original, substitua-as, na citação, por aspas simples. </a:t>
            </a:r>
          </a:p>
          <a:p>
            <a:r>
              <a:rPr lang="pt-BR" dirty="0" smtClean="0"/>
              <a:t>Após a citação, a fonte aparece de forma simplificada, mencionando-se o sobrenome do autor, seguido da data de publicação da obra citada e a página de onde foi retirada a citação, entre parênteses. A fonte completa deve constar na Lista de Referências no final do trabalho.</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Citações direta com até 3 (três) linhas</a:t>
            </a:r>
            <a:endParaRPr lang="pt-BR" dirty="0"/>
          </a:p>
        </p:txBody>
      </p:sp>
      <p:sp>
        <p:nvSpPr>
          <p:cNvPr id="3" name="Espaço Reservado para Conteúdo 2"/>
          <p:cNvSpPr>
            <a:spLocks noGrp="1"/>
          </p:cNvSpPr>
          <p:nvPr>
            <p:ph idx="1"/>
          </p:nvPr>
        </p:nvSpPr>
        <p:spPr/>
        <p:txBody>
          <a:bodyPr/>
          <a:lstStyle/>
          <a:p>
            <a:endParaRPr lang="pt-BR"/>
          </a:p>
        </p:txBody>
      </p:sp>
      <p:pic>
        <p:nvPicPr>
          <p:cNvPr id="7170" name="Picture 2"/>
          <p:cNvPicPr>
            <a:picLocks noChangeAspect="1" noChangeArrowheads="1"/>
          </p:cNvPicPr>
          <p:nvPr/>
        </p:nvPicPr>
        <p:blipFill>
          <a:blip r:embed="rId2" cstate="print"/>
          <a:srcRect/>
          <a:stretch>
            <a:fillRect/>
          </a:stretch>
        </p:blipFill>
        <p:spPr bwMode="auto">
          <a:xfrm>
            <a:off x="179512" y="2132856"/>
            <a:ext cx="8639175" cy="316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9144000" cy="1143000"/>
          </a:xfrm>
        </p:spPr>
        <p:txBody>
          <a:bodyPr>
            <a:normAutofit fontScale="90000"/>
          </a:bodyPr>
          <a:lstStyle/>
          <a:p>
            <a:r>
              <a:rPr lang="pt-BR" b="1" dirty="0" smtClean="0"/>
              <a:t>Citações diretas com mais de 3 (três) linhas: </a:t>
            </a:r>
            <a:endParaRPr lang="pt-BR" dirty="0"/>
          </a:p>
        </p:txBody>
      </p:sp>
      <p:sp>
        <p:nvSpPr>
          <p:cNvPr id="3" name="Espaço Reservado para Conteúdo 2"/>
          <p:cNvSpPr>
            <a:spLocks noGrp="1"/>
          </p:cNvSpPr>
          <p:nvPr>
            <p:ph idx="1"/>
          </p:nvPr>
        </p:nvSpPr>
        <p:spPr/>
        <p:txBody>
          <a:bodyPr/>
          <a:lstStyle/>
          <a:p>
            <a:r>
              <a:rPr lang="pt-BR" dirty="0" smtClean="0"/>
              <a:t>As citações diretas com mais de três linhas deverão ser apresentadas em destaque, separadas do texto com um recuo de 4 cm da margem esquerda, com letra menor que a utilizada no texto e sem aspas.</a:t>
            </a:r>
          </a:p>
          <a:p>
            <a:r>
              <a:rPr lang="pt-BR" dirty="0" smtClean="0"/>
              <a:t>O espacejamento entre linhas deverá ser simples.</a:t>
            </a:r>
            <a:endParaRPr lang="pt-B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Citações diretas com mais de 3 (três) linhas: </a:t>
            </a:r>
            <a:endParaRPr lang="pt-BR" dirty="0"/>
          </a:p>
        </p:txBody>
      </p:sp>
      <p:sp>
        <p:nvSpPr>
          <p:cNvPr id="3" name="Espaço Reservado para Conteúdo 2"/>
          <p:cNvSpPr>
            <a:spLocks noGrp="1"/>
          </p:cNvSpPr>
          <p:nvPr>
            <p:ph idx="1"/>
          </p:nvPr>
        </p:nvSpPr>
        <p:spPr/>
        <p:txBody>
          <a:bodyPr/>
          <a:lstStyle/>
          <a:p>
            <a:endParaRPr lang="pt-BR"/>
          </a:p>
        </p:txBody>
      </p:sp>
      <p:pic>
        <p:nvPicPr>
          <p:cNvPr id="1026" name="Picture 2"/>
          <p:cNvPicPr>
            <a:picLocks noChangeAspect="1" noChangeArrowheads="1"/>
          </p:cNvPicPr>
          <p:nvPr/>
        </p:nvPicPr>
        <p:blipFill>
          <a:blip r:embed="rId2" cstate="print"/>
          <a:srcRect/>
          <a:stretch>
            <a:fillRect/>
          </a:stretch>
        </p:blipFill>
        <p:spPr bwMode="auto">
          <a:xfrm>
            <a:off x="467543" y="1700808"/>
            <a:ext cx="8350689"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Desenvolvimento </a:t>
            </a:r>
            <a:br>
              <a:rPr lang="pt-BR" b="1" dirty="0" smtClean="0"/>
            </a:br>
            <a:r>
              <a:rPr lang="pt-BR" b="1" dirty="0" smtClean="0"/>
              <a:t>(elemento obrigatório)</a:t>
            </a:r>
            <a:endParaRPr lang="pt-BR" dirty="0"/>
          </a:p>
        </p:txBody>
      </p:sp>
      <p:sp>
        <p:nvSpPr>
          <p:cNvPr id="3" name="Espaço Reservado para Conteúdo 2"/>
          <p:cNvSpPr>
            <a:spLocks noGrp="1"/>
          </p:cNvSpPr>
          <p:nvPr>
            <p:ph idx="1"/>
          </p:nvPr>
        </p:nvSpPr>
        <p:spPr/>
        <p:txBody>
          <a:bodyPr/>
          <a:lstStyle/>
          <a:p>
            <a:r>
              <a:rPr lang="pt-BR" dirty="0" smtClean="0"/>
              <a:t>É a parte principal do trabalho e inclui o referencial teórico, conceitos relativos ao tema do trabalho, recursos, apresentação e análise dos dados obtidos por meio de pesquisa, resultados alcançados e discussão. Tópico que detalha a pesquisa ou estudo.</a:t>
            </a:r>
            <a:endParaRPr lang="pt-B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Considerações finais ou conclusão (elemento obrigatório)</a:t>
            </a:r>
            <a:endParaRPr lang="pt-BR" dirty="0"/>
          </a:p>
        </p:txBody>
      </p:sp>
      <p:sp>
        <p:nvSpPr>
          <p:cNvPr id="3" name="Espaço Reservado para Conteúdo 2"/>
          <p:cNvSpPr>
            <a:spLocks noGrp="1"/>
          </p:cNvSpPr>
          <p:nvPr>
            <p:ph idx="1"/>
          </p:nvPr>
        </p:nvSpPr>
        <p:spPr>
          <a:xfrm>
            <a:off x="457200" y="1600200"/>
            <a:ext cx="8579296" cy="4525963"/>
          </a:xfrm>
        </p:spPr>
        <p:txBody>
          <a:bodyPr>
            <a:normAutofit fontScale="92500" lnSpcReduction="10000"/>
          </a:bodyPr>
          <a:lstStyle/>
          <a:p>
            <a:r>
              <a:rPr lang="pt-BR" dirty="0" smtClean="0"/>
              <a:t>Parte final da monografia na qual se apresentam as </a:t>
            </a:r>
            <a:r>
              <a:rPr lang="pt-BR" u="sng" dirty="0" smtClean="0"/>
              <a:t>conclusões</a:t>
            </a:r>
            <a:r>
              <a:rPr lang="pt-BR" dirty="0" smtClean="0"/>
              <a:t> correspondentes aos objetivos e hipóteses, apresentados na introdução.</a:t>
            </a:r>
          </a:p>
          <a:p>
            <a:r>
              <a:rPr lang="pt-BR" dirty="0" smtClean="0"/>
              <a:t>Aqui serão apresentadas as respostas às hipóteses e objetivos do TCC. As opiniões dos autores devidamente embasadas pelos dados, conceitos e informações apresentados no desenvolvimento devem ser inseridas aqui. Podem ser incluídas breves recomendações e sugestões para trabalhos futuros.</a:t>
            </a:r>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Referências (Elemento Obrigatório)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Elemento obrigatório, onde se encontra a relação de todos os documentos citados pelo autor, ou seja, obras efetivamente utilizadas na elaboração do trabalho.</a:t>
            </a:r>
          </a:p>
          <a:p>
            <a:r>
              <a:rPr lang="pt-BR" dirty="0" smtClean="0"/>
              <a:t>O título da seção “REFERÊNCIAS” deve ser centralizado e não deve ser numerado.</a:t>
            </a:r>
          </a:p>
          <a:p>
            <a:r>
              <a:rPr lang="pt-BR" dirty="0" smtClean="0"/>
              <a:t>A ordem de apresentação das referências é alfabética de acordo com a entrada estabelecida, ou seja, sobrenome do autor, ou na falta desse, título do documento. As referências em formato eletrônico ou de “sites” devem fazer parte da mesma ordem alfabética.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Referências (Elemento Obrigatório)</a:t>
            </a:r>
            <a:endParaRPr lang="pt-BR" dirty="0"/>
          </a:p>
        </p:txBody>
      </p:sp>
      <p:sp>
        <p:nvSpPr>
          <p:cNvPr id="3" name="Espaço Reservado para Conteúdo 2"/>
          <p:cNvSpPr>
            <a:spLocks noGrp="1"/>
          </p:cNvSpPr>
          <p:nvPr>
            <p:ph idx="1"/>
          </p:nvPr>
        </p:nvSpPr>
        <p:spPr/>
        <p:txBody>
          <a:bodyPr/>
          <a:lstStyle/>
          <a:p>
            <a:r>
              <a:rPr lang="pt-BR" dirty="0" smtClean="0"/>
              <a:t>São os elementos indispensáveis para à identificação do documento: autor(</a:t>
            </a:r>
            <a:r>
              <a:rPr lang="pt-BR" dirty="0" err="1" smtClean="0"/>
              <a:t>es</a:t>
            </a:r>
            <a:r>
              <a:rPr lang="pt-BR" dirty="0" smtClean="0"/>
              <a:t>), título, edição (quando tem), local da editora, nome da editora e data de publicação.</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2050" name="Picture 2"/>
          <p:cNvPicPr>
            <a:picLocks noChangeAspect="1" noChangeArrowheads="1"/>
          </p:cNvPicPr>
          <p:nvPr/>
        </p:nvPicPr>
        <p:blipFill>
          <a:blip r:embed="rId2" cstate="print"/>
          <a:srcRect/>
          <a:stretch>
            <a:fillRect/>
          </a:stretch>
        </p:blipFill>
        <p:spPr bwMode="auto">
          <a:xfrm>
            <a:off x="683568" y="1196752"/>
            <a:ext cx="7819076"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b="1" dirty="0" smtClean="0"/>
              <a:t> Referências </a:t>
            </a:r>
            <a:r>
              <a:rPr lang="pt-BR" dirty="0" smtClean="0"/>
              <a:t/>
            </a:r>
            <a:br>
              <a:rPr lang="pt-BR" dirty="0" smtClean="0"/>
            </a:br>
            <a:r>
              <a:rPr lang="pt-BR" dirty="0" smtClean="0"/>
              <a:t>Documentos de acesso exclusivo em meio eletrônico </a:t>
            </a:r>
            <a:br>
              <a:rPr lang="pt-BR" dirty="0" smtClean="0"/>
            </a:br>
            <a:endParaRPr lang="pt-BR" dirty="0"/>
          </a:p>
        </p:txBody>
      </p:sp>
      <p:sp>
        <p:nvSpPr>
          <p:cNvPr id="3" name="Espaço Reservado para Conteúdo 2"/>
          <p:cNvSpPr>
            <a:spLocks noGrp="1"/>
          </p:cNvSpPr>
          <p:nvPr>
            <p:ph idx="1"/>
          </p:nvPr>
        </p:nvSpPr>
        <p:spPr/>
        <p:txBody>
          <a:bodyPr/>
          <a:lstStyle/>
          <a:p>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0" y="2276872"/>
            <a:ext cx="9201150"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Monografia</a:t>
            </a:r>
            <a:endParaRPr lang="pt-BR" b="1" dirty="0"/>
          </a:p>
        </p:txBody>
      </p:sp>
      <p:sp>
        <p:nvSpPr>
          <p:cNvPr id="3" name="Espaço Reservado para Conteúdo 2"/>
          <p:cNvSpPr>
            <a:spLocks noGrp="1"/>
          </p:cNvSpPr>
          <p:nvPr>
            <p:ph idx="1"/>
          </p:nvPr>
        </p:nvSpPr>
        <p:spPr/>
        <p:txBody>
          <a:bodyPr/>
          <a:lstStyle/>
          <a:p>
            <a:r>
              <a:rPr lang="pt-BR" dirty="0" smtClean="0"/>
              <a:t>Documento que apresenta o resultado de uma pesquisa. Deve ser feito sob a coordenação de um orientador. Trabalho de conclusão de curso de graduação, trabalho de graduação interdisciplinar, trabalho de conclusão de curso de especialização e/ou aperfeiçoamento.</a:t>
            </a:r>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764704"/>
          </a:xfrm>
        </p:spPr>
        <p:txBody>
          <a:bodyPr/>
          <a:lstStyle/>
          <a:p>
            <a:r>
              <a:rPr lang="pt-BR" b="1" u="sng" dirty="0" smtClean="0"/>
              <a:t>ROTEIRO DO TCC</a:t>
            </a:r>
            <a:endParaRPr lang="pt-BR" b="1" u="sng" dirty="0"/>
          </a:p>
        </p:txBody>
      </p:sp>
      <p:sp>
        <p:nvSpPr>
          <p:cNvPr id="3" name="Espaço Reservado para Conteúdo 2"/>
          <p:cNvSpPr>
            <a:spLocks noGrp="1"/>
          </p:cNvSpPr>
          <p:nvPr>
            <p:ph idx="1"/>
          </p:nvPr>
        </p:nvSpPr>
        <p:spPr>
          <a:xfrm>
            <a:off x="0" y="764704"/>
            <a:ext cx="9144000" cy="6093296"/>
          </a:xfrm>
        </p:spPr>
        <p:txBody>
          <a:bodyPr>
            <a:normAutofit fontScale="92500" lnSpcReduction="10000"/>
          </a:bodyPr>
          <a:lstStyle/>
          <a:p>
            <a:pPr marL="514350" indent="-514350">
              <a:buAutoNum type="arabicParenR"/>
            </a:pPr>
            <a:r>
              <a:rPr lang="pt-BR" b="1" dirty="0" smtClean="0"/>
              <a:t>INTRODUÇÃO</a:t>
            </a:r>
          </a:p>
          <a:p>
            <a:pPr marL="914400" lvl="1" indent="-514350">
              <a:buNone/>
            </a:pPr>
            <a:r>
              <a:rPr lang="pt-BR" dirty="0" smtClean="0"/>
              <a:t>1.1) Usabilidade</a:t>
            </a:r>
          </a:p>
          <a:p>
            <a:pPr marL="914400" lvl="1" indent="-514350">
              <a:buNone/>
            </a:pPr>
            <a:r>
              <a:rPr lang="pt-BR" dirty="0" smtClean="0"/>
              <a:t>1.2) Web Designer e Web </a:t>
            </a:r>
            <a:r>
              <a:rPr lang="pt-BR" dirty="0" err="1" smtClean="0"/>
              <a:t>Developer</a:t>
            </a:r>
            <a:endParaRPr lang="pt-BR" dirty="0" smtClean="0"/>
          </a:p>
          <a:p>
            <a:pPr marL="914400" lvl="1" indent="-514350">
              <a:buNone/>
            </a:pPr>
            <a:r>
              <a:rPr lang="pt-BR" dirty="0" smtClean="0"/>
              <a:t>1.3) Tipos de sites</a:t>
            </a:r>
          </a:p>
          <a:p>
            <a:pPr marL="914400" lvl="1" indent="-514350">
              <a:buNone/>
            </a:pPr>
            <a:r>
              <a:rPr lang="pt-BR" smtClean="0"/>
              <a:t>1.4) Proposta </a:t>
            </a:r>
            <a:r>
              <a:rPr lang="pt-BR" dirty="0" smtClean="0"/>
              <a:t>do projeto</a:t>
            </a:r>
          </a:p>
          <a:p>
            <a:pPr marL="514350" indent="-514350">
              <a:buAutoNum type="arabicParenR"/>
            </a:pPr>
            <a:r>
              <a:rPr lang="pt-BR" b="1" dirty="0" smtClean="0"/>
              <a:t>FUNDAMENTAÇÃO TEÓRICA</a:t>
            </a:r>
          </a:p>
          <a:p>
            <a:pPr marL="914400" lvl="1" indent="-514350">
              <a:buNone/>
            </a:pPr>
            <a:r>
              <a:rPr lang="pt-BR" dirty="0" smtClean="0"/>
              <a:t>(Teoria sobre o tema do projeto)</a:t>
            </a:r>
          </a:p>
          <a:p>
            <a:pPr marL="514350" indent="-514350">
              <a:buNone/>
            </a:pPr>
            <a:r>
              <a:rPr lang="pt-BR" b="1" dirty="0" smtClean="0"/>
              <a:t>3) DESENVOLVIMENTO</a:t>
            </a:r>
          </a:p>
          <a:p>
            <a:pPr marL="914400" lvl="1" indent="-514350">
              <a:buNone/>
            </a:pPr>
            <a:r>
              <a:rPr lang="pt-BR" dirty="0" smtClean="0"/>
              <a:t>3.1) Ferramentas (tecnologias) </a:t>
            </a:r>
            <a:r>
              <a:rPr lang="pt-BR" dirty="0" smtClean="0">
                <a:sym typeface="Wingdings" pitchFamily="2" charset="2"/>
              </a:rPr>
              <a:t></a:t>
            </a:r>
            <a:r>
              <a:rPr lang="pt-BR" dirty="0" smtClean="0"/>
              <a:t> utilidade e onde aplicou</a:t>
            </a:r>
          </a:p>
          <a:p>
            <a:pPr marL="914400" lvl="1" indent="-514350">
              <a:buNone/>
            </a:pPr>
            <a:r>
              <a:rPr lang="pt-BR" dirty="0" smtClean="0"/>
              <a:t>3.2) Banco de Dados (</a:t>
            </a:r>
            <a:r>
              <a:rPr lang="pt-BR" dirty="0" err="1" smtClean="0"/>
              <a:t>MySQL</a:t>
            </a:r>
            <a:r>
              <a:rPr lang="pt-BR" dirty="0" smtClean="0"/>
              <a:t>, DER, diagrama de tabela)</a:t>
            </a:r>
          </a:p>
          <a:p>
            <a:pPr marL="914400" lvl="1" indent="-514350">
              <a:buNone/>
            </a:pPr>
            <a:r>
              <a:rPr lang="pt-BR" dirty="0" smtClean="0"/>
              <a:t>3.3) Projeto (</a:t>
            </a:r>
            <a:r>
              <a:rPr lang="pt-BR" dirty="0" err="1" smtClean="0"/>
              <a:t>print</a:t>
            </a:r>
            <a:r>
              <a:rPr lang="pt-BR" dirty="0" smtClean="0"/>
              <a:t> telas, explicação das páginas principais)</a:t>
            </a:r>
          </a:p>
          <a:p>
            <a:pPr marL="514350" indent="-514350">
              <a:buNone/>
            </a:pPr>
            <a:r>
              <a:rPr lang="pt-BR" b="1" dirty="0" smtClean="0"/>
              <a:t>4) CONCLUSÃO</a:t>
            </a:r>
            <a:r>
              <a:rPr lang="pt-BR" dirty="0" smtClean="0"/>
              <a:t> (o que foi feito, projetos futuros)</a:t>
            </a:r>
          </a:p>
          <a:p>
            <a:pPr marL="514350" indent="-514350">
              <a:buNone/>
            </a:pPr>
            <a:r>
              <a:rPr lang="pt-BR" b="1" dirty="0" smtClean="0"/>
              <a:t>5) ANEXOS</a:t>
            </a:r>
            <a:r>
              <a:rPr lang="pt-BR" dirty="0" smtClean="0"/>
              <a:t> (pesquisas, gráficos...)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FORMATO E MARGENS</a:t>
            </a:r>
            <a:endParaRPr lang="pt-BR" b="1" dirty="0"/>
          </a:p>
        </p:txBody>
      </p:sp>
      <p:sp>
        <p:nvSpPr>
          <p:cNvPr id="3" name="Espaço Reservado para Conteúdo 2"/>
          <p:cNvSpPr>
            <a:spLocks noGrp="1"/>
          </p:cNvSpPr>
          <p:nvPr>
            <p:ph idx="1"/>
          </p:nvPr>
        </p:nvSpPr>
        <p:spPr>
          <a:xfrm>
            <a:off x="0" y="1268760"/>
            <a:ext cx="9144000" cy="5589240"/>
          </a:xfrm>
        </p:spPr>
        <p:txBody>
          <a:bodyPr>
            <a:normAutofit fontScale="92500" lnSpcReduction="10000"/>
          </a:bodyPr>
          <a:lstStyle/>
          <a:p>
            <a:r>
              <a:rPr lang="pt-BR" dirty="0" smtClean="0"/>
              <a:t>Os trabalhos devem ser digitados em papel branco ou reciclado </a:t>
            </a:r>
            <a:r>
              <a:rPr lang="pt-BR" b="1" dirty="0" smtClean="0"/>
              <a:t>A4 (210 mm x 297 mm), </a:t>
            </a:r>
            <a:r>
              <a:rPr lang="pt-BR" dirty="0" smtClean="0"/>
              <a:t>em uma só face da folha.</a:t>
            </a:r>
          </a:p>
          <a:p>
            <a:r>
              <a:rPr lang="pt-BR" dirty="0" smtClean="0"/>
              <a:t>Para digitação, deverá ser utilizada </a:t>
            </a:r>
            <a:r>
              <a:rPr lang="pt-BR" b="1" dirty="0" smtClean="0"/>
              <a:t>fonte </a:t>
            </a:r>
            <a:r>
              <a:rPr lang="pt-BR" b="1" dirty="0" err="1" smtClean="0"/>
              <a:t>Arial</a:t>
            </a:r>
            <a:r>
              <a:rPr lang="pt-BR" dirty="0" smtClean="0"/>
              <a:t>, </a:t>
            </a:r>
            <a:r>
              <a:rPr lang="pt-BR" b="1" dirty="0" smtClean="0"/>
              <a:t>tamanho 12 </a:t>
            </a:r>
            <a:r>
              <a:rPr lang="pt-BR" dirty="0" smtClean="0"/>
              <a:t>para o texto e tamanho menor para citações de mais de três linhas, notas de rodapé, paginação e legendas das ilustrações e tabelas.</a:t>
            </a:r>
          </a:p>
          <a:p>
            <a:r>
              <a:rPr lang="pt-BR" dirty="0" smtClean="0"/>
              <a:t>A configuração do espaçamento entre parágrafos deve ser: </a:t>
            </a:r>
            <a:r>
              <a:rPr lang="pt-BR" b="1" dirty="0" smtClean="0"/>
              <a:t>antes 0pt e depois 6pt e entre linhas de 1,5</a:t>
            </a:r>
            <a:r>
              <a:rPr lang="pt-BR" dirty="0" smtClean="0"/>
              <a:t>.</a:t>
            </a:r>
          </a:p>
          <a:p>
            <a:r>
              <a:rPr lang="pt-BR" dirty="0" smtClean="0"/>
              <a:t>Com relação às margens, a folha deve apresentar margem de </a:t>
            </a:r>
            <a:r>
              <a:rPr lang="pt-BR" b="1" dirty="0" smtClean="0"/>
              <a:t>3 cm à esquerda e na parte superior</a:t>
            </a:r>
            <a:r>
              <a:rPr lang="pt-BR" dirty="0" smtClean="0"/>
              <a:t>, e de </a:t>
            </a:r>
            <a:r>
              <a:rPr lang="pt-BR" b="1" dirty="0" smtClean="0"/>
              <a:t>2 cm à direita e na parte inferior</a:t>
            </a:r>
            <a:r>
              <a:rPr lang="pt-BR" dirty="0" smtClean="0"/>
              <a:t>.</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2050" name="Picture 2"/>
          <p:cNvPicPr>
            <a:picLocks noChangeAspect="1" noChangeArrowheads="1"/>
          </p:cNvPicPr>
          <p:nvPr/>
        </p:nvPicPr>
        <p:blipFill>
          <a:blip r:embed="rId2" cstate="print"/>
          <a:srcRect/>
          <a:stretch>
            <a:fillRect/>
          </a:stretch>
        </p:blipFill>
        <p:spPr bwMode="auto">
          <a:xfrm>
            <a:off x="1157288" y="138113"/>
            <a:ext cx="6829425" cy="658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Espaço entre linhas</a:t>
            </a:r>
            <a:endParaRPr lang="pt-BR" b="1" dirty="0"/>
          </a:p>
        </p:txBody>
      </p:sp>
      <p:sp>
        <p:nvSpPr>
          <p:cNvPr id="3" name="Espaço Reservado para Conteúdo 2"/>
          <p:cNvSpPr>
            <a:spLocks noGrp="1"/>
          </p:cNvSpPr>
          <p:nvPr>
            <p:ph idx="1"/>
          </p:nvPr>
        </p:nvSpPr>
        <p:spPr>
          <a:xfrm>
            <a:off x="0" y="1600200"/>
            <a:ext cx="9144000" cy="4525963"/>
          </a:xfrm>
        </p:spPr>
        <p:txBody>
          <a:bodyPr>
            <a:normAutofit fontScale="85000" lnSpcReduction="20000"/>
          </a:bodyPr>
          <a:lstStyle/>
          <a:p>
            <a:r>
              <a:rPr lang="pt-BR" dirty="0" smtClean="0"/>
              <a:t>O texto deve ser digitado com 1,5 de espaço entrelinhas;</a:t>
            </a:r>
          </a:p>
          <a:p>
            <a:r>
              <a:rPr lang="pt-BR" dirty="0" smtClean="0"/>
              <a:t>As citações longas com mais de 3 linhas, notas de rodapé, legendas das ilustrações e das tabelas, natureza do trabalho, e os resumos em vernáculo e em língua estrangeira devem ser digitados em espaço simples;</a:t>
            </a:r>
          </a:p>
          <a:p>
            <a:r>
              <a:rPr lang="pt-BR" dirty="0" smtClean="0"/>
              <a:t>Para referências, o espaço entrelinhas é simples e devem ser separadas entre si por um espaço simples em branco;</a:t>
            </a:r>
          </a:p>
          <a:p>
            <a:r>
              <a:rPr lang="pt-BR" dirty="0" smtClean="0"/>
              <a:t>Os títulos das seções devem ser separados do texto que os sucede (vem depois) por um espaço entre linhas de 1,5. Da mesma forma, os títulos das subseções devem ser separados do texto que os precede (vem antes) e que os sucede por um espaço entre as linhas de 1,5.</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Notas de Rodapé</a:t>
            </a:r>
            <a:endParaRPr lang="pt-BR" b="1" dirty="0"/>
          </a:p>
        </p:txBody>
      </p:sp>
      <p:sp>
        <p:nvSpPr>
          <p:cNvPr id="3" name="Espaço Reservado para Conteúdo 2"/>
          <p:cNvSpPr>
            <a:spLocks noGrp="1"/>
          </p:cNvSpPr>
          <p:nvPr>
            <p:ph idx="1"/>
          </p:nvPr>
        </p:nvSpPr>
        <p:spPr>
          <a:xfrm>
            <a:off x="0" y="1600200"/>
            <a:ext cx="9144000" cy="4525963"/>
          </a:xfrm>
        </p:spPr>
        <p:txBody>
          <a:bodyPr/>
          <a:lstStyle/>
          <a:p>
            <a:r>
              <a:rPr lang="pt-BR" dirty="0" smtClean="0"/>
              <a:t>Elemento opcional, mas quando utilizada deve ser digitada dentro das margens, ficando separadas do texto por um espaço simples entre as linhas e por filete de 5 cm, a partir da margem esquerda.</a:t>
            </a:r>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251520" y="4653136"/>
            <a:ext cx="8382000" cy="117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Indicação de seção</a:t>
            </a:r>
            <a:endParaRPr lang="pt-BR" dirty="0"/>
          </a:p>
        </p:txBody>
      </p:sp>
      <p:sp>
        <p:nvSpPr>
          <p:cNvPr id="3" name="Espaço Reservado para Conteúdo 2"/>
          <p:cNvSpPr>
            <a:spLocks noGrp="1"/>
          </p:cNvSpPr>
          <p:nvPr>
            <p:ph idx="1"/>
          </p:nvPr>
        </p:nvSpPr>
        <p:spPr/>
        <p:txBody>
          <a:bodyPr/>
          <a:lstStyle/>
          <a:p>
            <a:r>
              <a:rPr lang="pt-BR" dirty="0" smtClean="0"/>
              <a:t>Cada seção (título de capítulo) ou subseções (subtítulo do capítulo) deve ser precedido por um indicativo numérico, em algarismo arábico, alinhado à esquerda, separado por um espaço de caractere.</a:t>
            </a:r>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1979712" y="4725144"/>
            <a:ext cx="5038725" cy="1447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1881</Words>
  <Application>Microsoft Office PowerPoint</Application>
  <PresentationFormat>Apresentação na tela (4:3)</PresentationFormat>
  <Paragraphs>123</Paragraphs>
  <Slides>40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40</vt:i4>
      </vt:variant>
    </vt:vector>
  </HeadingPairs>
  <TitlesOfParts>
    <vt:vector size="44" baseType="lpstr">
      <vt:lpstr>Arial</vt:lpstr>
      <vt:lpstr>Calibri</vt:lpstr>
      <vt:lpstr>Wingdings</vt:lpstr>
      <vt:lpstr>Tema do Office</vt:lpstr>
      <vt:lpstr>Manual para a elaboração do TCC</vt:lpstr>
      <vt:lpstr>Planejamento de Trabalho de Conclusão de Curso (PTCC)</vt:lpstr>
      <vt:lpstr>Desenvolvimento do Trabalho de Conclusão de Curso (DTCC)</vt:lpstr>
      <vt:lpstr>Monografia</vt:lpstr>
      <vt:lpstr>FORMATO E MARGENS</vt:lpstr>
      <vt:lpstr>Apresentação do PowerPoint</vt:lpstr>
      <vt:lpstr>Espaço entre linhas</vt:lpstr>
      <vt:lpstr>Notas de Rodapé</vt:lpstr>
      <vt:lpstr>Indicação de seção</vt:lpstr>
      <vt:lpstr>Estrutura da monografia Elementos pré-textuais (antes da introdução)</vt:lpstr>
      <vt:lpstr>Estrutura da monografia Elementos textuais e pós-textuais (Parte do trabalho em que é exposto o seu conteúdo. )</vt:lpstr>
      <vt:lpstr>Paginação</vt:lpstr>
      <vt:lpstr>1 - Capa (Elemento obrigatório)</vt:lpstr>
      <vt:lpstr>Apresentação do PowerPoint</vt:lpstr>
      <vt:lpstr>2 - Folha de rosto (Elemento obrigatório)</vt:lpstr>
      <vt:lpstr>Apresentação do PowerPoint</vt:lpstr>
      <vt:lpstr>3 - Dedicatória (Elemento opcional)</vt:lpstr>
      <vt:lpstr>4 – Agradecimentos  (Elemento opcional)</vt:lpstr>
      <vt:lpstr>5 – Epígrafe (Elemento opcional)</vt:lpstr>
      <vt:lpstr>6 - Resumo na língua vernácula e resumo em língua estrangeira (Elementos obrigatórios)</vt:lpstr>
      <vt:lpstr>Apresentação do PowerPoint</vt:lpstr>
      <vt:lpstr>7 - Lista de ilustrações  (Elemento opcional) </vt:lpstr>
      <vt:lpstr>8 - Lista de tabelas (Elemento opcional) </vt:lpstr>
      <vt:lpstr>9 - Lista de abreviaturas e siglas (Elemento opcional) </vt:lpstr>
      <vt:lpstr>10 - Sumário (Elemento obrigatório)</vt:lpstr>
      <vt:lpstr>Sumário</vt:lpstr>
      <vt:lpstr>ELEMENTOS TEXTUAIS</vt:lpstr>
      <vt:lpstr>Ilustrações</vt:lpstr>
      <vt:lpstr>Exemplo de ilustração</vt:lpstr>
      <vt:lpstr>Citações direta com até 3 (três) linhas</vt:lpstr>
      <vt:lpstr>Citações direta com até 3 (três) linhas</vt:lpstr>
      <vt:lpstr>Citações diretas com mais de 3 (três) linhas: </vt:lpstr>
      <vt:lpstr>Citações diretas com mais de 3 (três) linhas: </vt:lpstr>
      <vt:lpstr>Desenvolvimento  (elemento obrigatório)</vt:lpstr>
      <vt:lpstr>Considerações finais ou conclusão (elemento obrigatório)</vt:lpstr>
      <vt:lpstr>Referências (Elemento Obrigatório)</vt:lpstr>
      <vt:lpstr>Referências (Elemento Obrigatório)</vt:lpstr>
      <vt:lpstr>Apresentação do PowerPoint</vt:lpstr>
      <vt:lpstr>  Referências  Documentos de acesso exclusivo em meio eletrônico  </vt:lpstr>
      <vt:lpstr>ROTEIRO DO TCC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para a elaboração do TCC</dc:title>
  <dc:creator>alexei</dc:creator>
  <cp:lastModifiedBy>Usuário do Windows</cp:lastModifiedBy>
  <cp:revision>49</cp:revision>
  <dcterms:created xsi:type="dcterms:W3CDTF">2015-02-10T13:14:15Z</dcterms:created>
  <dcterms:modified xsi:type="dcterms:W3CDTF">2018-08-15T22:52:18Z</dcterms:modified>
</cp:coreProperties>
</file>