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66" r:id="rId4"/>
    <p:sldId id="261" r:id="rId5"/>
    <p:sldId id="267" r:id="rId6"/>
    <p:sldId id="262" r:id="rId7"/>
    <p:sldId id="268" r:id="rId8"/>
    <p:sldId id="269" r:id="rId9"/>
    <p:sldId id="270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1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515"/>
    <a:srgbClr val="4CEAEA"/>
    <a:srgbClr val="87F0F5"/>
    <a:srgbClr val="57BADE"/>
    <a:srgbClr val="128ADD"/>
    <a:srgbClr val="6F4129"/>
    <a:srgbClr val="7B9BC1"/>
    <a:srgbClr val="153463"/>
    <a:srgbClr val="BBA28B"/>
    <a:srgbClr val="341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4973" autoAdjust="0"/>
  </p:normalViewPr>
  <p:slideViewPr>
    <p:cSldViewPr snapToGrid="0">
      <p:cViewPr varScale="1">
        <p:scale>
          <a:sx n="52" d="100"/>
          <a:sy n="52" d="100"/>
        </p:scale>
        <p:origin x="2646" y="102"/>
      </p:cViewPr>
      <p:guideLst>
        <p:guide orient="horz" pos="4191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D4AB-E8C6-418C-86F5-316373478736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A49A9-4A5C-4272-9FC8-22C2101B5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8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498-0C71-40A9-8DF7-92777B31CEF0}" type="datetime1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4A27-7403-4DF4-B661-85A9C4839598}" type="datetime1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6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4338-1925-4AE9-BC8A-410D23C3DE32}" type="datetime1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36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480-3380-48E0-AF52-38DACD67E1DA}" type="datetime1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3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17-AA3B-4EA4-8D8F-0C7DE71DA226}" type="datetime1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602-A7FE-4F83-AD2D-F36E3DFE020F}" type="datetime1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84A5-60BD-41B7-9DC3-5901AFC8D210}" type="datetime1">
              <a:rPr lang="pt-BR" smtClean="0"/>
              <a:t>07/11/2024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4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2C-736A-46A8-A396-3EF9985B16CE}" type="datetime1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2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069B-6531-404B-93DF-B7B8E855A4D0}" type="datetime1">
              <a:rPr lang="pt-BR" smtClean="0"/>
              <a:t>07/11/2024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1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CEF5-59CF-4412-B2E3-FB27D31FE367}" type="datetime1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9EDF-11CD-4B72-9ACE-974088E798DE}" type="datetime1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8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31F7-6363-4ED5-82FD-851C53ACDB62}" type="datetime1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HTML PARA JEDIS - GUILHERME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1CC7-4EEB-45C6-956F-E4CDF86074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3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guilhermedosreissilva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ithub.com/GuiReisSilva" TargetMode="External"/><Relationship Id="rId2" Type="http://schemas.openxmlformats.org/officeDocument/2006/relationships/hyperlink" Target="https://github.com/GuiReisSilva/prompts-recipe-to-create-a-eboo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0BE56-27A6-FC66-4CDF-A539C89E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geral">
            <a:extLst>
              <a:ext uri="{FF2B5EF4-FFF2-40B4-BE49-F238E27FC236}">
                <a16:creationId xmlns:a16="http://schemas.microsoft.com/office/drawing/2014/main" id="{FD5BDB8C-952B-A8ED-FF24-7F566764673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BBA2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jedi_img">
            <a:extLst>
              <a:ext uri="{FF2B5EF4-FFF2-40B4-BE49-F238E27FC236}">
                <a16:creationId xmlns:a16="http://schemas.microsoft.com/office/drawing/2014/main" id="{A0B76DB1-C30B-D4D4-581A-BBB3C8E6C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501"/>
            <a:ext cx="9601200" cy="9601200"/>
          </a:xfrm>
          <a:prstGeom prst="rect">
            <a:avLst/>
          </a:prstGeom>
        </p:spPr>
      </p:pic>
      <p:pic>
        <p:nvPicPr>
          <p:cNvPr id="4" name="logo_HTML">
            <a:extLst>
              <a:ext uri="{FF2B5EF4-FFF2-40B4-BE49-F238E27FC236}">
                <a16:creationId xmlns:a16="http://schemas.microsoft.com/office/drawing/2014/main" id="{612FC363-3367-603C-9DBF-E08CFC6F0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857"/>
          <a:stretch/>
        </p:blipFill>
        <p:spPr>
          <a:xfrm>
            <a:off x="3200400" y="8415430"/>
            <a:ext cx="3200400" cy="26289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F493FA-5D1A-66CD-9CAF-F8FC852E17C3}"/>
              </a:ext>
            </a:extLst>
          </p:cNvPr>
          <p:cNvSpPr txBox="1"/>
          <p:nvPr/>
        </p:nvSpPr>
        <p:spPr>
          <a:xfrm>
            <a:off x="570481" y="722173"/>
            <a:ext cx="8849564" cy="1323439"/>
          </a:xfrm>
          <a:prstGeom prst="rect">
            <a:avLst/>
          </a:prstGeom>
          <a:noFill/>
          <a:effectLst>
            <a:glow rad="952500">
              <a:srgbClr val="7B9BC1"/>
            </a:glow>
          </a:effectLst>
        </p:spPr>
        <p:txBody>
          <a:bodyPr wrap="square" rtlCol="0">
            <a:spAutoFit/>
          </a:bodyPr>
          <a:lstStyle/>
          <a:p>
            <a:r>
              <a:rPr lang="pt-BR" sz="7700" dirty="0">
                <a:solidFill>
                  <a:schemeClr val="bg1"/>
                </a:solidFill>
                <a:effectLst>
                  <a:glow rad="266700">
                    <a:srgbClr val="128ADD">
                      <a:alpha val="96000"/>
                    </a:srgbClr>
                  </a:glow>
                </a:effectLst>
                <a:latin typeface="8BIT WONDER" panose="00000400000000000000" pitchFamily="2" charset="0"/>
              </a:rPr>
              <a:t>HTML JEDI</a:t>
            </a:r>
          </a:p>
        </p:txBody>
      </p:sp>
      <p:sp>
        <p:nvSpPr>
          <p:cNvPr id="7" name="fundo_subtitulo">
            <a:extLst>
              <a:ext uri="{FF2B5EF4-FFF2-40B4-BE49-F238E27FC236}">
                <a16:creationId xmlns:a16="http://schemas.microsoft.com/office/drawing/2014/main" id="{D093FFDC-4AA7-6B4E-74F2-C2C75E7CCC81}"/>
              </a:ext>
            </a:extLst>
          </p:cNvPr>
          <p:cNvSpPr/>
          <p:nvPr/>
        </p:nvSpPr>
        <p:spPr>
          <a:xfrm>
            <a:off x="0" y="2229797"/>
            <a:ext cx="9601200" cy="823665"/>
          </a:xfrm>
          <a:prstGeom prst="rect">
            <a:avLst/>
          </a:prstGeom>
          <a:solidFill>
            <a:srgbClr val="57BA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3" name="subtitulo">
            <a:extLst>
              <a:ext uri="{FF2B5EF4-FFF2-40B4-BE49-F238E27FC236}">
                <a16:creationId xmlns:a16="http://schemas.microsoft.com/office/drawing/2014/main" id="{8BC6C9C4-FBB2-ED0D-5401-E7CD5CC58F43}"/>
              </a:ext>
            </a:extLst>
          </p:cNvPr>
          <p:cNvSpPr txBox="1"/>
          <p:nvPr/>
        </p:nvSpPr>
        <p:spPr>
          <a:xfrm>
            <a:off x="1606549" y="2239718"/>
            <a:ext cx="6588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DOMINE A FORÇA DAS TAGS</a:t>
            </a:r>
          </a:p>
        </p:txBody>
      </p:sp>
      <p:sp>
        <p:nvSpPr>
          <p:cNvPr id="8" name="fundo_rodapé">
            <a:extLst>
              <a:ext uri="{FF2B5EF4-FFF2-40B4-BE49-F238E27FC236}">
                <a16:creationId xmlns:a16="http://schemas.microsoft.com/office/drawing/2014/main" id="{CD8DCD98-22FE-B807-28FA-F107A949040E}"/>
              </a:ext>
            </a:extLst>
          </p:cNvPr>
          <p:cNvSpPr/>
          <p:nvPr/>
        </p:nvSpPr>
        <p:spPr>
          <a:xfrm>
            <a:off x="2762250" y="11155030"/>
            <a:ext cx="4451229" cy="823665"/>
          </a:xfrm>
          <a:prstGeom prst="rect">
            <a:avLst/>
          </a:prstGeom>
          <a:solidFill>
            <a:srgbClr val="57BA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dape">
            <a:extLst>
              <a:ext uri="{FF2B5EF4-FFF2-40B4-BE49-F238E27FC236}">
                <a16:creationId xmlns:a16="http://schemas.microsoft.com/office/drawing/2014/main" id="{5E63507E-599E-321F-14AE-26D3E798EF08}"/>
              </a:ext>
            </a:extLst>
          </p:cNvPr>
          <p:cNvSpPr txBox="1"/>
          <p:nvPr/>
        </p:nvSpPr>
        <p:spPr>
          <a:xfrm>
            <a:off x="2913561" y="11157857"/>
            <a:ext cx="409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Impact" panose="020B0806030902050204" pitchFamily="34" charset="0"/>
              </a:rPr>
              <a:t>GUILHERME REIS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71668C-5A76-A4A4-E53C-DEC5FF5C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70E2DA7-54E4-D7C6-1748-AE10AB6E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0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E54E9-2346-17E0-2033-81FC99A4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BADD2A-226D-3A62-6970-8649F552F10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04AE6CEF-F1F7-D561-D3E4-B0AC79C4ED67}"/>
              </a:ext>
            </a:extLst>
          </p:cNvPr>
          <p:cNvSpPr txBox="1"/>
          <p:nvPr/>
        </p:nvSpPr>
        <p:spPr>
          <a:xfrm>
            <a:off x="380307" y="6200763"/>
            <a:ext cx="9094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CABEÇALHOS (&lt;H1&gt; A &lt;H6&gt;): TÍTULOS E SUBTÍTULOS</a:t>
            </a:r>
          </a:p>
        </p:txBody>
      </p:sp>
      <p:sp>
        <p:nvSpPr>
          <p:cNvPr id="4" name="texto_titulo">
            <a:extLst>
              <a:ext uri="{FF2B5EF4-FFF2-40B4-BE49-F238E27FC236}">
                <a16:creationId xmlns:a16="http://schemas.microsoft.com/office/drawing/2014/main" id="{73345896-45D5-F719-6BB0-07F1C5D88AE1}"/>
              </a:ext>
            </a:extLst>
          </p:cNvPr>
          <p:cNvSpPr txBox="1"/>
          <p:nvPr/>
        </p:nvSpPr>
        <p:spPr>
          <a:xfrm>
            <a:off x="253538" y="2255034"/>
            <a:ext cx="9094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dirty="0">
                <a:ln>
                  <a:solidFill>
                    <a:srgbClr val="4CEAEA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4E8831-FC5C-F058-D6D4-8F24BEC1894D}"/>
              </a:ext>
            </a:extLst>
          </p:cNvPr>
          <p:cNvSpPr/>
          <p:nvPr/>
        </p:nvSpPr>
        <p:spPr>
          <a:xfrm>
            <a:off x="576942" y="10243954"/>
            <a:ext cx="8447315" cy="4571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28AD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">
            <a:extLst>
              <a:ext uri="{FF2B5EF4-FFF2-40B4-BE49-F238E27FC236}">
                <a16:creationId xmlns:a16="http://schemas.microsoft.com/office/drawing/2014/main" id="{19E48D6B-4DB4-6C69-C37C-D0929448B23B}"/>
              </a:ext>
            </a:extLst>
          </p:cNvPr>
          <p:cNvSpPr txBox="1"/>
          <p:nvPr/>
        </p:nvSpPr>
        <p:spPr>
          <a:xfrm>
            <a:off x="357242" y="10605755"/>
            <a:ext cx="909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Os cabeçalhos (&lt;h1&gt; a &lt;h6&gt;) são usados para definir títulos e subtítulos no conteúdo de uma página HTML. Eles ajudam a criar uma hierarquia lógica, essencial tanto para a organização visual quanto para a acessibilidade e SEO (Search </a:t>
            </a:r>
            <a:r>
              <a:rPr lang="pt-BR" sz="2400" dirty="0" err="1">
                <a:solidFill>
                  <a:schemeClr val="bg1"/>
                </a:solidFill>
              </a:rPr>
              <a:t>Engine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Optimization</a:t>
            </a:r>
            <a:r>
              <a:rPr lang="pt-BR" sz="2400" dirty="0">
                <a:solidFill>
                  <a:schemeClr val="bg1"/>
                </a:solidFill>
              </a:rPr>
              <a:t>).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94B368E-E8C4-29D0-72FD-387CDD5F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4732135-B966-C82C-5192-4D6D4F71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B396-65F5-735C-E185-3462617B5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titulo">
            <a:extLst>
              <a:ext uri="{FF2B5EF4-FFF2-40B4-BE49-F238E27FC236}">
                <a16:creationId xmlns:a16="http://schemas.microsoft.com/office/drawing/2014/main" id="{84AD2300-E83F-6AFD-7E07-0B7E640A9210}"/>
              </a:ext>
            </a:extLst>
          </p:cNvPr>
          <p:cNvSpPr txBox="1"/>
          <p:nvPr/>
        </p:nvSpPr>
        <p:spPr>
          <a:xfrm>
            <a:off x="307106" y="832626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Organização Hierárquica</a:t>
            </a:r>
          </a:p>
        </p:txBody>
      </p:sp>
      <p:sp>
        <p:nvSpPr>
          <p:cNvPr id="3" name="texto_subtitulo">
            <a:extLst>
              <a:ext uri="{FF2B5EF4-FFF2-40B4-BE49-F238E27FC236}">
                <a16:creationId xmlns:a16="http://schemas.microsoft.com/office/drawing/2014/main" id="{3D75B453-593E-C667-AD26-673A535E67A0}"/>
              </a:ext>
            </a:extLst>
          </p:cNvPr>
          <p:cNvSpPr txBox="1"/>
          <p:nvPr/>
        </p:nvSpPr>
        <p:spPr>
          <a:xfrm>
            <a:off x="332506" y="4355089"/>
            <a:ext cx="909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SEO e Acessibilidade</a:t>
            </a:r>
          </a:p>
        </p:txBody>
      </p:sp>
      <p:sp>
        <p:nvSpPr>
          <p:cNvPr id="4" name="texto">
            <a:extLst>
              <a:ext uri="{FF2B5EF4-FFF2-40B4-BE49-F238E27FC236}">
                <a16:creationId xmlns:a16="http://schemas.microsoft.com/office/drawing/2014/main" id="{A9B3E069-ADF7-6CFF-96CA-45F3917EDF3C}"/>
              </a:ext>
            </a:extLst>
          </p:cNvPr>
          <p:cNvSpPr txBox="1"/>
          <p:nvPr/>
        </p:nvSpPr>
        <p:spPr>
          <a:xfrm>
            <a:off x="307106" y="1792413"/>
            <a:ext cx="9094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&lt;h1&gt; representa o título principal da página e deve ser usado apenas uma vez. Os demais cabeçalhos (&lt;h2&gt; a &lt;h6&gt;) são utilizados para subtítulos em ordem de importância, com &lt;h2&gt; sendo o próximo nível abaixo de &lt;h1&gt;, e assim por diante até &lt;h6&gt;.Essa hierarquia ajuda os leitores e os motores de busca a compreenderem a estrutura do conteúdo.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13C35F-FAB5-F119-59CF-7C1FE05B2228}"/>
              </a:ext>
            </a:extLst>
          </p:cNvPr>
          <p:cNvSpPr/>
          <p:nvPr/>
        </p:nvSpPr>
        <p:spPr>
          <a:xfrm>
            <a:off x="218210" y="0"/>
            <a:ext cx="144000" cy="140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28AD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4C4C854-0916-5283-211D-B6D3264E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7519467"/>
            <a:ext cx="8318500" cy="3300852"/>
          </a:xfrm>
          <a:prstGeom prst="rect">
            <a:avLst/>
          </a:prstGeom>
        </p:spPr>
      </p:pic>
      <p:sp>
        <p:nvSpPr>
          <p:cNvPr id="20" name="texto">
            <a:extLst>
              <a:ext uri="{FF2B5EF4-FFF2-40B4-BE49-F238E27FC236}">
                <a16:creationId xmlns:a16="http://schemas.microsoft.com/office/drawing/2014/main" id="{216922E0-851C-EEF9-9A4F-78667F0EF946}"/>
              </a:ext>
            </a:extLst>
          </p:cNvPr>
          <p:cNvSpPr txBox="1"/>
          <p:nvPr/>
        </p:nvSpPr>
        <p:spPr>
          <a:xfrm>
            <a:off x="319810" y="5208538"/>
            <a:ext cx="909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uso correto dos cabeçalhos é um fator importante para SEO, pois os motores de busca consideram os títulos para indexar o </a:t>
            </a:r>
            <a:r>
              <a:rPr lang="pt-BR" sz="2400" dirty="0" err="1"/>
              <a:t>conteúdo.Além</a:t>
            </a:r>
            <a:r>
              <a:rPr lang="pt-BR" sz="2400" dirty="0"/>
              <a:t> disso, para leitores de tela, os cabeçalhos são fundamentais para navegar entre as seções da página, o que melhora a acessibilidade.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2CF4F0-A71C-222D-74DE-48391B7B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4055A8-AA79-5086-4753-9130A4F0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5CBBF3-0C43-FDD7-65C3-E2A097778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8" y="10832256"/>
            <a:ext cx="8318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665E3-C15B-E3D3-0D48-BE2D9815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6B78E4-662B-D5A8-F0CA-0A71337362D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00D4D8BF-F2A4-330A-AD4F-E9D550D010C5}"/>
              </a:ext>
            </a:extLst>
          </p:cNvPr>
          <p:cNvSpPr txBox="1"/>
          <p:nvPr/>
        </p:nvSpPr>
        <p:spPr>
          <a:xfrm>
            <a:off x="380307" y="6200763"/>
            <a:ext cx="9094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PARÁGRAFOS (&lt;P&gt;): TEXTOS E DESCRIÇÕES</a:t>
            </a:r>
          </a:p>
        </p:txBody>
      </p:sp>
      <p:sp>
        <p:nvSpPr>
          <p:cNvPr id="4" name="texto_titulo">
            <a:extLst>
              <a:ext uri="{FF2B5EF4-FFF2-40B4-BE49-F238E27FC236}">
                <a16:creationId xmlns:a16="http://schemas.microsoft.com/office/drawing/2014/main" id="{9D422C48-567B-7396-CA78-A8298F2AFF53}"/>
              </a:ext>
            </a:extLst>
          </p:cNvPr>
          <p:cNvSpPr txBox="1"/>
          <p:nvPr/>
        </p:nvSpPr>
        <p:spPr>
          <a:xfrm>
            <a:off x="253538" y="2255034"/>
            <a:ext cx="9094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dirty="0">
                <a:ln>
                  <a:solidFill>
                    <a:srgbClr val="4CEAEA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374F4F-DF38-11FE-9CA9-3344181A89A3}"/>
              </a:ext>
            </a:extLst>
          </p:cNvPr>
          <p:cNvSpPr/>
          <p:nvPr/>
        </p:nvSpPr>
        <p:spPr>
          <a:xfrm>
            <a:off x="750999" y="10347401"/>
            <a:ext cx="8352740" cy="4571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28AD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">
            <a:extLst>
              <a:ext uri="{FF2B5EF4-FFF2-40B4-BE49-F238E27FC236}">
                <a16:creationId xmlns:a16="http://schemas.microsoft.com/office/drawing/2014/main" id="{5ED8A32A-C6E5-0731-6124-5AF38210E2DC}"/>
              </a:ext>
            </a:extLst>
          </p:cNvPr>
          <p:cNvSpPr txBox="1"/>
          <p:nvPr/>
        </p:nvSpPr>
        <p:spPr>
          <a:xfrm>
            <a:off x="357242" y="10605755"/>
            <a:ext cx="909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elemento &lt;p&gt; é utilizado para criar parágrafos, que são blocos de texto na página. Ele é fundamental para apresentar informações de maneira clara e organizada, sendo usado para conteúdo descritivo e explicativo.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BAA4323-E2BE-51C9-0120-3C23D0B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5CC0896-7C7C-8313-960D-DF2ED6A6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6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8E08-621E-DAC1-0FD3-EAF43755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titulo">
            <a:extLst>
              <a:ext uri="{FF2B5EF4-FFF2-40B4-BE49-F238E27FC236}">
                <a16:creationId xmlns:a16="http://schemas.microsoft.com/office/drawing/2014/main" id="{D93CE99D-6BD3-3517-98F3-E777B37244CF}"/>
              </a:ext>
            </a:extLst>
          </p:cNvPr>
          <p:cNvSpPr txBox="1"/>
          <p:nvPr/>
        </p:nvSpPr>
        <p:spPr>
          <a:xfrm>
            <a:off x="307106" y="832626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Parágrafos - Textos e Descrições</a:t>
            </a:r>
          </a:p>
        </p:txBody>
      </p:sp>
      <p:sp>
        <p:nvSpPr>
          <p:cNvPr id="3" name="texto_subtitulo">
            <a:extLst>
              <a:ext uri="{FF2B5EF4-FFF2-40B4-BE49-F238E27FC236}">
                <a16:creationId xmlns:a16="http://schemas.microsoft.com/office/drawing/2014/main" id="{683EF187-058B-9C68-289D-2DFA8F0C9A4E}"/>
              </a:ext>
            </a:extLst>
          </p:cNvPr>
          <p:cNvSpPr txBox="1"/>
          <p:nvPr/>
        </p:nvSpPr>
        <p:spPr>
          <a:xfrm>
            <a:off x="290210" y="3395730"/>
            <a:ext cx="909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Formatação de Texto</a:t>
            </a:r>
          </a:p>
        </p:txBody>
      </p:sp>
      <p:sp>
        <p:nvSpPr>
          <p:cNvPr id="4" name="texto">
            <a:extLst>
              <a:ext uri="{FF2B5EF4-FFF2-40B4-BE49-F238E27FC236}">
                <a16:creationId xmlns:a16="http://schemas.microsoft.com/office/drawing/2014/main" id="{01AE6283-12DF-B8DA-E724-77833BCB0E75}"/>
              </a:ext>
            </a:extLst>
          </p:cNvPr>
          <p:cNvSpPr txBox="1"/>
          <p:nvPr/>
        </p:nvSpPr>
        <p:spPr>
          <a:xfrm>
            <a:off x="307106" y="1792413"/>
            <a:ext cx="909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&lt;p&gt; é utilizado para criar parágrafos, que são blocos de texto na página. Ele é fundamental para apresentar informações de maneira clara e organizada, sendo usado para conteúdo descritivo e explicativo.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927491-B04A-2F44-3D2E-7AF1F2F7FE33}"/>
              </a:ext>
            </a:extLst>
          </p:cNvPr>
          <p:cNvSpPr/>
          <p:nvPr/>
        </p:nvSpPr>
        <p:spPr>
          <a:xfrm>
            <a:off x="218210" y="0"/>
            <a:ext cx="144000" cy="140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28AD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o">
            <a:extLst>
              <a:ext uri="{FF2B5EF4-FFF2-40B4-BE49-F238E27FC236}">
                <a16:creationId xmlns:a16="http://schemas.microsoft.com/office/drawing/2014/main" id="{D037A6F8-9C75-CDE6-9E7C-80BE30FF7B20}"/>
              </a:ext>
            </a:extLst>
          </p:cNvPr>
          <p:cNvSpPr txBox="1"/>
          <p:nvPr/>
        </p:nvSpPr>
        <p:spPr>
          <a:xfrm>
            <a:off x="290210" y="4145605"/>
            <a:ext cx="909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Cada &lt;p&gt; cria um bloco de texto separado, com espaçamento automático antes e depois do </a:t>
            </a:r>
            <a:r>
              <a:rPr lang="pt-BR" sz="2400" dirty="0" err="1"/>
              <a:t>parágrafo.Você</a:t>
            </a:r>
            <a:r>
              <a:rPr lang="pt-BR" sz="2400" dirty="0"/>
              <a:t> pode incluir qualquer tipo de texto dentro de um &lt;p&gt;, incluindo </a:t>
            </a:r>
            <a:r>
              <a:rPr lang="pt-BR" sz="2400" dirty="0" err="1"/>
              <a:t>tags</a:t>
            </a:r>
            <a:r>
              <a:rPr lang="pt-BR" sz="2400" dirty="0"/>
              <a:t> para formatação, como &lt;</a:t>
            </a:r>
            <a:r>
              <a:rPr lang="pt-BR" sz="2400" dirty="0" err="1"/>
              <a:t>strong</a:t>
            </a:r>
            <a:r>
              <a:rPr lang="pt-BR" sz="2400" dirty="0"/>
              <a:t>&gt; para negrito e &lt;em&gt; para itálico.</a:t>
            </a:r>
          </a:p>
        </p:txBody>
      </p:sp>
      <p:sp>
        <p:nvSpPr>
          <p:cNvPr id="7" name="texto_subtitulo">
            <a:extLst>
              <a:ext uri="{FF2B5EF4-FFF2-40B4-BE49-F238E27FC236}">
                <a16:creationId xmlns:a16="http://schemas.microsoft.com/office/drawing/2014/main" id="{5670E28E-E352-0237-7D4B-91A58CCCEC90}"/>
              </a:ext>
            </a:extLst>
          </p:cNvPr>
          <p:cNvSpPr txBox="1"/>
          <p:nvPr/>
        </p:nvSpPr>
        <p:spPr>
          <a:xfrm>
            <a:off x="307106" y="6184900"/>
            <a:ext cx="909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Boas Práticas</a:t>
            </a:r>
          </a:p>
        </p:txBody>
      </p:sp>
      <p:sp>
        <p:nvSpPr>
          <p:cNvPr id="8" name="texto">
            <a:extLst>
              <a:ext uri="{FF2B5EF4-FFF2-40B4-BE49-F238E27FC236}">
                <a16:creationId xmlns:a16="http://schemas.microsoft.com/office/drawing/2014/main" id="{38DA600B-57BE-EDB8-B8EE-D41F517BA145}"/>
              </a:ext>
            </a:extLst>
          </p:cNvPr>
          <p:cNvSpPr txBox="1"/>
          <p:nvPr/>
        </p:nvSpPr>
        <p:spPr>
          <a:xfrm>
            <a:off x="307106" y="7125275"/>
            <a:ext cx="909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Use um &lt;p&gt; para cada ideia ou bloco de </a:t>
            </a:r>
            <a:r>
              <a:rPr lang="pt-BR" sz="2400" dirty="0" err="1"/>
              <a:t>informação.Evite</a:t>
            </a:r>
            <a:r>
              <a:rPr lang="pt-BR" sz="2400" dirty="0"/>
              <a:t> criar parágrafos muito longos; quebre o conteúdo em partes menores para melhorar a legibilidade.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7B02528-1912-CAE5-561D-BB95FE844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8490704"/>
            <a:ext cx="7899400" cy="3012008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2809CF-B669-03F6-519D-F2910780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0672C1-B38A-6BE0-50D0-5D660EC1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fld id="{13731CC7-4EEB-45C6-956F-E4CDF860744F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D9D933-4BEE-D3C3-5AE7-FCC7C96B0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11009187"/>
            <a:ext cx="8318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4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200E3-7A85-6653-BF50-A2C41D6A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C9B750-14F4-A5CF-90FC-B5C0E5852FDB}"/>
              </a:ext>
            </a:extLst>
          </p:cNvPr>
          <p:cNvSpPr/>
          <p:nvPr/>
        </p:nvSpPr>
        <p:spPr>
          <a:xfrm>
            <a:off x="-14514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DDAD8606-5CFD-700C-9BD5-4C84CABF79DC}"/>
              </a:ext>
            </a:extLst>
          </p:cNvPr>
          <p:cNvSpPr txBox="1"/>
          <p:nvPr/>
        </p:nvSpPr>
        <p:spPr>
          <a:xfrm>
            <a:off x="380307" y="6200763"/>
            <a:ext cx="9094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LINKS (&lt;A&gt;): NAVEGAÇÃO ENTRE PÁGINAS</a:t>
            </a:r>
          </a:p>
        </p:txBody>
      </p:sp>
      <p:sp>
        <p:nvSpPr>
          <p:cNvPr id="4" name="texto_titulo">
            <a:extLst>
              <a:ext uri="{FF2B5EF4-FFF2-40B4-BE49-F238E27FC236}">
                <a16:creationId xmlns:a16="http://schemas.microsoft.com/office/drawing/2014/main" id="{AD8A2AB8-2D93-B7DE-50DF-81E947AE8391}"/>
              </a:ext>
            </a:extLst>
          </p:cNvPr>
          <p:cNvSpPr txBox="1"/>
          <p:nvPr/>
        </p:nvSpPr>
        <p:spPr>
          <a:xfrm>
            <a:off x="253538" y="2255034"/>
            <a:ext cx="9094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dirty="0">
                <a:ln>
                  <a:solidFill>
                    <a:srgbClr val="4CEAEA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CB84EE-8AB4-5967-696B-6E44C6573930}"/>
              </a:ext>
            </a:extLst>
          </p:cNvPr>
          <p:cNvSpPr/>
          <p:nvPr/>
        </p:nvSpPr>
        <p:spPr>
          <a:xfrm>
            <a:off x="972457" y="10241770"/>
            <a:ext cx="7866743" cy="4571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28AD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">
            <a:extLst>
              <a:ext uri="{FF2B5EF4-FFF2-40B4-BE49-F238E27FC236}">
                <a16:creationId xmlns:a16="http://schemas.microsoft.com/office/drawing/2014/main" id="{D9A09833-30B1-5A09-3730-CDE1729BB6C8}"/>
              </a:ext>
            </a:extLst>
          </p:cNvPr>
          <p:cNvSpPr txBox="1"/>
          <p:nvPr/>
        </p:nvSpPr>
        <p:spPr>
          <a:xfrm>
            <a:off x="972456" y="10605755"/>
            <a:ext cx="8052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elemento &lt;a&gt; é responsável por criar links, permitindo que os usuários naveguem entre diferentes páginas da web ou seções dentro da mesma página. Esse é um dos elementos mais importantes para a navegação na internet.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B671071-5309-B975-5395-EAD632F1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74BA02D-DBB1-5A29-2EF2-F4C17FE1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0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25E85-75ED-FD03-1041-017544ECE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titulo">
            <a:extLst>
              <a:ext uri="{FF2B5EF4-FFF2-40B4-BE49-F238E27FC236}">
                <a16:creationId xmlns:a16="http://schemas.microsoft.com/office/drawing/2014/main" id="{E36F09F0-2C6C-C6CB-27B8-21258171B5B0}"/>
              </a:ext>
            </a:extLst>
          </p:cNvPr>
          <p:cNvSpPr txBox="1"/>
          <p:nvPr/>
        </p:nvSpPr>
        <p:spPr>
          <a:xfrm>
            <a:off x="307106" y="680226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Links - Navegação entre Páginas</a:t>
            </a:r>
          </a:p>
        </p:txBody>
      </p:sp>
      <p:sp>
        <p:nvSpPr>
          <p:cNvPr id="3" name="texto_subtitulo">
            <a:extLst>
              <a:ext uri="{FF2B5EF4-FFF2-40B4-BE49-F238E27FC236}">
                <a16:creationId xmlns:a16="http://schemas.microsoft.com/office/drawing/2014/main" id="{863EF4ED-55D6-9D64-F520-63E84F72EDBE}"/>
              </a:ext>
            </a:extLst>
          </p:cNvPr>
          <p:cNvSpPr txBox="1"/>
          <p:nvPr/>
        </p:nvSpPr>
        <p:spPr>
          <a:xfrm>
            <a:off x="290210" y="3090930"/>
            <a:ext cx="909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Estrutura Básica</a:t>
            </a:r>
          </a:p>
        </p:txBody>
      </p:sp>
      <p:sp>
        <p:nvSpPr>
          <p:cNvPr id="4" name="texto">
            <a:extLst>
              <a:ext uri="{FF2B5EF4-FFF2-40B4-BE49-F238E27FC236}">
                <a16:creationId xmlns:a16="http://schemas.microsoft.com/office/drawing/2014/main" id="{4036C16D-2F64-D1AF-C6A0-E8FF996588FA}"/>
              </a:ext>
            </a:extLst>
          </p:cNvPr>
          <p:cNvSpPr txBox="1"/>
          <p:nvPr/>
        </p:nvSpPr>
        <p:spPr>
          <a:xfrm>
            <a:off x="307106" y="1525713"/>
            <a:ext cx="909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&lt;a&gt; é responsável por criar links, permitindo que os usuários naveguem entre diferentes páginas da web ou seções dentro da mesma página. Esse é um dos elementos mais importantes para a navegação na internet.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9C83E4-5F58-3E5A-E4F5-590D24D3E4E6}"/>
              </a:ext>
            </a:extLst>
          </p:cNvPr>
          <p:cNvSpPr/>
          <p:nvPr/>
        </p:nvSpPr>
        <p:spPr>
          <a:xfrm>
            <a:off x="218210" y="0"/>
            <a:ext cx="144000" cy="12311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28AD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o">
            <a:extLst>
              <a:ext uri="{FF2B5EF4-FFF2-40B4-BE49-F238E27FC236}">
                <a16:creationId xmlns:a16="http://schemas.microsoft.com/office/drawing/2014/main" id="{97AA0969-3121-D0C6-4170-5FE5DE26336E}"/>
              </a:ext>
            </a:extLst>
          </p:cNvPr>
          <p:cNvSpPr txBox="1"/>
          <p:nvPr/>
        </p:nvSpPr>
        <p:spPr>
          <a:xfrm>
            <a:off x="290210" y="3840805"/>
            <a:ext cx="909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atributo </a:t>
            </a:r>
            <a:r>
              <a:rPr lang="pt-BR" sz="2400" dirty="0" err="1"/>
              <a:t>href</a:t>
            </a:r>
            <a:r>
              <a:rPr lang="pt-BR" sz="2400" dirty="0"/>
              <a:t> é obrigatório e define o destino do </a:t>
            </a:r>
            <a:r>
              <a:rPr lang="pt-BR" sz="2400" dirty="0" err="1"/>
              <a:t>link.Links</a:t>
            </a:r>
            <a:r>
              <a:rPr lang="pt-BR" sz="2400" dirty="0"/>
              <a:t> podem levar o usuário a uma página externa, a uma página interna do mesmo site, ou mesmo a um arquivo para </a:t>
            </a:r>
            <a:r>
              <a:rPr lang="pt-BR" sz="2400" dirty="0" err="1"/>
              <a:t>download.O</a:t>
            </a:r>
            <a:r>
              <a:rPr lang="pt-BR" sz="2400" dirty="0"/>
              <a:t> texto entre as </a:t>
            </a:r>
            <a:r>
              <a:rPr lang="pt-BR" sz="2400" dirty="0" err="1"/>
              <a:t>tags</a:t>
            </a:r>
            <a:r>
              <a:rPr lang="pt-BR" sz="2400" dirty="0"/>
              <a:t> &lt;a&gt;&lt;/a&gt; é o texto clicável do link.</a:t>
            </a:r>
          </a:p>
        </p:txBody>
      </p:sp>
      <p:sp>
        <p:nvSpPr>
          <p:cNvPr id="7" name="texto_subtitulo">
            <a:extLst>
              <a:ext uri="{FF2B5EF4-FFF2-40B4-BE49-F238E27FC236}">
                <a16:creationId xmlns:a16="http://schemas.microsoft.com/office/drawing/2014/main" id="{C81DCA5F-6CCC-E718-52F6-BA436DF7BBE8}"/>
              </a:ext>
            </a:extLst>
          </p:cNvPr>
          <p:cNvSpPr txBox="1"/>
          <p:nvPr/>
        </p:nvSpPr>
        <p:spPr>
          <a:xfrm>
            <a:off x="307106" y="5880100"/>
            <a:ext cx="909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Links Externos e Internos</a:t>
            </a:r>
          </a:p>
        </p:txBody>
      </p:sp>
      <p:sp>
        <p:nvSpPr>
          <p:cNvPr id="8" name="texto">
            <a:extLst>
              <a:ext uri="{FF2B5EF4-FFF2-40B4-BE49-F238E27FC236}">
                <a16:creationId xmlns:a16="http://schemas.microsoft.com/office/drawing/2014/main" id="{CBE8CCF3-5042-F8D5-E46F-2B5AB6BBB276}"/>
              </a:ext>
            </a:extLst>
          </p:cNvPr>
          <p:cNvSpPr txBox="1"/>
          <p:nvPr/>
        </p:nvSpPr>
        <p:spPr>
          <a:xfrm>
            <a:off x="307106" y="6718875"/>
            <a:ext cx="909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Para links externos, você pode adicionar o atributo target="_</a:t>
            </a:r>
            <a:r>
              <a:rPr lang="pt-BR" sz="2400" dirty="0" err="1"/>
              <a:t>blank</a:t>
            </a:r>
            <a:r>
              <a:rPr lang="pt-BR" sz="2400" dirty="0"/>
              <a:t>" para que o link seja aberto em uma nova aba, melhorando a experiência do usuário. Links internos (ancoras) podem ser criados com </a:t>
            </a:r>
            <a:r>
              <a:rPr lang="pt-BR" sz="2400" dirty="0" err="1"/>
              <a:t>IDs</a:t>
            </a:r>
            <a:r>
              <a:rPr lang="pt-BR" sz="2400" dirty="0"/>
              <a:t>, levando o usuário diretamente a uma seção específica da página.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70F1BD4-5E21-70F5-BB93-C985907D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0" y="8383786"/>
            <a:ext cx="8305540" cy="3217664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D737E9-BDD8-D4D3-F0FA-5F4CA878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C93F683-836A-85BC-BDAC-98EAFDF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7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CF52EAD-BC5F-BFAF-AA74-A12DB86F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0" y="11007939"/>
            <a:ext cx="8318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5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34136-C9AF-3266-7864-82683980B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610C33-719B-5266-EEB1-D2874C4D0003}"/>
              </a:ext>
            </a:extLst>
          </p:cNvPr>
          <p:cNvSpPr/>
          <p:nvPr/>
        </p:nvSpPr>
        <p:spPr>
          <a:xfrm>
            <a:off x="-14514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2A286EC9-419A-CACC-E6B2-FE813B193FDD}"/>
              </a:ext>
            </a:extLst>
          </p:cNvPr>
          <p:cNvSpPr txBox="1"/>
          <p:nvPr/>
        </p:nvSpPr>
        <p:spPr>
          <a:xfrm>
            <a:off x="380307" y="6200763"/>
            <a:ext cx="9094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13183E-3759-2618-C355-6DF3B5750456}"/>
              </a:ext>
            </a:extLst>
          </p:cNvPr>
          <p:cNvSpPr/>
          <p:nvPr/>
        </p:nvSpPr>
        <p:spPr>
          <a:xfrm>
            <a:off x="935135" y="8002426"/>
            <a:ext cx="7866743" cy="4571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28AD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48757E9-BF05-ACD1-D18C-70E17FAE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F85E53B-9E38-6BF5-90D7-F0DF076A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fld id="{13731CC7-4EEB-45C6-956F-E4CDF860744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07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D034B-CAD8-66EA-BD8A-99AFCB243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titulo">
            <a:extLst>
              <a:ext uri="{FF2B5EF4-FFF2-40B4-BE49-F238E27FC236}">
                <a16:creationId xmlns:a16="http://schemas.microsoft.com/office/drawing/2014/main" id="{01438C4A-0E61-21D8-6FED-7B126B3FD317}"/>
              </a:ext>
            </a:extLst>
          </p:cNvPr>
          <p:cNvSpPr txBox="1"/>
          <p:nvPr/>
        </p:nvSpPr>
        <p:spPr>
          <a:xfrm>
            <a:off x="1873741" y="636738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95D6F5-7351-50B6-DA24-FE70568BED5B}"/>
              </a:ext>
            </a:extLst>
          </p:cNvPr>
          <p:cNvSpPr/>
          <p:nvPr/>
        </p:nvSpPr>
        <p:spPr>
          <a:xfrm>
            <a:off x="218210" y="0"/>
            <a:ext cx="144000" cy="12311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28AD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o">
            <a:extLst>
              <a:ext uri="{FF2B5EF4-FFF2-40B4-BE49-F238E27FC236}">
                <a16:creationId xmlns:a16="http://schemas.microsoft.com/office/drawing/2014/main" id="{AC0B1DDD-3E60-2523-DAB3-C09598F0D9E3}"/>
              </a:ext>
            </a:extLst>
          </p:cNvPr>
          <p:cNvSpPr txBox="1"/>
          <p:nvPr/>
        </p:nvSpPr>
        <p:spPr>
          <a:xfrm>
            <a:off x="290210" y="2462089"/>
            <a:ext cx="90941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8" name="texto">
            <a:extLst>
              <a:ext uri="{FF2B5EF4-FFF2-40B4-BE49-F238E27FC236}">
                <a16:creationId xmlns:a16="http://schemas.microsoft.com/office/drawing/2014/main" id="{56082B46-A84D-3C3F-0C05-60947211D1B7}"/>
              </a:ext>
            </a:extLst>
          </p:cNvPr>
          <p:cNvSpPr txBox="1"/>
          <p:nvPr/>
        </p:nvSpPr>
        <p:spPr>
          <a:xfrm>
            <a:off x="735435" y="7161089"/>
            <a:ext cx="90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hlinkClick r:id="rId2"/>
              </a:rPr>
              <a:t>https://github.com/GuiReisSilva/prompts-recipe-to-create-a-ebook</a:t>
            </a:r>
            <a:endParaRPr lang="pt-BR" sz="24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E3017B-1FED-8E99-3752-837E7209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HTML PARA JEDIS - GUILHERME REIS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825D967-BFE0-0B4C-3A6C-25383F84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1CC7-4EEB-45C6-956F-E4CDF860744F}" type="slidenum">
              <a:rPr lang="pt-BR" smtClean="0"/>
              <a:t>9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BCF4AC-3AB4-FF02-E0E4-004630C85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0" y="11007939"/>
            <a:ext cx="8318500" cy="1714500"/>
          </a:xfrm>
          <a:prstGeom prst="rect">
            <a:avLst/>
          </a:prstGeom>
        </p:spPr>
      </p:pic>
      <p:pic>
        <p:nvPicPr>
          <p:cNvPr id="12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15" y="5562515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06941D1-69A4-2828-A787-C30F63B25388}"/>
              </a:ext>
            </a:extLst>
          </p:cNvPr>
          <p:cNvSpPr/>
          <p:nvPr/>
        </p:nvSpPr>
        <p:spPr>
          <a:xfrm>
            <a:off x="933061" y="8528180"/>
            <a:ext cx="7823071" cy="2479759"/>
          </a:xfrm>
          <a:prstGeom prst="roundRect">
            <a:avLst/>
          </a:prstGeom>
          <a:solidFill>
            <a:srgbClr val="171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71515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87B22CC-081E-5B5F-1EC7-6CDA07D57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9" y="9475641"/>
            <a:ext cx="1286224" cy="12537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13AE77-36C7-7B66-D223-1EE17D1CA884}"/>
              </a:ext>
            </a:extLst>
          </p:cNvPr>
          <p:cNvCxnSpPr/>
          <p:nvPr/>
        </p:nvCxnSpPr>
        <p:spPr>
          <a:xfrm>
            <a:off x="1268963" y="9117099"/>
            <a:ext cx="7091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22428D-7270-13F2-9854-1B885948BE68}"/>
              </a:ext>
            </a:extLst>
          </p:cNvPr>
          <p:cNvSpPr txBox="1"/>
          <p:nvPr/>
        </p:nvSpPr>
        <p:spPr>
          <a:xfrm>
            <a:off x="1184812" y="8593879"/>
            <a:ext cx="150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👓</a:t>
            </a:r>
            <a:r>
              <a:rPr lang="pt-BR" sz="2800" dirty="0">
                <a:solidFill>
                  <a:schemeClr val="bg2"/>
                </a:solidFill>
              </a:rPr>
              <a:t>Autor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23B0B94-2A01-67B4-201F-AA8BF5E72BC6}"/>
              </a:ext>
            </a:extLst>
          </p:cNvPr>
          <p:cNvSpPr txBox="1"/>
          <p:nvPr/>
        </p:nvSpPr>
        <p:spPr>
          <a:xfrm>
            <a:off x="2691635" y="9693186"/>
            <a:ext cx="160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Guilherme Reis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198E60-D014-F14A-85F5-7FC43EED09AB}"/>
              </a:ext>
            </a:extLst>
          </p:cNvPr>
          <p:cNvSpPr txBox="1"/>
          <p:nvPr/>
        </p:nvSpPr>
        <p:spPr>
          <a:xfrm>
            <a:off x="2691635" y="10102513"/>
            <a:ext cx="18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  <a:hlinkClick r:id="rId7"/>
              </a:rPr>
              <a:t>GitHub </a:t>
            </a:r>
            <a:r>
              <a:rPr lang="pt-BR" dirty="0">
                <a:solidFill>
                  <a:schemeClr val="bg2"/>
                </a:solidFill>
              </a:rPr>
              <a:t>| </a:t>
            </a:r>
            <a:r>
              <a:rPr lang="pt-BR" dirty="0">
                <a:solidFill>
                  <a:schemeClr val="bg2"/>
                </a:solidFill>
                <a:hlinkClick r:id="rId8"/>
              </a:rPr>
              <a:t>LinkedIn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1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651</TotalTime>
  <Words>722</Words>
  <Application>Microsoft Office PowerPoint</Application>
  <PresentationFormat>Papel A3 (297 x 420 mm)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8BIT WONDER</vt:lpstr>
      <vt:lpstr>Arial</vt:lpstr>
      <vt:lpstr>Calibri</vt:lpstr>
      <vt:lpstr>Calibri Light</vt:lpstr>
      <vt:lpstr>Impact</vt:lpstr>
      <vt:lpstr>Segoe UI Emoji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reis</dc:creator>
  <cp:lastModifiedBy>guilherme reis</cp:lastModifiedBy>
  <cp:revision>4</cp:revision>
  <dcterms:created xsi:type="dcterms:W3CDTF">2024-11-06T18:23:09Z</dcterms:created>
  <dcterms:modified xsi:type="dcterms:W3CDTF">2024-11-07T19:02:15Z</dcterms:modified>
</cp:coreProperties>
</file>