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64B98D-3E7C-4218-B67B-22D9183AF22F}">
  <a:tblStyle styleId="{0B64B98D-3E7C-4218-B67B-22D9183AF2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5feb58e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5feb58e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35feb58e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35feb58e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35feb58e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35feb58e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35feb58e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35feb58e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35feb58e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35feb58e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35feb58e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35feb58e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35feb58e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35feb58e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355458"/>
            <a:ext cx="4255500" cy="31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Distribuições de Probabilidade </a:t>
            </a:r>
            <a:r>
              <a:rPr lang="pt-BR"/>
              <a:t>nas </a:t>
            </a:r>
            <a:r>
              <a:rPr lang="pt-BR"/>
              <a:t>temperaturas máximas em Brasília–DF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Rocha Duarte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Recordar: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3430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Normal</a:t>
            </a:r>
            <a:endParaRPr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597875"/>
            <a:ext cx="3430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 de Student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550" y="1990050"/>
            <a:ext cx="3524700" cy="28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99" y="2055974"/>
            <a:ext cx="3430500" cy="245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de Aderência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18744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Cramer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Kolmogorov-Smirnov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Qui-Quadrado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Shapiro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Lilliefors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Anderson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3812300" y="2397450"/>
            <a:ext cx="864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5797675" y="2974350"/>
            <a:ext cx="864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Normal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6976475" y="4531650"/>
            <a:ext cx="1679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*5% de significância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4425625" y="1990050"/>
            <a:ext cx="948000" cy="2317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3258225" y="1989000"/>
            <a:ext cx="379800" cy="1165500"/>
          </a:xfrm>
          <a:prstGeom prst="rightBrace">
            <a:avLst>
              <a:gd fmla="val 50000" name="adj1"/>
              <a:gd fmla="val 4983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 “aderiu” apenas 4 vezes, já a normal, 13</a:t>
            </a:r>
            <a:endParaRPr/>
          </a:p>
        </p:txBody>
      </p:sp>
      <p:graphicFrame>
        <p:nvGraphicFramePr>
          <p:cNvPr id="304" name="Google Shape;304;p1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{0B64B98D-3E7C-4218-B67B-22D9183AF22F}</a:tableStyleId>
              </a:tblPr>
              <a:tblGrid>
                <a:gridCol w="95250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Função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Aderência para Cramer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O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</a:t>
                      </a:r>
                      <a:endParaRPr b="1" sz="1000"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Normal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T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graphicFrame>
        <p:nvGraphicFramePr>
          <p:cNvPr id="305" name="Google Shape;305;p16"/>
          <p:cNvGraphicFramePr/>
          <p:nvPr/>
        </p:nvGraphicFramePr>
        <p:xfrm>
          <a:off x="152400" y="18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{0B64B98D-3E7C-4218-B67B-22D9183AF22F}</a:tableStyleId>
              </a:tblPr>
              <a:tblGrid>
                <a:gridCol w="95250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Função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Aderência para Kolmogorov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O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</a:t>
                      </a:r>
                      <a:endParaRPr b="1" sz="1000"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Normal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T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graphicFrame>
        <p:nvGraphicFramePr>
          <p:cNvPr id="306" name="Google Shape;306;p16"/>
          <p:cNvGraphicFramePr/>
          <p:nvPr/>
        </p:nvGraphicFramePr>
        <p:xfrm>
          <a:off x="4633775" y="116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{0B64B98D-3E7C-4218-B67B-22D9183AF22F}</a:tableStyleId>
              </a:tblPr>
              <a:tblGrid>
                <a:gridCol w="95250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Função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Aderência para Qui-Quadrado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O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</a:t>
                      </a:r>
                      <a:endParaRPr b="1" sz="1000"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Normal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T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Nenhum dos três testes foi significativo, porém Lilliefors foi o “menos pior” com o p-value chegando até 0.002 </a:t>
            </a:r>
            <a:endParaRPr/>
          </a:p>
        </p:txBody>
      </p:sp>
      <p:graphicFrame>
        <p:nvGraphicFramePr>
          <p:cNvPr id="312" name="Google Shape;312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{0B64B98D-3E7C-4218-B67B-22D9183AF22F}</a:tableStyleId>
              </a:tblPr>
              <a:tblGrid>
                <a:gridCol w="95250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Função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Aderência para Shapiro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O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</a:t>
                      </a:r>
                      <a:endParaRPr b="1" sz="1000"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Normal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graphicFrame>
        <p:nvGraphicFramePr>
          <p:cNvPr id="313" name="Google Shape;313;p17"/>
          <p:cNvGraphicFramePr/>
          <p:nvPr/>
        </p:nvGraphicFramePr>
        <p:xfrm>
          <a:off x="152400" y="16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{0B64B98D-3E7C-4218-B67B-22D9183AF22F}</a:tableStyleId>
              </a:tblPr>
              <a:tblGrid>
                <a:gridCol w="95250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Função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Aderência para Lilliefors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O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</a:t>
                      </a:r>
                      <a:endParaRPr b="1" sz="1000"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Normal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graphicFrame>
        <p:nvGraphicFramePr>
          <p:cNvPr id="314" name="Google Shape;314;p17"/>
          <p:cNvGraphicFramePr/>
          <p:nvPr/>
        </p:nvGraphicFramePr>
        <p:xfrm>
          <a:off x="4626850" y="98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{0B64B98D-3E7C-4218-B67B-22D9183AF22F}</a:tableStyleId>
              </a:tblPr>
              <a:tblGrid>
                <a:gridCol w="95250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Função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Aderência para Anderson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O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</a:t>
                      </a:r>
                      <a:endParaRPr b="1"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</a:t>
                      </a:r>
                      <a:endParaRPr b="1" sz="1000"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Normal</a:t>
                      </a:r>
                      <a:endParaRPr b="1" sz="12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</a:t>
                      </a:r>
                      <a:endParaRPr sz="1000"/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sp>
        <p:nvSpPr>
          <p:cNvPr id="315" name="Google Shape;315;p17"/>
          <p:cNvSpPr/>
          <p:nvPr/>
        </p:nvSpPr>
        <p:spPr>
          <a:xfrm>
            <a:off x="6566650" y="2286000"/>
            <a:ext cx="501900" cy="73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4626850" y="3024900"/>
            <a:ext cx="43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Fornecia a 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estatística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calculada e o valor crítico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1303800" y="1979350"/>
            <a:ext cx="3512100" cy="25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Apesar de nenhuma distribuição se modelar bem aos dados, a Normal </a:t>
            </a:r>
            <a:r>
              <a:rPr lang="pt-BR"/>
              <a:t>apresentou um desempenho ligeiramente melhor;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Outubro foi o único mês significativo em pelo menos 50% dos testes.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025" y="1979350"/>
            <a:ext cx="3438276" cy="18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lang="pt-BR"/>
              <a:t>unção Geradora de Momentos</a:t>
            </a:r>
            <a:r>
              <a:rPr lang="pt-BR"/>
              <a:t> (Outubro)</a:t>
            </a:r>
            <a:endParaRPr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481375" y="2306900"/>
            <a:ext cx="189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28,69° C</a:t>
            </a:r>
            <a:endParaRPr/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2607200" y="2306825"/>
            <a:ext cx="1895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8,97° C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4698175" y="2306825"/>
            <a:ext cx="1895100" cy="24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0,41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Leptocúrtica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(caudas um pouco mais pesadas do que uma distribuição normal)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6789150" y="2306825"/>
            <a:ext cx="1895100" cy="24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−0,45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Leve assimetria à esquerda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Apesar da alta média, alguns dias com temperaturas mais baixas, puxam a cauda para a esquerda</a:t>
            </a:r>
            <a:endParaRPr/>
          </a:p>
        </p:txBody>
      </p:sp>
      <p:grpSp>
        <p:nvGrpSpPr>
          <p:cNvPr id="333" name="Google Shape;333;p19"/>
          <p:cNvGrpSpPr/>
          <p:nvPr/>
        </p:nvGrpSpPr>
        <p:grpSpPr>
          <a:xfrm>
            <a:off x="461925" y="1491450"/>
            <a:ext cx="8220150" cy="614600"/>
            <a:chOff x="481525" y="1644800"/>
            <a:chExt cx="8220150" cy="614600"/>
          </a:xfrm>
        </p:grpSpPr>
        <p:sp>
          <p:nvSpPr>
            <p:cNvPr id="334" name="Google Shape;334;p19"/>
            <p:cNvSpPr txBox="1"/>
            <p:nvPr/>
          </p:nvSpPr>
          <p:spPr>
            <a:xfrm>
              <a:off x="481525" y="1644800"/>
              <a:ext cx="18951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1°</a:t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Média</a:t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19"/>
            <p:cNvSpPr txBox="1"/>
            <p:nvPr/>
          </p:nvSpPr>
          <p:spPr>
            <a:xfrm>
              <a:off x="2589850" y="1645300"/>
              <a:ext cx="18951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°</a:t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Variância</a:t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19"/>
            <p:cNvSpPr txBox="1"/>
            <p:nvPr/>
          </p:nvSpPr>
          <p:spPr>
            <a:xfrm>
              <a:off x="4698213" y="1645300"/>
              <a:ext cx="18951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°</a:t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Curtose</a:t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19"/>
            <p:cNvSpPr txBox="1"/>
            <p:nvPr/>
          </p:nvSpPr>
          <p:spPr>
            <a:xfrm>
              <a:off x="6806575" y="1645300"/>
              <a:ext cx="18951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°</a:t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Simetria</a:t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338" name="Google Shape;3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75" y="2701824"/>
            <a:ext cx="3806925" cy="2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44" name="Google Shape;344;p20"/>
          <p:cNvSpPr txBox="1"/>
          <p:nvPr>
            <p:ph idx="1" type="body"/>
          </p:nvPr>
        </p:nvSpPr>
        <p:spPr>
          <a:xfrm>
            <a:off x="1303800" y="19900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Apesar da distribuição Normal ser mais adequada do que a T de Student, não pode ser considerada uma boa distribuição para esse estudo por sua baixa </a:t>
            </a:r>
            <a:r>
              <a:rPr lang="pt-BR" sz="1500"/>
              <a:t>aderência</a:t>
            </a:r>
            <a:r>
              <a:rPr lang="pt-BR" sz="1500"/>
              <a:t> nos testes feitos.</a:t>
            </a:r>
            <a:endParaRPr sz="1500"/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900" y="15978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