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44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4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abcc6f0bf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aabcc6f0bf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ada24b92e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ada24b92e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ada24b92e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aada24b92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b62bc51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b62bc51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abcc6f0bf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abcc6f0bf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ada24b92e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ada24b92e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ada24b92e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ada24b92e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abcc6f0bf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abcc6f0bf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abcc6f0bf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abcc6f0bf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abcc6f0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abcc6f0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abcc6f0bf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abcc6f0bf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abcc6f0bf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abcc6f0bf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b62bc51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b62bc5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abcc6f0bf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abcc6f0bf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abcc6f0bf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abcc6f0bf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gradFill>
          <a:gsLst>
            <a:gs pos="0">
              <a:srgbClr val="EFEFEF"/>
            </a:gs>
            <a:gs pos="29000">
              <a:srgbClr val="789ACE"/>
            </a:gs>
            <a:gs pos="100000">
              <a:schemeClr val="accent1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3.png"/><Relationship Id="rId10" Type="http://schemas.openxmlformats.org/officeDocument/2006/relationships/image" Target="../media/image24.png"/><Relationship Id="rId13" Type="http://schemas.openxmlformats.org/officeDocument/2006/relationships/image" Target="../media/image36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Relationship Id="rId5" Type="http://schemas.openxmlformats.org/officeDocument/2006/relationships/image" Target="../media/image50.png"/><Relationship Id="rId6" Type="http://schemas.openxmlformats.org/officeDocument/2006/relationships/image" Target="../media/image29.png"/><Relationship Id="rId7" Type="http://schemas.openxmlformats.org/officeDocument/2006/relationships/image" Target="../media/image48.png"/><Relationship Id="rId8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3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5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Relationship Id="rId5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6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5.png"/><Relationship Id="rId4" Type="http://schemas.openxmlformats.org/officeDocument/2006/relationships/image" Target="../media/image15.png"/><Relationship Id="rId9" Type="http://schemas.openxmlformats.org/officeDocument/2006/relationships/image" Target="../media/image26.png"/><Relationship Id="rId5" Type="http://schemas.openxmlformats.org/officeDocument/2006/relationships/image" Target="../media/image47.png"/><Relationship Id="rId6" Type="http://schemas.openxmlformats.org/officeDocument/2006/relationships/hyperlink" Target="https://web.archive.org/web/20220331130319/http://yann.lecun.com/" TargetMode="External"/><Relationship Id="rId7" Type="http://schemas.openxmlformats.org/officeDocument/2006/relationships/hyperlink" Target="https://web.archive.org/web/20220331130319/http://homepage.mac.com/corinnacortes/" TargetMode="External"/><Relationship Id="rId8" Type="http://schemas.openxmlformats.org/officeDocument/2006/relationships/hyperlink" Target="https://web.archive.org/web/20220331130319/http://research.microsoft.com/en-us/people/cburges/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6.png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1.gif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52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Relationship Id="rId5" Type="http://schemas.openxmlformats.org/officeDocument/2006/relationships/image" Target="../media/image33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50150" y="1208600"/>
            <a:ext cx="5404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100"/>
              <a:t>T3.1 : Aplicação do PCA em Reconhecimento de dígitos</a:t>
            </a:r>
            <a:endParaRPr b="1" sz="3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17050" y="2446075"/>
            <a:ext cx="3714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Montserrat"/>
                <a:ea typeface="Montserrat"/>
                <a:cs typeface="Montserrat"/>
                <a:sym typeface="Montserrat"/>
              </a:rPr>
              <a:t>Mestrado em Matemática e Computação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069550" y="3122825"/>
            <a:ext cx="348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Grupo 4</a:t>
            </a:r>
            <a:endParaRPr b="1" sz="16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pt-P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Gabriella Lima, pg54401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pt-P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Guilherme Martins, pg52214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pt-P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Maria Laires, pg52220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pt-P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Matheus Ribeiro, pg52254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4572000" y="543225"/>
            <a:ext cx="39279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latin typeface="Montserrat"/>
                <a:ea typeface="Montserrat"/>
                <a:cs typeface="Montserrat"/>
                <a:sym typeface="Montserrat"/>
              </a:rPr>
              <a:t>Métricas em Machine Learning 2023-24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00" y="3180477"/>
            <a:ext cx="2198600" cy="14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1297500" y="393750"/>
            <a:ext cx="70389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Médias e Componentes Principais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(Exemplos) </a:t>
            </a:r>
            <a:endParaRPr/>
          </a:p>
        </p:txBody>
      </p:sp>
      <p:pic>
        <p:nvPicPr>
          <p:cNvPr id="251" name="Google Shape;2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250" y="1548675"/>
            <a:ext cx="1815675" cy="17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725" y="1548675"/>
            <a:ext cx="1815675" cy="179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 txBox="1"/>
          <p:nvPr/>
        </p:nvSpPr>
        <p:spPr>
          <a:xfrm>
            <a:off x="789788" y="3342650"/>
            <a:ext cx="1974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Média de todas as imagens de treino com dígito 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2600" y="1201700"/>
            <a:ext cx="1157175" cy="11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2675" y="1201700"/>
            <a:ext cx="1157175" cy="114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2750" y="1201700"/>
            <a:ext cx="1157175" cy="114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2600" y="2473896"/>
            <a:ext cx="1157175" cy="114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82675" y="2473897"/>
            <a:ext cx="1157175" cy="114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82744" y="2473900"/>
            <a:ext cx="1157175" cy="114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82594" y="3746100"/>
            <a:ext cx="1157175" cy="114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82669" y="3746100"/>
            <a:ext cx="1157175" cy="114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82744" y="3746100"/>
            <a:ext cx="1157175" cy="114334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2"/>
          <p:cNvSpPr txBox="1"/>
          <p:nvPr/>
        </p:nvSpPr>
        <p:spPr>
          <a:xfrm>
            <a:off x="2702250" y="3386300"/>
            <a:ext cx="1974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Representação gráfica da 1ª componente principal do dígito 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4982598" y="839775"/>
            <a:ext cx="375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Médias - restantes dígitos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589375" y="3828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700"/>
              <a:t>Dataset de teste</a:t>
            </a:r>
            <a:endParaRPr sz="2700"/>
          </a:p>
        </p:txBody>
      </p:sp>
      <p:sp>
        <p:nvSpPr>
          <p:cNvPr id="270" name="Google Shape;270;p23"/>
          <p:cNvSpPr txBox="1"/>
          <p:nvPr/>
        </p:nvSpPr>
        <p:spPr>
          <a:xfrm>
            <a:off x="698125" y="1211375"/>
            <a:ext cx="626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000</a:t>
            </a: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imagens para teste + respetivas labels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4814650" y="1064875"/>
            <a:ext cx="419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mnist_database/</a:t>
            </a:r>
            <a:r>
              <a:rPr b="1"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t10k</a:t>
            </a:r>
            <a:r>
              <a:rPr b="1"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-images.idx3-ubyte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mnist_database/</a:t>
            </a:r>
            <a:r>
              <a:rPr b="1"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t10k</a:t>
            </a:r>
            <a:r>
              <a:rPr b="1"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-labels.idx1-ubyte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4406225" y="3228750"/>
            <a:ext cx="2610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 dígitos 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Comparar a imagem com os coeficientes de projeção para os 10 </a:t>
            </a:r>
            <a:r>
              <a:rPr b="1"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dígitos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5645900" y="3563788"/>
            <a:ext cx="206700" cy="130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4" name="Google Shape;2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50" y="2389000"/>
            <a:ext cx="36290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375" y="2153325"/>
            <a:ext cx="472440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title"/>
          </p:nvPr>
        </p:nvSpPr>
        <p:spPr>
          <a:xfrm>
            <a:off x="1297500" y="393750"/>
            <a:ext cx="70389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Distâncias Euclidiana e de Mahalanobis</a:t>
            </a:r>
            <a:endParaRPr/>
          </a:p>
        </p:txBody>
      </p:sp>
      <p:pic>
        <p:nvPicPr>
          <p:cNvPr id="281" name="Google Shape;2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650" y="1353375"/>
            <a:ext cx="1797919" cy="6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638" y="1353375"/>
            <a:ext cx="2258950" cy="63609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 txBox="1"/>
          <p:nvPr/>
        </p:nvSpPr>
        <p:spPr>
          <a:xfrm>
            <a:off x="1827463" y="1015750"/>
            <a:ext cx="109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Euclidiana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4"/>
          <p:cNvSpPr txBox="1"/>
          <p:nvPr/>
        </p:nvSpPr>
        <p:spPr>
          <a:xfrm>
            <a:off x="4773813" y="1015750"/>
            <a:ext cx="146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Mahalanobis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2131950" y="2346675"/>
            <a:ext cx="5058000" cy="166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LIMITAÇÃO</a:t>
            </a:r>
            <a:r>
              <a:rPr lang="pt-PT" sz="12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Distância Euclidiana</a:t>
            </a:r>
            <a:r>
              <a:rPr lang="pt-PT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	A comparação das distâncias obtidas de uma mesma imagem perante os 10 dígitos é feita com vetores de dimensões 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diferentes (devido ao diferente número de componentes principais em cada modelo de dígito).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SOLUÇÃO:</a:t>
            </a:r>
            <a:r>
              <a:rPr lang="pt-PT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Distância Mahalanobis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24"/>
          <p:cNvSpPr txBox="1"/>
          <p:nvPr/>
        </p:nvSpPr>
        <p:spPr>
          <a:xfrm>
            <a:off x="6456438" y="1353375"/>
            <a:ext cx="169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Distância Euclidiana </a:t>
            </a:r>
            <a:r>
              <a:rPr b="1"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PONDERADA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Reconhecimento - Imagens de Teste </a:t>
            </a:r>
            <a:endParaRPr/>
          </a:p>
        </p:txBody>
      </p:sp>
      <p:sp>
        <p:nvSpPr>
          <p:cNvPr id="292" name="Google Shape;292;p25"/>
          <p:cNvSpPr txBox="1"/>
          <p:nvPr/>
        </p:nvSpPr>
        <p:spPr>
          <a:xfrm>
            <a:off x="3079575" y="1582700"/>
            <a:ext cx="5654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AutoNum type="arabicPeriod"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cada imagem de teste: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AutoNum type="arabicPeriod"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cada um dos 10 conjuntos de componentes principais e coeficientes das projeções de cada dígito: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AutoNum type="arabicPeriod"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Calcular os coeficientes de projeção da imagem de teste sobre as componentes principais do dígito atual;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AutoNum type="arabicPeriod"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Calcular a distância mínima entre os coeficientes da  imagem com os do dígito;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AutoNum type="arabicPeriod"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Obter a menor distância entre as distâncias obtidas dos 10 dígitos -&gt; reconhecimento do dígito da distância mais pequena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50" y="2920813"/>
            <a:ext cx="2258950" cy="63609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5"/>
          <p:cNvSpPr txBox="1"/>
          <p:nvPr/>
        </p:nvSpPr>
        <p:spPr>
          <a:xfrm>
            <a:off x="1306525" y="2583188"/>
            <a:ext cx="146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Mahalanobis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1010050" y="3569663"/>
            <a:ext cx="169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Distância Euclidiana </a:t>
            </a:r>
            <a:r>
              <a:rPr b="1"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PONDERADA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063" y="1815913"/>
            <a:ext cx="1797919" cy="6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5"/>
          <p:cNvSpPr txBox="1"/>
          <p:nvPr/>
        </p:nvSpPr>
        <p:spPr>
          <a:xfrm>
            <a:off x="1154875" y="1478288"/>
            <a:ext cx="109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Euclidiana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1297500" y="393750"/>
            <a:ext cx="70389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Resultados obtidos e Discussão</a:t>
            </a:r>
            <a:endParaRPr/>
          </a:p>
        </p:txBody>
      </p:sp>
      <p:pic>
        <p:nvPicPr>
          <p:cNvPr id="303" name="Google Shape;3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0" y="2043350"/>
            <a:ext cx="84963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 txBox="1"/>
          <p:nvPr/>
        </p:nvSpPr>
        <p:spPr>
          <a:xfrm>
            <a:off x="3165150" y="2595800"/>
            <a:ext cx="283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Resultados - Distância Euclidiana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5" name="Google Shape;3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75" y="3111350"/>
            <a:ext cx="84772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6"/>
          <p:cNvSpPr txBox="1"/>
          <p:nvPr/>
        </p:nvSpPr>
        <p:spPr>
          <a:xfrm>
            <a:off x="3154200" y="3663800"/>
            <a:ext cx="283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Resultados - Distância Mahalanobis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7" name="Google Shape;30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1262150"/>
            <a:ext cx="7290200" cy="5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1304975" y="416175"/>
            <a:ext cx="70389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Possíveis causas de erros </a:t>
            </a:r>
            <a:endParaRPr/>
          </a:p>
        </p:txBody>
      </p:sp>
      <p:sp>
        <p:nvSpPr>
          <p:cNvPr id="313" name="Google Shape;313;p27"/>
          <p:cNvSpPr txBox="1"/>
          <p:nvPr/>
        </p:nvSpPr>
        <p:spPr>
          <a:xfrm>
            <a:off x="1260675" y="920775"/>
            <a:ext cx="626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Apesar das elevadas </a:t>
            </a:r>
            <a:r>
              <a:rPr b="1" i="1"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accuracys</a:t>
            </a:r>
            <a:r>
              <a:rPr b="1"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obtidas para as duas </a:t>
            </a:r>
            <a:r>
              <a:rPr b="1"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distâncias</a:t>
            </a:r>
            <a:r>
              <a:rPr b="1"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o programa </a:t>
            </a:r>
            <a:r>
              <a:rPr b="1"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não</a:t>
            </a:r>
            <a:r>
              <a:rPr b="1"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foi capaz de identificar corretamente todas as imagens.</a:t>
            </a: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4" name="Google Shape;3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525" y="1911513"/>
            <a:ext cx="1650850" cy="16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025" y="1911550"/>
            <a:ext cx="1650850" cy="163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5525" y="1911550"/>
            <a:ext cx="1650850" cy="163113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7"/>
          <p:cNvSpPr txBox="1"/>
          <p:nvPr/>
        </p:nvSpPr>
        <p:spPr>
          <a:xfrm>
            <a:off x="1429575" y="3475525"/>
            <a:ext cx="20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distância Euclidiana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3555300" y="3475525"/>
            <a:ext cx="20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distância Mahalanobis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3036100" y="1526625"/>
            <a:ext cx="626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ERRO de RECONHECIMENTO do dígito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5634250" y="3475525"/>
            <a:ext cx="20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Ambas as </a:t>
            </a: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distância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1864550" y="3750600"/>
            <a:ext cx="116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Identificou: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Correto: 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6069250" y="3750600"/>
            <a:ext cx="116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Identificou: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Correto: 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3966900" y="3750600"/>
            <a:ext cx="116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Identificou: 9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Correto: 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/>
          <p:nvPr>
            <p:ph type="ctrTitle"/>
          </p:nvPr>
        </p:nvSpPr>
        <p:spPr>
          <a:xfrm>
            <a:off x="2634575" y="551775"/>
            <a:ext cx="5120100" cy="10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Conclusão</a:t>
            </a:r>
            <a:r>
              <a:rPr b="1" lang="pt-PT"/>
              <a:t> </a:t>
            </a:r>
            <a:endParaRPr/>
          </a:p>
        </p:txBody>
      </p:sp>
      <p:pic>
        <p:nvPicPr>
          <p:cNvPr id="329" name="Google Shape;3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100" y="1440527"/>
            <a:ext cx="688089" cy="626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178" y="1440525"/>
            <a:ext cx="688089" cy="626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1255" y="1440527"/>
            <a:ext cx="688089" cy="626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1333" y="1440500"/>
            <a:ext cx="688089" cy="626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1411" y="1440527"/>
            <a:ext cx="688089" cy="626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1100" y="2066962"/>
            <a:ext cx="688089" cy="626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01178" y="2066980"/>
            <a:ext cx="688089" cy="626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71256" y="2066980"/>
            <a:ext cx="688089" cy="626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41333" y="2066980"/>
            <a:ext cx="688089" cy="626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11411" y="2066962"/>
            <a:ext cx="688089" cy="62639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8"/>
          <p:cNvSpPr txBox="1"/>
          <p:nvPr/>
        </p:nvSpPr>
        <p:spPr>
          <a:xfrm>
            <a:off x="5901350" y="707025"/>
            <a:ext cx="2663700" cy="64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rgbClr val="0B5394"/>
                </a:solidFill>
              </a:rPr>
              <a:t>THE MNIST DATABASE</a:t>
            </a:r>
            <a:endParaRPr b="1" sz="1500">
              <a:solidFill>
                <a:srgbClr val="0B539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0B5394"/>
                </a:solidFill>
              </a:rPr>
              <a:t>of handwritten digits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340" name="Google Shape;340;p28"/>
          <p:cNvSpPr txBox="1"/>
          <p:nvPr/>
        </p:nvSpPr>
        <p:spPr>
          <a:xfrm>
            <a:off x="3681150" y="2792925"/>
            <a:ext cx="4987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Alternativas</a:t>
            </a: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Deep Learning;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   Combinações do PCA com um algoritmo 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de clustering, ex: K-means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Possível Melhoria</a:t>
            </a: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Tuning de um limite de similaridade para verificar </a:t>
            </a: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reconhecimento</a:t>
            </a: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um dígito específico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EFEF"/>
            </a:gs>
            <a:gs pos="29000">
              <a:srgbClr val="789ACE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410700" y="1065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Tópicos a abordar</a:t>
            </a:r>
            <a:endParaRPr b="1"/>
          </a:p>
        </p:txBody>
      </p:sp>
      <p:sp>
        <p:nvSpPr>
          <p:cNvPr id="144" name="Google Shape;144;p14"/>
          <p:cNvSpPr txBox="1"/>
          <p:nvPr/>
        </p:nvSpPr>
        <p:spPr>
          <a:xfrm>
            <a:off x="578550" y="1037400"/>
            <a:ext cx="62634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pt-P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Introdução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pt-P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MNIST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pt-P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de treino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pt-P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SVD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pt-P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PCA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pt-P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Elbow method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pt-P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(Exemplos) Médias e Componentes Principais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pt-P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de teste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pt-P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Distâncias Euclidiana e de Mahalanobis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pt-P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Reconhecimento - Imagens de Teste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pt-P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Resultados obtidos e Discussão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pt-P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Possíveis causas de erros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pt-PT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Conclusão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Introdução</a:t>
            </a:r>
            <a:endParaRPr b="1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75" y="2467425"/>
            <a:ext cx="2271401" cy="127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400" y="3485100"/>
            <a:ext cx="1102361" cy="12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1181851" y="1471988"/>
            <a:ext cx="28101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 (PCA) - Análise dos Componentes Principais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6519" y="2336925"/>
            <a:ext cx="3969306" cy="242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4197625" y="500225"/>
            <a:ext cx="4395300" cy="13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t-PT" sz="1700">
                <a:solidFill>
                  <a:srgbClr val="FF0000"/>
                </a:solidFill>
              </a:rPr>
              <a:t>THE MNIST DATABASE</a:t>
            </a:r>
            <a:endParaRPr b="1" sz="17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solidFill>
                  <a:srgbClr val="FF0000"/>
                </a:solidFill>
              </a:rPr>
              <a:t>of handwritten digits</a:t>
            </a:r>
            <a:endParaRPr sz="17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u="sng">
                <a:solidFill>
                  <a:schemeClr val="hlink"/>
                </a:solidFill>
                <a:hlinkClick r:id="rId6"/>
              </a:rPr>
              <a:t>Yann LeCun</a:t>
            </a:r>
            <a:r>
              <a:rPr lang="pt-PT" sz="1300">
                <a:solidFill>
                  <a:srgbClr val="3366FF"/>
                </a:solidFill>
              </a:rPr>
              <a:t>, Courant Institute, NYU</a:t>
            </a:r>
            <a:endParaRPr sz="1300">
              <a:solidFill>
                <a:srgbClr val="3366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u="sng">
                <a:solidFill>
                  <a:schemeClr val="hlink"/>
                </a:solidFill>
                <a:hlinkClick r:id="rId7"/>
              </a:rPr>
              <a:t>Corinna Cortes</a:t>
            </a:r>
            <a:r>
              <a:rPr lang="pt-PT" sz="1300">
                <a:solidFill>
                  <a:srgbClr val="3366FF"/>
                </a:solidFill>
              </a:rPr>
              <a:t>, Google Labs, New York</a:t>
            </a:r>
            <a:endParaRPr sz="1300">
              <a:solidFill>
                <a:srgbClr val="3366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u="sng">
                <a:solidFill>
                  <a:schemeClr val="hlink"/>
                </a:solidFill>
                <a:hlinkClick r:id="rId8"/>
              </a:rPr>
              <a:t>Christopher J.C. Burges</a:t>
            </a:r>
            <a:r>
              <a:rPr lang="pt-PT" sz="1300">
                <a:solidFill>
                  <a:srgbClr val="3366FF"/>
                </a:solidFill>
              </a:rPr>
              <a:t>, Microsoft Research, Redmond</a:t>
            </a:r>
            <a:endParaRPr sz="1300">
              <a:solidFill>
                <a:srgbClr val="3366FF"/>
              </a:solidFill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1400" y="4287301"/>
            <a:ext cx="1543926" cy="55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700"/>
              <a:t>Dataset MNIST </a:t>
            </a:r>
            <a:r>
              <a:rPr lang="pt-PT" sz="2700"/>
              <a:t>(Exemplos de Imagens)</a:t>
            </a:r>
            <a:endParaRPr sz="2700"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475" y="1188250"/>
            <a:ext cx="1108238" cy="10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8975" y="1188252"/>
            <a:ext cx="1108250" cy="109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5975" y="1188250"/>
            <a:ext cx="1108250" cy="109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2975" y="1188252"/>
            <a:ext cx="1108250" cy="109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3475" y="1188263"/>
            <a:ext cx="1108250" cy="1094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48475" y="2337625"/>
            <a:ext cx="1108250" cy="1095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08975" y="2337649"/>
            <a:ext cx="1108250" cy="1095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25975" y="2337625"/>
            <a:ext cx="1108250" cy="1095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42975" y="2337650"/>
            <a:ext cx="1108250" cy="1095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03475" y="2337650"/>
            <a:ext cx="1108250" cy="1095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73850" y="3584900"/>
            <a:ext cx="4382150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 txBox="1"/>
          <p:nvPr/>
        </p:nvSpPr>
        <p:spPr>
          <a:xfrm>
            <a:off x="1499025" y="1307850"/>
            <a:ext cx="575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Tamanho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28x28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1002600" y="2179200"/>
            <a:ext cx="1446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Cada imagem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convertida num 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array simples</a:t>
            </a:r>
            <a:endParaRPr b="1" sz="13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589375" y="3828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700"/>
              <a:t>Dataset de treino </a:t>
            </a:r>
            <a:endParaRPr sz="2700"/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50" y="2428050"/>
            <a:ext cx="3428350" cy="224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50" y="1901175"/>
            <a:ext cx="5865476" cy="3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 txBox="1"/>
          <p:nvPr/>
        </p:nvSpPr>
        <p:spPr>
          <a:xfrm>
            <a:off x="698125" y="1211375"/>
            <a:ext cx="626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60 000</a:t>
            </a: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imagens para treino + respetivas labels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4852050" y="852525"/>
            <a:ext cx="419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mnist_database/</a:t>
            </a:r>
            <a:r>
              <a:rPr b="1"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train-images.idx3-ubyte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mnist_database/</a:t>
            </a:r>
            <a:r>
              <a:rPr b="1"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train-labels.idx1-ubyte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4406225" y="3228750"/>
            <a:ext cx="2163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 dígitos 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Aplicado PCA 10 vezes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(1 vez por cada dígito)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384825" y="3538475"/>
            <a:ext cx="206700" cy="130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4482350" y="2540213"/>
            <a:ext cx="253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 organizado por dígito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1297500" y="393750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SVD</a:t>
            </a:r>
            <a:endParaRPr/>
          </a:p>
        </p:txBody>
      </p:sp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749" y="1724875"/>
            <a:ext cx="1116943" cy="2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 txBox="1"/>
          <p:nvPr/>
        </p:nvSpPr>
        <p:spPr>
          <a:xfrm>
            <a:off x="3017000" y="978750"/>
            <a:ext cx="3371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SVD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Single Value Decomposition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(Fundamento teórico)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3142400" y="2013975"/>
            <a:ext cx="158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Valores próprios U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18"/>
          <p:cNvPicPr preferRelativeResize="0"/>
          <p:nvPr/>
        </p:nvPicPr>
        <p:blipFill rotWithShape="1">
          <a:blip r:embed="rId4">
            <a:alphaModFix/>
          </a:blip>
          <a:srcRect b="17389" l="0" r="0" t="0"/>
          <a:stretch/>
        </p:blipFill>
        <p:spPr>
          <a:xfrm>
            <a:off x="3654800" y="2946900"/>
            <a:ext cx="2095500" cy="15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 txBox="1"/>
          <p:nvPr/>
        </p:nvSpPr>
        <p:spPr>
          <a:xfrm>
            <a:off x="4730000" y="2013975"/>
            <a:ext cx="158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Vetores próprios V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3142400" y="2398875"/>
            <a:ext cx="312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𝚺 = valores singulares (raízes quadradas dos valores próprios)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18"/>
          <p:cNvPicPr preferRelativeResize="0"/>
          <p:nvPr/>
        </p:nvPicPr>
        <p:blipFill rotWithShape="1">
          <a:blip r:embed="rId4">
            <a:alphaModFix/>
          </a:blip>
          <a:srcRect b="5237" l="24415" r="34229" t="83232"/>
          <a:stretch/>
        </p:blipFill>
        <p:spPr>
          <a:xfrm>
            <a:off x="5750300" y="4275550"/>
            <a:ext cx="866600" cy="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1297500" y="393750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PCA (I)</a:t>
            </a:r>
            <a:endParaRPr/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3">
            <a:alphaModFix/>
          </a:blip>
          <a:srcRect b="4779" l="32692" r="30361" t="6544"/>
          <a:stretch/>
        </p:blipFill>
        <p:spPr>
          <a:xfrm>
            <a:off x="6355400" y="2255300"/>
            <a:ext cx="2627725" cy="25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 txBox="1"/>
          <p:nvPr/>
        </p:nvSpPr>
        <p:spPr>
          <a:xfrm>
            <a:off x="2590925" y="859075"/>
            <a:ext cx="480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PCA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(Passos aplicados sobre as imagens de treino)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vez por cada conjunto de imagens do mesmo dígito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469775" y="1874875"/>
            <a:ext cx="84384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AutoNum type="arabicPeriod"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Centralizar as imagens de teste (subtrair pela média)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AutoNum type="arabicPeriod"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Aplicar SVD aos dados centralizados: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AutoNum type="arabicPeriod"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Obter vetores próprios, 𝚺 (valores singulares) e variância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AutoNum type="arabicPeriod"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Calcular valores próprios (igual ao quadrado de 𝚺 )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AutoNum type="arabicPeriod"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Ordenar os valores próprios por ordem decrescente (e aplicar 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ordenação nos vetores próprios)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AutoNum type="arabicPeriod"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a confiança-alvo pretendida, obter os valores próprios  que 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conservam a percentagem de informação original da 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confiança-alvo;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AutoNum type="arabicPeriod"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partir do passo anterior, devolver as componentes principais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>
            <a:off x="2709875" y="1874875"/>
            <a:ext cx="456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1297500" y="393750"/>
            <a:ext cx="70389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PCA (II)</a:t>
            </a:r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50" y="1700725"/>
            <a:ext cx="3084950" cy="30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/>
          <p:nvPr/>
        </p:nvSpPr>
        <p:spPr>
          <a:xfrm>
            <a:off x="1078400" y="1115725"/>
            <a:ext cx="245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Projeção dos dados no espaço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das componentes principais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3708125" y="2708450"/>
            <a:ext cx="47652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Calcular os coeficientes das projeções dos dados nas componentes principais obtidas.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5890275" y="2643200"/>
            <a:ext cx="206700" cy="27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450" y="1553500"/>
            <a:ext cx="4984792" cy="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 txBox="1"/>
          <p:nvPr/>
        </p:nvSpPr>
        <p:spPr>
          <a:xfrm>
            <a:off x="3708125" y="2208650"/>
            <a:ext cx="476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lt1"/>
                </a:solidFill>
              </a:rPr>
              <a:t>Número de componentes principais (#CP) obtidas para cada dígito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60075"/>
            <a:ext cx="3274500" cy="322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1"/>
          <p:cNvSpPr txBox="1"/>
          <p:nvPr>
            <p:ph type="title"/>
          </p:nvPr>
        </p:nvSpPr>
        <p:spPr>
          <a:xfrm>
            <a:off x="1297500" y="393750"/>
            <a:ext cx="70389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Elbow method </a:t>
            </a:r>
            <a:r>
              <a:rPr lang="pt-PT"/>
              <a:t>(método do cotovelo)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3246650" y="3530725"/>
            <a:ext cx="82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b="1" lang="pt-P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ígito 0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 b="0" l="0" r="71090" t="73387"/>
          <a:stretch/>
        </p:blipFill>
        <p:spPr>
          <a:xfrm>
            <a:off x="2542200" y="1614150"/>
            <a:ext cx="1885775" cy="170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1"/>
          <p:cNvPicPr preferRelativeResize="0"/>
          <p:nvPr/>
        </p:nvPicPr>
        <p:blipFill rotWithShape="1">
          <a:blip r:embed="rId4">
            <a:alphaModFix/>
          </a:blip>
          <a:srcRect b="0" l="0" r="72522" t="76200"/>
          <a:stretch/>
        </p:blipFill>
        <p:spPr>
          <a:xfrm>
            <a:off x="5105775" y="1207675"/>
            <a:ext cx="1084425" cy="9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 txBox="1"/>
          <p:nvPr/>
        </p:nvSpPr>
        <p:spPr>
          <a:xfrm>
            <a:off x="5236850" y="2056575"/>
            <a:ext cx="82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Dígito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5">
            <a:alphaModFix/>
          </a:blip>
          <a:srcRect b="0" l="0" r="71353" t="72437"/>
          <a:stretch/>
        </p:blipFill>
        <p:spPr>
          <a:xfrm>
            <a:off x="6363950" y="1207675"/>
            <a:ext cx="978901" cy="9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 txBox="1"/>
          <p:nvPr/>
        </p:nvSpPr>
        <p:spPr>
          <a:xfrm>
            <a:off x="6442250" y="2076800"/>
            <a:ext cx="82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Dígito 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21"/>
          <p:cNvPicPr preferRelativeResize="0"/>
          <p:nvPr/>
        </p:nvPicPr>
        <p:blipFill rotWithShape="1">
          <a:blip r:embed="rId6">
            <a:alphaModFix/>
          </a:blip>
          <a:srcRect b="0" l="0" r="71266" t="72276"/>
          <a:stretch/>
        </p:blipFill>
        <p:spPr>
          <a:xfrm>
            <a:off x="7516600" y="1227900"/>
            <a:ext cx="978900" cy="9251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/>
          <p:cNvSpPr txBox="1"/>
          <p:nvPr/>
        </p:nvSpPr>
        <p:spPr>
          <a:xfrm>
            <a:off x="7594900" y="2056575"/>
            <a:ext cx="82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Dígito 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1253200" y="822300"/>
            <a:ext cx="626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Atenção</a:t>
            </a: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foi utilizado apenas para verificar a </a:t>
            </a: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adequação do número de componentes principais obtidos para cada um dos 10 dígitos.</a:t>
            </a: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1"/>
          <p:cNvSpPr/>
          <p:nvPr/>
        </p:nvSpPr>
        <p:spPr>
          <a:xfrm rot="-2700000">
            <a:off x="1660195" y="3639198"/>
            <a:ext cx="1420436" cy="2167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21"/>
          <p:cNvPicPr preferRelativeResize="0"/>
          <p:nvPr/>
        </p:nvPicPr>
        <p:blipFill rotWithShape="1">
          <a:blip r:embed="rId7">
            <a:alphaModFix/>
          </a:blip>
          <a:srcRect b="0" l="0" r="71914" t="77759"/>
          <a:stretch/>
        </p:blipFill>
        <p:spPr>
          <a:xfrm>
            <a:off x="5105788" y="2419350"/>
            <a:ext cx="1084426" cy="8320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 txBox="1"/>
          <p:nvPr/>
        </p:nvSpPr>
        <p:spPr>
          <a:xfrm>
            <a:off x="5236850" y="3175200"/>
            <a:ext cx="82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Dígito 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21"/>
          <p:cNvPicPr preferRelativeResize="0"/>
          <p:nvPr/>
        </p:nvPicPr>
        <p:blipFill rotWithShape="1">
          <a:blip r:embed="rId8">
            <a:alphaModFix/>
          </a:blip>
          <a:srcRect b="0" l="0" r="76411" t="77001"/>
          <a:stretch/>
        </p:blipFill>
        <p:spPr>
          <a:xfrm>
            <a:off x="7516600" y="3540250"/>
            <a:ext cx="907262" cy="87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 rotWithShape="1">
          <a:blip r:embed="rId9">
            <a:alphaModFix/>
          </a:blip>
          <a:srcRect b="0" l="0" r="76590" t="78815"/>
          <a:stretch/>
        </p:blipFill>
        <p:spPr>
          <a:xfrm>
            <a:off x="6363949" y="3537980"/>
            <a:ext cx="978901" cy="870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 rotWithShape="1">
          <a:blip r:embed="rId10">
            <a:alphaModFix/>
          </a:blip>
          <a:srcRect b="0" l="0" r="76460" t="79657"/>
          <a:stretch/>
        </p:blipFill>
        <p:spPr>
          <a:xfrm>
            <a:off x="6363950" y="2419350"/>
            <a:ext cx="978900" cy="8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 txBox="1"/>
          <p:nvPr/>
        </p:nvSpPr>
        <p:spPr>
          <a:xfrm>
            <a:off x="6442250" y="3175200"/>
            <a:ext cx="82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Dígito 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6442250" y="4334100"/>
            <a:ext cx="82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Dígito 8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7559075" y="4331825"/>
            <a:ext cx="82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Dígito 9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21"/>
          <p:cNvPicPr preferRelativeResize="0"/>
          <p:nvPr/>
        </p:nvPicPr>
        <p:blipFill rotWithShape="1">
          <a:blip r:embed="rId11">
            <a:alphaModFix/>
          </a:blip>
          <a:srcRect b="0" l="0" r="75049" t="77492"/>
          <a:stretch/>
        </p:blipFill>
        <p:spPr>
          <a:xfrm>
            <a:off x="7516576" y="2399898"/>
            <a:ext cx="978900" cy="87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1"/>
          <p:cNvSpPr txBox="1"/>
          <p:nvPr/>
        </p:nvSpPr>
        <p:spPr>
          <a:xfrm>
            <a:off x="7594875" y="3175200"/>
            <a:ext cx="82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Dígito 6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21"/>
          <p:cNvPicPr preferRelativeResize="0"/>
          <p:nvPr/>
        </p:nvPicPr>
        <p:blipFill rotWithShape="1">
          <a:blip r:embed="rId12">
            <a:alphaModFix/>
          </a:blip>
          <a:srcRect b="0" l="0" r="75248" t="78815"/>
          <a:stretch/>
        </p:blipFill>
        <p:spPr>
          <a:xfrm>
            <a:off x="5105775" y="3498725"/>
            <a:ext cx="1084424" cy="9115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1"/>
          <p:cNvSpPr txBox="1"/>
          <p:nvPr/>
        </p:nvSpPr>
        <p:spPr>
          <a:xfrm>
            <a:off x="5236862" y="4334100"/>
            <a:ext cx="82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Dígito 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