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11ec28d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11ec28d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fa15fc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7fa15fc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fa15fc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7fa15fc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7fa15fc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7fa15fc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11ec28d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11ec28d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7be7d3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7be7d3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be7d34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be7d34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2147080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2147080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7fa15fc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7fa15fc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7fa15f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7fa15f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11ec28d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11ec28d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1ec28d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1ec28d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11ec28d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11ec28d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11ec28d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11ec28d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11ec28d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11ec28d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13e5acb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13e5acb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11ec28d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11ec28d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fa15f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fa15f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7fa15fc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7fa15fc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8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IA para Gamão Utilizando JGammon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7625" y="2353100"/>
            <a:ext cx="79983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Estadual de Maringá - Departamento de Informática</a:t>
            </a:r>
            <a:br>
              <a:rPr lang="pt-BR"/>
            </a:br>
            <a:br>
              <a:rPr lang="pt-BR"/>
            </a:br>
            <a:r>
              <a:rPr lang="pt-BR"/>
              <a:t>Introdução a Inteligência Artificial</a:t>
            </a:r>
            <a:br>
              <a:rPr lang="pt-BR"/>
            </a:br>
            <a:br>
              <a:rPr lang="pt-BR"/>
            </a:br>
            <a:r>
              <a:rPr lang="pt-BR"/>
              <a:t>Guilherme Frare Clemente (Ra:124349)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Marcos Vinicius de Oliveira (Ra:124408)</a:t>
            </a:r>
            <a:br>
              <a:rPr lang="pt-BR"/>
            </a:br>
            <a:br>
              <a:rPr lang="pt-BR"/>
            </a:br>
            <a:r>
              <a:rPr lang="pt-BR"/>
              <a:t>Prf. Wagner Igarashi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0" y="10958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700"/>
              <a:t>Estratégia de bloqueio:</a:t>
            </a:r>
            <a:endParaRPr sz="2700"/>
          </a:p>
          <a:p>
            <a:pPr indent="-400050" lvl="0" marL="1371600" rtl="0" algn="just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pt-BR" sz="2700"/>
              <a:t>Pontos consecutivos ocupados(prime): bloqueiam o movimento do oponente. São muito valorizados.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Exemplo: Uma sequência de três pontos consecutivos com duas ou mais peças cada adiciona uma pontuação significativa </a:t>
            </a:r>
            <a:r>
              <a:rPr lang="pt-BR" sz="2700"/>
              <a:t>à heurística.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0" y="10958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300"/>
              <a:t>Fichas Capturadas: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Penalização por ter peças no “bar”: É desfavorável, pois essas peças precisam reentrar no tabuleiro.</a:t>
            </a:r>
            <a:endParaRPr sz="2300"/>
          </a:p>
          <a:p>
            <a:pPr indent="-374650" lvl="0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Valorização por ter peças do oponente no “bar”: Capturar peças do oponente e colocá-las no bar é </a:t>
            </a:r>
            <a:r>
              <a:rPr lang="pt-BR" sz="2300"/>
              <a:t>vantajoso</a:t>
            </a:r>
            <a:r>
              <a:rPr lang="pt-BR" sz="2300"/>
              <a:t>, pois isso atrasa o progresso do oponente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Exemplo: Se o jogador tem duas peças no bar, isso adiciona uma penalização à pontuação da heurística. Se o jogador tem uma peça do oponente no bar, isso contribui positivamente para a avaliação.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0" y="10958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BackGame Strategy:</a:t>
            </a:r>
            <a:endParaRPr sz="2600"/>
          </a:p>
          <a:p>
            <a:pPr indent="-393700" lvl="0" marL="1371600" rtl="0" algn="just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Manter peças no campo do oponente: Manter peças no campo do oponente pode ser uma estratégia vantajosa, pois permite capturar peças do oponente ou bloquear seus movimentos.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Exemplo: ter peças posicionadas estrategicamente no campo do oponente adiciona uma pontuação positiva, refletindo a potencial vantagem estratégica.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572850" y="1312350"/>
            <a:ext cx="79983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execução dos testes, foram feitos jogos contra 4 IAs já implementadas pelo JGammon, 20 jogos cada uma.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IAs adversárias são: </a:t>
            </a:r>
            <a:r>
              <a:rPr lang="pt-BR"/>
              <a:t>Beginner</a:t>
            </a:r>
            <a:r>
              <a:rPr lang="pt-BR"/>
              <a:t>, Agressive, Blocker e Runner.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possuem o princípio de pontuar um movimento a partir de estados do tabuleiro atual.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das IAs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572850" y="1184150"/>
            <a:ext cx="79983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Beginner</a:t>
            </a:r>
            <a:r>
              <a:rPr lang="pt-BR"/>
              <a:t>: Usa poucas informações e tem uma forma de jogo simples, a distribuição de pontos para cada estado, como múltiplas peças aliadas agrupadas e peças individuais inimigas </a:t>
            </a:r>
            <a:r>
              <a:rPr lang="pt-BR"/>
              <a:t>têm</a:t>
            </a:r>
            <a:r>
              <a:rPr lang="pt-BR"/>
              <a:t> pesos próximos na avaliação.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Aggressive</a:t>
            </a:r>
            <a:r>
              <a:rPr lang="pt-BR"/>
              <a:t>: Foca em movimentos que aumentam a probabilidade de peças do oponente serem tomadas.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das IAs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572850" y="1184150"/>
            <a:ext cx="79983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Blocker: Foca em movimentos que bloqueiam o movimento do adversário, como montando blocos de peças em sequência para evitar o movimento das peças do oponente.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Runner: Foca em mover as peças para o último quadrante de forma segura e mais rápida possível.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Testes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647675" y="1244050"/>
            <a:ext cx="79983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Abaixo se encontram os resultados dos jogos feitos.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valor em cada linha é o número de vitórias da IA implementada pelo grupo e o segundo valor o número de vitórias da IA adversária, no caso o complemento para as 20 partidas.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987275" y="2037425"/>
            <a:ext cx="179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Profundidade 1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Beginner: 15 a 5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Agressive: 13 a 7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Blocker: 10 a 10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Runner: 11 a 9</a:t>
            </a:r>
            <a:endParaRPr sz="1300"/>
          </a:p>
        </p:txBody>
      </p:sp>
      <p:sp>
        <p:nvSpPr>
          <p:cNvPr id="149" name="Google Shape;149;p28"/>
          <p:cNvSpPr txBox="1"/>
          <p:nvPr/>
        </p:nvSpPr>
        <p:spPr>
          <a:xfrm>
            <a:off x="4239825" y="1981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0" name="Google Shape;150;p28"/>
          <p:cNvSpPr txBox="1"/>
          <p:nvPr/>
        </p:nvSpPr>
        <p:spPr>
          <a:xfrm>
            <a:off x="3503238" y="2037425"/>
            <a:ext cx="213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Profundidade 2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Beginner: 9 a 11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Agressive: 9 a 11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Blocker: 4 a 16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Runner: 10 a 10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5725350" y="2037425"/>
            <a:ext cx="300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Profundidade 3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Beginner: 4 a 16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Agressive: 11 a 9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Blocker: 6 a 14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</a:rPr>
              <a:t>Runner: 12 a 8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626525" y="3645375"/>
            <a:ext cx="252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% </a:t>
            </a:r>
            <a:r>
              <a:rPr b="1" i="1" lang="pt-BR" sz="1300">
                <a:solidFill>
                  <a:schemeClr val="lt2"/>
                </a:solidFill>
              </a:rPr>
              <a:t>de vitórias: 61.25%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532950" y="3645375"/>
            <a:ext cx="207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% </a:t>
            </a:r>
            <a:r>
              <a:rPr b="1" i="1" lang="pt-BR" sz="1300">
                <a:solidFill>
                  <a:schemeClr val="lt2"/>
                </a:solidFill>
              </a:rPr>
              <a:t>de vitórias: 40%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6156600" y="3645375"/>
            <a:ext cx="213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% </a:t>
            </a:r>
            <a:r>
              <a:rPr b="1" i="1" lang="pt-BR" sz="1300">
                <a:solidFill>
                  <a:schemeClr val="lt2"/>
                </a:solidFill>
              </a:rPr>
              <a:t>de vitórias: </a:t>
            </a:r>
            <a:r>
              <a:rPr b="1" i="1" lang="pt-BR" sz="1300">
                <a:solidFill>
                  <a:schemeClr val="lt2"/>
                </a:solidFill>
              </a:rPr>
              <a:t>41.25</a:t>
            </a:r>
            <a:r>
              <a:rPr b="1" i="1" lang="pt-BR" sz="1300">
                <a:solidFill>
                  <a:schemeClr val="lt2"/>
                </a:solidFill>
              </a:rPr>
              <a:t>%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626525" y="4202875"/>
            <a:ext cx="252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Média do t</a:t>
            </a:r>
            <a:r>
              <a:rPr b="1" i="1" lang="pt-BR" sz="1300">
                <a:solidFill>
                  <a:schemeClr val="lt2"/>
                </a:solidFill>
              </a:rPr>
              <a:t>empo de execução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(20 jogos)</a:t>
            </a:r>
            <a:r>
              <a:rPr b="1" i="1" lang="pt-BR" sz="1300">
                <a:solidFill>
                  <a:schemeClr val="lt2"/>
                </a:solidFill>
              </a:rPr>
              <a:t>: 1min21s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386225" y="4202875"/>
            <a:ext cx="252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Média do t</a:t>
            </a:r>
            <a:r>
              <a:rPr b="1" i="1" lang="pt-BR" sz="1300">
                <a:solidFill>
                  <a:schemeClr val="lt2"/>
                </a:solidFill>
              </a:rPr>
              <a:t>empo de execução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(20 jogos)</a:t>
            </a:r>
            <a:r>
              <a:rPr b="1" i="1" lang="pt-BR" sz="1300">
                <a:solidFill>
                  <a:schemeClr val="lt2"/>
                </a:solidFill>
              </a:rPr>
              <a:t>: 1min56s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6045750" y="4202875"/>
            <a:ext cx="252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Média do tempo de execução</a:t>
            </a:r>
            <a:endParaRPr b="1" i="1"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2"/>
                </a:solidFill>
              </a:rPr>
              <a:t>(20 jogos)</a:t>
            </a:r>
            <a:r>
              <a:rPr b="1" i="1" lang="pt-BR" sz="1300">
                <a:solidFill>
                  <a:schemeClr val="lt2"/>
                </a:solidFill>
              </a:rPr>
              <a:t>: 4min42s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3247900" y="2061400"/>
            <a:ext cx="0" cy="26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8"/>
          <p:cNvCxnSpPr/>
          <p:nvPr/>
        </p:nvCxnSpPr>
        <p:spPr>
          <a:xfrm>
            <a:off x="6046950" y="2061400"/>
            <a:ext cx="0" cy="26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Testes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647675" y="1244050"/>
            <a:ext cx="79983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 é importante ressaltar que no caso do Gamão, o jogo possui a característica da aleatoriedade por conta dos dados que são utilizados para decidir o número de movimentos das peças. Isso adiciona um desafio a mais para as IAs e, consequentemente, aumenta o número de casos a serem analisados.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0" y="168650"/>
            <a:ext cx="9144000" cy="10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Testes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572850" y="1703475"/>
            <a:ext cx="79983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ponto de interesse é que, aumentando a profundidade de busca, o número de jogos ganhou diminuiu, e um dos motivos principais é uma característica da própria técnica do Minimax em conjunto com as heurísticas escolhidas, o efeito horizonte.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0" y="168650"/>
            <a:ext cx="91440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</a:t>
            </a:r>
            <a:endParaRPr/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0" y="1242050"/>
            <a:ext cx="91440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- Russell, S., &amp; Norvig, P. (2010). Artificial Intelligence: A Modern Approach. Prentice Hall.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- JGammon - Backgammon for Java, versão 2017.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168650"/>
            <a:ext cx="91440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Descrição/Modelagem do Problema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51625" y="1698175"/>
            <a:ext cx="86805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 Problema a ser resolvido: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Desenvolver uma Inteligências Artificial para jogar gamão.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Implementar estratégias e heurísticas para a tomada de decisão em cada jogada.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Testar e comparar a eficácia da IA implementada contra outras técnicas.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0"/>
            <a:ext cx="91440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Descrição/Modelagem do Problema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584450" y="2273750"/>
            <a:ext cx="80391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Versão Utilizada: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Baseado na versão JGammon 2017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Comparações e diferenças entre a versão do trabalho e a versão original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Demonstrar vantagens e desvantagens de ambos.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168650"/>
            <a:ext cx="91440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2675" y="1102850"/>
            <a:ext cx="91113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2500"/>
              <a:t>Para o desenvolvimento do algoritmo, foi utilizado  em uma máquina com: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Processador AMD Ryzen 5 5600x</a:t>
            </a:r>
            <a:endParaRPr sz="2500"/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16Gb de memória RAM</a:t>
            </a:r>
            <a:endParaRPr sz="2500"/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SSD de 1Tb de armazenamento</a:t>
            </a:r>
            <a:endParaRPr sz="2500"/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Sistema Operacional: Windows 11</a:t>
            </a:r>
            <a:endParaRPr sz="2500"/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Linguagem de Programação: Java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0"/>
            <a:ext cx="9144000" cy="12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IA Implementada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224400" y="1257200"/>
            <a:ext cx="86952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500"/>
              <a:t>Algoritmo utilizado:</a:t>
            </a:r>
            <a:endParaRPr sz="2500"/>
          </a:p>
          <a:p>
            <a:pPr indent="-363537" lvl="1" marL="13716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500"/>
              <a:t>Para desenvolvimento do trabalho foi utilizado a técnica Minimax.</a:t>
            </a:r>
            <a:endParaRPr sz="2500"/>
          </a:p>
          <a:p>
            <a:pPr indent="-3635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500"/>
              <a:t> Justificativa:</a:t>
            </a:r>
            <a:endParaRPr sz="2500"/>
          </a:p>
          <a:p>
            <a:pPr indent="-363537" lvl="1" marL="13716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500"/>
              <a:t>O algoritmo Minimax foi escolhido devido à sua capacidade de tomar decisões estratégicas em jogos de dois jogadores com informações perfeitas. Ele avalia todos os movimentos possíveis de ambos os jogadores e suas consequências. Junto  com a poda Alfa-Beta, o Minimax se torna mais eficiente, reduzindo o número de nós avaliados e tornando-o adequado para um jogo complexo como o gamão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0"/>
            <a:ext cx="9144000" cy="12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IA Implementada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25900" y="1154850"/>
            <a:ext cx="86922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	Este algoritmo é avaliado como uma árvore binário que possui crescimento exponencial com base na sua profundidade, ou seja, com o aumento da profundidade, o número de nós que precisam ser avaliados aumenta exponencialmente:</a:t>
            </a:r>
            <a:endParaRPr sz="2500"/>
          </a:p>
        </p:txBody>
      </p:sp>
      <p:sp>
        <p:nvSpPr>
          <p:cNvPr id="86" name="Google Shape;86;p18"/>
          <p:cNvSpPr txBox="1"/>
          <p:nvPr/>
        </p:nvSpPr>
        <p:spPr>
          <a:xfrm>
            <a:off x="296625" y="2881075"/>
            <a:ext cx="419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B -&gt; Movimentos possíveis</a:t>
            </a:r>
            <a:br>
              <a:rPr lang="pt-BR" sz="1800">
                <a:solidFill>
                  <a:schemeClr val="lt2"/>
                </a:solidFill>
              </a:rPr>
            </a:br>
            <a:r>
              <a:rPr lang="pt-BR" sz="1800">
                <a:solidFill>
                  <a:schemeClr val="lt2"/>
                </a:solidFill>
              </a:rPr>
              <a:t>P -&gt; Profundidade</a:t>
            </a:r>
            <a:br>
              <a:rPr lang="pt-BR" sz="1800">
                <a:solidFill>
                  <a:schemeClr val="lt2"/>
                </a:solidFill>
              </a:rPr>
            </a:br>
            <a:r>
              <a:rPr lang="pt-BR" sz="1800">
                <a:solidFill>
                  <a:schemeClr val="lt2"/>
                </a:solidFill>
              </a:rPr>
              <a:t>B^P -&gt; Quantidade de estados a serem avaliados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575" y="2612150"/>
            <a:ext cx="3131749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0" y="10958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2500"/>
              <a:t>A</a:t>
            </a:r>
            <a:r>
              <a:rPr lang="pt-BR" sz="2500"/>
              <a:t> estratégia é baseada no algoritmo Minimax com poda Alfa-Beta para tomar decisões estratégicas durante o jogo.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500"/>
            </a:br>
            <a:r>
              <a:rPr lang="pt-BR" sz="2500"/>
              <a:t>	- Heurística: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Segurança das peças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Posicionamento das peças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Estratégia de Bloqueio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Fichas Capturadas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Backgame Strategy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0" y="10958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Segurança das Peças:</a:t>
            </a:r>
            <a:br>
              <a:rPr lang="pt-BR" sz="2500"/>
            </a:br>
            <a:r>
              <a:rPr lang="pt-BR" sz="2500"/>
              <a:t>	- Peças em pontos onde existem duas ou mais do mesmo jogador são consideradas seguras, pois o oponente não pode capturá-las. Peças isoladas(blots) são vulneráveis a serem capturadas pelo oponente.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Exemplo: Se o jogador possui três peças em um ponto específico, este ponto é seguro e contribui positivamente para a pontuação da heurística.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-388575"/>
            <a:ext cx="91440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/>
              <a:t>Estratégia e Heurística Implementada</a:t>
            </a:r>
            <a:endParaRPr sz="4180"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0" y="1095900"/>
            <a:ext cx="914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Posicionamento das peças: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Peças mais avançadas são valorizadas porque estão mais próximas de serem removidas do tabuleiro.</a:t>
            </a:r>
            <a:endParaRPr sz="2500"/>
          </a:p>
          <a:p>
            <a:pPr indent="-387350" lvl="0" marL="1371600" rtl="0" algn="just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Peças dentro do HomeBoard do jogador recebem uma pontuação adicional, pois estão mais próximas de serem removidas.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Exemplo: Peças posicionadas em pontos mais avançados no tabuleiro contribuem positivamente para a pontuação da heurística.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