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Lato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4BDC6A-8D34-4AFE-9D44-A256D1DA4956}">
  <a:tblStyle styleId="{ED4BDC6A-8D34-4AFE-9D44-A256D1DA49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35" Type="http://schemas.openxmlformats.org/officeDocument/2006/relationships/font" Target="fonts/LatoLight-regular.fntdata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Light-italic.fntdata"/><Relationship Id="rId14" Type="http://schemas.openxmlformats.org/officeDocument/2006/relationships/slide" Target="slides/slide9.xml"/><Relationship Id="rId36" Type="http://schemas.openxmlformats.org/officeDocument/2006/relationships/font" Target="fonts/LatoLigh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Ligh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efdf94a2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efdf94a2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efdf94a21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efdf94a21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f3bedf5b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f3bedf5b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efdf94a21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efdf94a21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efcb138c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efcb138c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efcb138c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efcb138c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efcb138c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eefcb138c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efcb138c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eefcb138c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f10dffac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ef10dffa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f10dffac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f10dffac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cc420552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cc420552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efcb138c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eefcb138c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efcb138c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efcb138c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cc420552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cc420552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cc420552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cc420552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cc420552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cc420552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cc420552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cc420552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efdf94a2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efdf94a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efdf94a2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efdf94a2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efdf94a2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efdf94a2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5" Type="http://schemas.openxmlformats.org/officeDocument/2006/relationships/image" Target="../media/image31.png"/><Relationship Id="rId6" Type="http://schemas.openxmlformats.org/officeDocument/2006/relationships/image" Target="../media/image3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Relationship Id="rId4" Type="http://schemas.openxmlformats.org/officeDocument/2006/relationships/image" Target="../media/image24.png"/><Relationship Id="rId5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Relationship Id="rId5" Type="http://schemas.openxmlformats.org/officeDocument/2006/relationships/image" Target="../media/image45.png"/><Relationship Id="rId6" Type="http://schemas.openxmlformats.org/officeDocument/2006/relationships/image" Target="../media/image36.png"/><Relationship Id="rId7" Type="http://schemas.openxmlformats.org/officeDocument/2006/relationships/image" Target="../media/image28.png"/><Relationship Id="rId8" Type="http://schemas.openxmlformats.org/officeDocument/2006/relationships/image" Target="../media/image3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4.png"/><Relationship Id="rId4" Type="http://schemas.openxmlformats.org/officeDocument/2006/relationships/image" Target="../media/image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variability of Cosmic Rays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Guilherme Simplício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1472" y="3714100"/>
            <a:ext cx="1041075" cy="1260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2"/>
          <p:cNvSpPr txBox="1"/>
          <p:nvPr>
            <p:ph type="title"/>
          </p:nvPr>
        </p:nvSpPr>
        <p:spPr>
          <a:xfrm>
            <a:off x="50850" y="1130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Wavelets for ...</a:t>
            </a:r>
            <a:endParaRPr/>
          </a:p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4749500" y="1074550"/>
            <a:ext cx="412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87" name="Google Shape;187;p22"/>
          <p:cNvGraphicFramePr/>
          <p:nvPr/>
        </p:nvGraphicFramePr>
        <p:xfrm>
          <a:off x="6684150" y="7393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{ED4BDC6A-8D34-4AFE-9D44-A256D1DA4956}</a:tableStyleId>
              </a:tblPr>
              <a:tblGrid>
                <a:gridCol w="1129500"/>
                <a:gridCol w="1129500"/>
              </a:tblGrid>
              <a:tr h="2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Parameter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1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N_points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Δt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 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&lt;math xmlns=&quot;http://www.w3.org/1998/Math/MathML&quot;&gt;&lt;mi&gt;x&lt;/mi&gt;&lt;mfenced&gt;&lt;mi&gt;t&lt;/mi&gt;&lt;/mfenced&gt;&lt;mo&gt;=&lt;/mo&gt;&lt;mpadded lspace=&quot;-1px&quot;&gt;&lt;mi&gt;sin&lt;/mi&gt;&lt;mfenced&gt;&lt;mrow&gt;&lt;mi&gt;t&lt;/mi&gt;&lt;mo&gt;&amp;#xB7;&lt;/mo&gt;&lt;mfenced&gt;&lt;mrow&gt;&lt;mfrac&gt;&lt;mrow&gt;&lt;mn&gt;2&lt;/mn&gt;&lt;mi&gt;&amp;#x3C0;&lt;/mi&gt;&lt;/mrow&gt;&lt;mn&gt;20&lt;/mn&gt;&lt;/mfrac&gt;&lt;mo&gt;+&lt;/mo&gt;&lt;mfenced&gt;&lt;mrow&gt;&lt;mfrac&gt;&lt;mrow&gt;&lt;mn&gt;2&lt;/mn&gt;&lt;mi&gt;&amp;#x3C0;&lt;/mi&gt;&lt;/mrow&gt;&lt;mn&gt;40&lt;/mn&gt;&lt;/mfrac&gt;&lt;mo&gt;-&lt;/mo&gt;&lt;mpadded&gt;&lt;mfrac&gt;&lt;mrow&gt;&lt;mn&gt;2&lt;/mn&gt;&lt;mi&gt;&amp;#x3C0;&lt;/mi&gt;&lt;/mrow&gt;&lt;mn&gt;20&lt;/mn&gt;&lt;/mfrac&gt;&lt;/mpadded&gt;&lt;/mrow&gt;&lt;/mfenced&gt;&lt;mfrac&gt;&lt;mi&gt;t&lt;/mi&gt;&lt;mn&gt;10&lt;/mn&gt;&lt;/mfrac&gt;&lt;/mrow&gt;&lt;/mfenced&gt;&lt;/mrow&gt;&lt;/mfenced&gt;&lt;/mpadded&gt;&lt;/math&gt;" id="188" name="Google Shape;188;p22" title="x open parentheses t close parentheses equals sin open parentheses t times open parentheses fraction numerator 2 pi over denominator 20 end fraction plus open parentheses fraction numerator 2 pi over denominator 40 end fraction minus fraction numerator 2 pi over denominator 20 end fraction close parentheses t over 10 close parentheses close parenthes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025" y="982375"/>
            <a:ext cx="3407077" cy="58457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2"/>
          <p:cNvSpPr/>
          <p:nvPr/>
        </p:nvSpPr>
        <p:spPr>
          <a:xfrm>
            <a:off x="3715563" y="3793125"/>
            <a:ext cx="900000" cy="34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000" y="2972937"/>
            <a:ext cx="3550100" cy="2060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55" y="3025066"/>
            <a:ext cx="3550100" cy="2060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1925" y="1526525"/>
            <a:ext cx="2805274" cy="16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/>
          <p:nvPr/>
        </p:nvSpPr>
        <p:spPr>
          <a:xfrm>
            <a:off x="3734125" y="1554675"/>
            <a:ext cx="1990550" cy="373300"/>
          </a:xfrm>
          <a:custGeom>
            <a:rect b="b" l="l" r="r" t="t"/>
            <a:pathLst>
              <a:path extrusionOk="0" h="14932" w="79622">
                <a:moveTo>
                  <a:pt x="0" y="2034"/>
                </a:moveTo>
                <a:cubicBezTo>
                  <a:pt x="2664" y="3923"/>
                  <a:pt x="5909" y="11478"/>
                  <a:pt x="15983" y="13367"/>
                </a:cubicBezTo>
                <a:cubicBezTo>
                  <a:pt x="26057" y="15256"/>
                  <a:pt x="49837" y="15595"/>
                  <a:pt x="60443" y="13367"/>
                </a:cubicBezTo>
                <a:cubicBezTo>
                  <a:pt x="71050" y="11139"/>
                  <a:pt x="76426" y="2228"/>
                  <a:pt x="7962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Google Shape;194;p22"/>
          <p:cNvSpPr txBox="1"/>
          <p:nvPr/>
        </p:nvSpPr>
        <p:spPr>
          <a:xfrm>
            <a:off x="3799500" y="1792238"/>
            <a:ext cx="41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Frequency w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23"/>
          <p:cNvSpPr txBox="1"/>
          <p:nvPr>
            <p:ph type="title"/>
          </p:nvPr>
        </p:nvSpPr>
        <p:spPr>
          <a:xfrm>
            <a:off x="-29075" y="1166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Wavelets for an artificial signal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(done wrong)</a:t>
            </a:r>
            <a:endParaRPr/>
          </a:p>
        </p:txBody>
      </p:sp>
      <p:sp>
        <p:nvSpPr>
          <p:cNvPr id="203" name="Google Shape;20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&lt;math xmlns=&quot;http://www.w3.org/1998/Math/MathML&quot;&gt;&lt;mi&gt;x&lt;/mi&gt;&lt;mfenced&gt;&lt;mi&gt;t&lt;/mi&gt;&lt;/mfenced&gt;&lt;mo&gt;=&lt;/mo&gt;&lt;mpadded lspace=&quot;-1px&quot;&gt;&lt;mi&gt;sin&lt;/mi&gt;&lt;mfenced&gt;&lt;mrow&gt;&lt;mi&gt;t&lt;/mi&gt;&lt;mo&gt;&amp;#xB7;&lt;/mo&gt;&lt;mfenced&gt;&lt;mrow&gt;&lt;mfrac&gt;&lt;mrow&gt;&lt;mn&gt;2&lt;/mn&gt;&lt;mi&gt;&amp;#x3C0;&lt;/mi&gt;&lt;/mrow&gt;&lt;mn&gt;10&lt;/mn&gt;&lt;/mfrac&gt;&lt;mo&gt;+&lt;/mo&gt;&lt;mfenced&gt;&lt;mrow&gt;&lt;mfrac&gt;&lt;mrow&gt;&lt;mn&gt;2&lt;/mn&gt;&lt;mi&gt;&amp;#x3C0;&lt;/mi&gt;&lt;/mrow&gt;&lt;mn&gt;10&lt;/mn&gt;&lt;/mfrac&gt;&lt;mo&gt;-&lt;/mo&gt;&lt;mpadded&gt;&lt;mfrac&gt;&lt;mrow&gt;&lt;mn&gt;2&lt;/mn&gt;&lt;mi&gt;&amp;#x3C0;&lt;/mi&gt;&lt;/mrow&gt;&lt;mn&gt;2&lt;/mn&gt;&lt;/mfrac&gt;&lt;/mpadded&gt;&lt;/mrow&gt;&lt;/mfenced&gt;&lt;mfrac&gt;&lt;mi&gt;t&lt;/mi&gt;&lt;mn&gt;10&lt;/mn&gt;&lt;/mfrac&gt;&lt;/mrow&gt;&lt;/mfenced&gt;&lt;/mrow&gt;&lt;/mfenced&gt;&lt;/mpadded&gt;&lt;/math&gt;" id="204" name="Google Shape;204;p23" title="x open parentheses t close parentheses equals sin open parentheses t times open parentheses fraction numerator 2 pi over denominator 10 end fraction plus open parentheses fraction numerator 2 pi over denominator 10 end fraction minus fraction numerator 2 pi over denominator 2 end fraction close parentheses t over 10 close parentheses close parenthes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175" y="2012350"/>
            <a:ext cx="2840724" cy="48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" name="Google Shape;205;p23"/>
          <p:cNvGraphicFramePr/>
          <p:nvPr/>
        </p:nvGraphicFramePr>
        <p:xfrm>
          <a:off x="6567900" y="10861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{ED4BDC6A-8D34-4AFE-9D44-A256D1DA4956}</a:tableStyleId>
              </a:tblPr>
              <a:tblGrid>
                <a:gridCol w="1129500"/>
                <a:gridCol w="1129500"/>
              </a:tblGrid>
              <a:tr h="2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Parameter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1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N_points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Δt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 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6" name="Google Shape;206;p23"/>
          <p:cNvSpPr/>
          <p:nvPr/>
        </p:nvSpPr>
        <p:spPr>
          <a:xfrm>
            <a:off x="3715563" y="3793125"/>
            <a:ext cx="900000" cy="34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63" y="2565238"/>
            <a:ext cx="3615940" cy="2465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388" y="2499738"/>
            <a:ext cx="3615940" cy="2465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620475" y="1086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Nyquist rate...</a:t>
            </a:r>
            <a:endParaRPr/>
          </a:p>
        </p:txBody>
      </p:sp>
      <p:sp>
        <p:nvSpPr>
          <p:cNvPr id="214" name="Google Shape;214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327" y="2260495"/>
            <a:ext cx="3552475" cy="155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5317" y="1543025"/>
            <a:ext cx="3888931" cy="29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NMReader Class</a:t>
            </a:r>
            <a:endParaRPr/>
          </a:p>
        </p:txBody>
      </p:sp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620500" y="2132838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are neutron monitors 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Neutron monitors and Solar Sunspot number are anti-correlated;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8 stations with over 20,000 entries were chosen;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Why are there different counts/s in different stations?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 rotWithShape="1">
          <a:blip r:embed="rId3">
            <a:alphaModFix/>
          </a:blip>
          <a:srcRect b="0" l="-2970" r="2970" t="0"/>
          <a:stretch/>
        </p:blipFill>
        <p:spPr>
          <a:xfrm>
            <a:off x="4842263" y="2658922"/>
            <a:ext cx="3423550" cy="23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9749" y="75025"/>
            <a:ext cx="3368575" cy="25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264475" y="2224175"/>
            <a:ext cx="4203300" cy="26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actually happens depends on the </a:t>
            </a:r>
            <a:r>
              <a:rPr b="1" lang="en"/>
              <a:t>latitude</a:t>
            </a:r>
            <a:r>
              <a:rPr lang="en"/>
              <a:t> and the </a:t>
            </a:r>
            <a:r>
              <a:rPr b="1" lang="en"/>
              <a:t>inclination</a:t>
            </a:r>
            <a:r>
              <a:rPr lang="en"/>
              <a:t> at which the cosmic ray encounters the magnetosphere: around the </a:t>
            </a:r>
            <a:r>
              <a:rPr b="1" lang="en"/>
              <a:t>poles</a:t>
            </a:r>
            <a:r>
              <a:rPr lang="en"/>
              <a:t> is a small region where the magnetic field lines are more or less </a:t>
            </a:r>
            <a:r>
              <a:rPr b="1" lang="en"/>
              <a:t>radial</a:t>
            </a:r>
            <a:r>
              <a:rPr lang="en"/>
              <a:t>. If the particle comes in radially there, it will have </a:t>
            </a:r>
            <a:r>
              <a:rPr b="1" lang="en"/>
              <a:t>unhindered access</a:t>
            </a:r>
            <a:r>
              <a:rPr lang="en"/>
              <a:t> to the atmosphere. If it encounters the magnetosphere in the </a:t>
            </a:r>
            <a:r>
              <a:rPr b="1" lang="en"/>
              <a:t>equatorial</a:t>
            </a:r>
            <a:r>
              <a:rPr lang="en"/>
              <a:t> plane, it hits the magnetic field where its </a:t>
            </a:r>
            <a:r>
              <a:rPr b="1" lang="en"/>
              <a:t>shielding is most effective</a:t>
            </a:r>
            <a:r>
              <a:rPr lang="en"/>
              <a:t>, and the cutoff energy E0 the highest. Particles with energies just above the cutoff may have a very complex orbit before they reach the atmosphere.</a:t>
            </a:r>
            <a:endParaRPr/>
          </a:p>
        </p:txBody>
      </p:sp>
      <p:sp>
        <p:nvSpPr>
          <p:cNvPr id="231" name="Google Shape;231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2" name="Google Shape;232;p26"/>
          <p:cNvPicPr preferRelativeResize="0"/>
          <p:nvPr/>
        </p:nvPicPr>
        <p:blipFill rotWithShape="1">
          <a:blip r:embed="rId3">
            <a:alphaModFix/>
          </a:blip>
          <a:srcRect b="3966" l="0" r="0" t="0"/>
          <a:stretch/>
        </p:blipFill>
        <p:spPr>
          <a:xfrm>
            <a:off x="5617775" y="2405200"/>
            <a:ext cx="3114675" cy="22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Neutron Monitor and the Earth’s Magnetic Field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9" name="Google Shape;2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950"/>
            <a:ext cx="2949525" cy="1764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0" name="Google Shape;240;p27"/>
          <p:cNvGraphicFramePr/>
          <p:nvPr/>
        </p:nvGraphicFramePr>
        <p:xfrm>
          <a:off x="6162350" y="153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{ED4BDC6A-8D34-4AFE-9D44-A256D1DA4956}</a:tableStyleId>
              </a:tblPr>
              <a:tblGrid>
                <a:gridCol w="737925"/>
                <a:gridCol w="1101175"/>
                <a:gridCol w="999450"/>
              </a:tblGrid>
              <a:tr h="51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 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 Ending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OULU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31/3/1964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17/7/2021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KERG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29/1/1964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1/1/2016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KIEL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1/7/1957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1/9/2021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JUNG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30/9/1958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1/9/2021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HMRS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1/1/1970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1/1/2020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MOSC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1/1/1962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1/9/2021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41" name="Google Shape;24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5125" y="71975"/>
            <a:ext cx="2967076" cy="176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225" y="1900675"/>
            <a:ext cx="2838550" cy="160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8500" y="1779900"/>
            <a:ext cx="3041275" cy="178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17548" y="3447825"/>
            <a:ext cx="2967076" cy="16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58502" y="3492975"/>
            <a:ext cx="3084675" cy="16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7"/>
          <p:cNvSpPr txBox="1"/>
          <p:nvPr/>
        </p:nvSpPr>
        <p:spPr>
          <a:xfrm>
            <a:off x="891600" y="1191425"/>
            <a:ext cx="41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OULU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4313500" y="1191425"/>
            <a:ext cx="41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KERG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27"/>
          <p:cNvSpPr txBox="1"/>
          <p:nvPr/>
        </p:nvSpPr>
        <p:spPr>
          <a:xfrm>
            <a:off x="891600" y="2870325"/>
            <a:ext cx="41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KIEL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4351900" y="2870325"/>
            <a:ext cx="41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JUNG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760825" y="4600075"/>
            <a:ext cx="41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HMRS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27"/>
          <p:cNvSpPr txBox="1"/>
          <p:nvPr/>
        </p:nvSpPr>
        <p:spPr>
          <a:xfrm>
            <a:off x="3964125" y="4600075"/>
            <a:ext cx="41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MOSC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27"/>
          <p:cNvSpPr txBox="1"/>
          <p:nvPr>
            <p:ph type="title"/>
          </p:nvPr>
        </p:nvSpPr>
        <p:spPr>
          <a:xfrm>
            <a:off x="6446850" y="301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Neutron Monitor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Periodograms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Neutron Monitor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Periodograms</a:t>
            </a:r>
            <a:endParaRPr/>
          </a:p>
        </p:txBody>
      </p:sp>
      <p:sp>
        <p:nvSpPr>
          <p:cNvPr id="258" name="Google Shape;258;p28"/>
          <p:cNvSpPr txBox="1"/>
          <p:nvPr>
            <p:ph idx="1" type="body"/>
          </p:nvPr>
        </p:nvSpPr>
        <p:spPr>
          <a:xfrm>
            <a:off x="133625" y="2658225"/>
            <a:ext cx="3113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stations provide us with the same </a:t>
            </a:r>
            <a:r>
              <a:rPr lang="en"/>
              <a:t>periodicity</a:t>
            </a:r>
            <a:r>
              <a:rPr lang="en"/>
              <a:t> of ~11 years;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40-60 years of data, which means only 4-6 cycles, more data would improve this study;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</a:t>
            </a:r>
            <a:r>
              <a:rPr lang="en"/>
              <a:t>periodicity</a:t>
            </a:r>
            <a:r>
              <a:rPr lang="en"/>
              <a:t> is coherent with 11 year sunspot </a:t>
            </a:r>
            <a:r>
              <a:rPr lang="en"/>
              <a:t>cycle</a:t>
            </a:r>
            <a:r>
              <a:rPr lang="en"/>
              <a:t>.</a:t>
            </a:r>
            <a:endParaRPr/>
          </a:p>
        </p:txBody>
      </p:sp>
      <p:sp>
        <p:nvSpPr>
          <p:cNvPr id="259" name="Google Shape;259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60" name="Google Shape;260;p28"/>
          <p:cNvGraphicFramePr/>
          <p:nvPr/>
        </p:nvGraphicFramePr>
        <p:xfrm>
          <a:off x="5114675" y="885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{ED4BDC6A-8D34-4AFE-9D44-A256D1DA4956}</a:tableStyleId>
              </a:tblPr>
              <a:tblGrid>
                <a:gridCol w="883225"/>
                <a:gridCol w="883225"/>
                <a:gridCol w="8832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 Date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 Ending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NEWK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1/1/1980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1/1/2021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THUL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1/1/1980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1/1/2021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61" name="Google Shape;2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475" y="2361075"/>
            <a:ext cx="3374725" cy="230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6800" y="2309400"/>
            <a:ext cx="2649674" cy="235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8"/>
          <p:cNvSpPr txBox="1"/>
          <p:nvPr/>
        </p:nvSpPr>
        <p:spPr>
          <a:xfrm>
            <a:off x="4233750" y="3893950"/>
            <a:ext cx="41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NEWK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28"/>
          <p:cNvSpPr txBox="1"/>
          <p:nvPr/>
        </p:nvSpPr>
        <p:spPr>
          <a:xfrm>
            <a:off x="7263025" y="3893950"/>
            <a:ext cx="41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THUL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/>
          <p:nvPr>
            <p:ph type="title"/>
          </p:nvPr>
        </p:nvSpPr>
        <p:spPr>
          <a:xfrm>
            <a:off x="656800" y="1197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timeframes (for OULU)</a:t>
            </a:r>
            <a:endParaRPr/>
          </a:p>
        </p:txBody>
      </p:sp>
      <p:sp>
        <p:nvSpPr>
          <p:cNvPr id="270" name="Google Shape;270;p29"/>
          <p:cNvSpPr txBox="1"/>
          <p:nvPr>
            <p:ph idx="1" type="body"/>
          </p:nvPr>
        </p:nvSpPr>
        <p:spPr>
          <a:xfrm>
            <a:off x="794825" y="43745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Searching for the sun rotation period(27 days).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Note that 27/365.25~0.07</a:t>
            </a:r>
            <a:endParaRPr/>
          </a:p>
        </p:txBody>
      </p:sp>
      <p:sp>
        <p:nvSpPr>
          <p:cNvPr id="271" name="Google Shape;271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2" name="Google Shape;272;p29"/>
          <p:cNvPicPr preferRelativeResize="0"/>
          <p:nvPr/>
        </p:nvPicPr>
        <p:blipFill rotWithShape="1">
          <a:blip r:embed="rId3">
            <a:alphaModFix/>
          </a:blip>
          <a:srcRect b="0" l="0" r="-3167" t="0"/>
          <a:stretch/>
        </p:blipFill>
        <p:spPr>
          <a:xfrm>
            <a:off x="586650" y="1733037"/>
            <a:ext cx="3547025" cy="25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5325" y="1733024"/>
            <a:ext cx="3815825" cy="2602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p29"/>
          <p:cNvCxnSpPr/>
          <p:nvPr/>
        </p:nvCxnSpPr>
        <p:spPr>
          <a:xfrm>
            <a:off x="944425" y="3828575"/>
            <a:ext cx="270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29"/>
          <p:cNvCxnSpPr/>
          <p:nvPr/>
        </p:nvCxnSpPr>
        <p:spPr>
          <a:xfrm>
            <a:off x="976450" y="3973725"/>
            <a:ext cx="270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29"/>
          <p:cNvSpPr/>
          <p:nvPr/>
        </p:nvSpPr>
        <p:spPr>
          <a:xfrm rot="-984284">
            <a:off x="3683335" y="3545236"/>
            <a:ext cx="1213084" cy="33433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9"/>
          <p:cNvSpPr txBox="1"/>
          <p:nvPr/>
        </p:nvSpPr>
        <p:spPr>
          <a:xfrm rot="-963969">
            <a:off x="3620459" y="3121500"/>
            <a:ext cx="4184328" cy="4002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ZOOMING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/>
          <p:nvPr>
            <p:ph type="title"/>
          </p:nvPr>
        </p:nvSpPr>
        <p:spPr>
          <a:xfrm>
            <a:off x="656800" y="1197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timeframes (for JUNG)</a:t>
            </a:r>
            <a:endParaRPr/>
          </a:p>
        </p:txBody>
      </p:sp>
      <p:sp>
        <p:nvSpPr>
          <p:cNvPr id="283" name="Google Shape;283;p30"/>
          <p:cNvSpPr txBox="1"/>
          <p:nvPr>
            <p:ph idx="1" type="body"/>
          </p:nvPr>
        </p:nvSpPr>
        <p:spPr>
          <a:xfrm>
            <a:off x="794825" y="43745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Searching for the sun rotation period(27 days).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Note that 27/365.25~0.07</a:t>
            </a:r>
            <a:endParaRPr/>
          </a:p>
        </p:txBody>
      </p:sp>
      <p:sp>
        <p:nvSpPr>
          <p:cNvPr id="284" name="Google Shape;284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5" name="Google Shape;2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600" y="1856350"/>
            <a:ext cx="3426578" cy="233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8028" y="1885425"/>
            <a:ext cx="3426578" cy="2336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7" name="Google Shape;287;p30"/>
          <p:cNvGrpSpPr/>
          <p:nvPr/>
        </p:nvGrpSpPr>
        <p:grpSpPr>
          <a:xfrm>
            <a:off x="3660777" y="2501457"/>
            <a:ext cx="4204821" cy="1542600"/>
            <a:chOff x="3660777" y="2501457"/>
            <a:chExt cx="4204821" cy="1542600"/>
          </a:xfrm>
        </p:grpSpPr>
        <p:sp>
          <p:nvSpPr>
            <p:cNvPr id="288" name="Google Shape;288;p30"/>
            <p:cNvSpPr/>
            <p:nvPr/>
          </p:nvSpPr>
          <p:spPr>
            <a:xfrm rot="-984284">
              <a:off x="3683335" y="3545236"/>
              <a:ext cx="1213084" cy="33433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0"/>
            <p:cNvSpPr txBox="1"/>
            <p:nvPr/>
          </p:nvSpPr>
          <p:spPr>
            <a:xfrm rot="-963969">
              <a:off x="3707634" y="3072650"/>
              <a:ext cx="4184328" cy="4002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ZOOMING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290" name="Google Shape;290;p30"/>
          <p:cNvCxnSpPr/>
          <p:nvPr/>
        </p:nvCxnSpPr>
        <p:spPr>
          <a:xfrm>
            <a:off x="1264075" y="3734125"/>
            <a:ext cx="2317500" cy="14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0"/>
          <p:cNvCxnSpPr/>
          <p:nvPr/>
        </p:nvCxnSpPr>
        <p:spPr>
          <a:xfrm>
            <a:off x="1205800" y="3872000"/>
            <a:ext cx="2317500" cy="14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31"/>
          <p:cNvSpPr txBox="1"/>
          <p:nvPr>
            <p:ph type="title"/>
          </p:nvPr>
        </p:nvSpPr>
        <p:spPr>
          <a:xfrm>
            <a:off x="727650" y="1115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Autocorrelation vs Wavelets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(Autocorrelation graphs for JUNG station)</a:t>
            </a:r>
            <a:endParaRPr/>
          </a:p>
        </p:txBody>
      </p:sp>
      <p:pic>
        <p:nvPicPr>
          <p:cNvPr id="298" name="Google Shape;2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500" y="1895900"/>
            <a:ext cx="3878151" cy="26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500" y="1895900"/>
            <a:ext cx="3718400" cy="253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0" name="Google Shape;300;p31"/>
          <p:cNvCxnSpPr/>
          <p:nvPr/>
        </p:nvCxnSpPr>
        <p:spPr>
          <a:xfrm>
            <a:off x="1467475" y="2651675"/>
            <a:ext cx="7200" cy="14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31"/>
          <p:cNvCxnSpPr/>
          <p:nvPr/>
        </p:nvCxnSpPr>
        <p:spPr>
          <a:xfrm>
            <a:off x="2716900" y="2615175"/>
            <a:ext cx="7200" cy="14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31"/>
          <p:cNvSpPr txBox="1"/>
          <p:nvPr/>
        </p:nvSpPr>
        <p:spPr>
          <a:xfrm>
            <a:off x="1133325" y="4582650"/>
            <a:ext cx="41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~11 years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" name="Google Shape;303;p31"/>
          <p:cNvSpPr txBox="1"/>
          <p:nvPr/>
        </p:nvSpPr>
        <p:spPr>
          <a:xfrm rot="-5400000">
            <a:off x="365850" y="2104850"/>
            <a:ext cx="3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31"/>
          <p:cNvSpPr txBox="1"/>
          <p:nvPr/>
        </p:nvSpPr>
        <p:spPr>
          <a:xfrm rot="-5400000">
            <a:off x="3923400" y="1617950"/>
            <a:ext cx="12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p31"/>
          <p:cNvSpPr txBox="1"/>
          <p:nvPr/>
        </p:nvSpPr>
        <p:spPr>
          <a:xfrm>
            <a:off x="3407200" y="4182450"/>
            <a:ext cx="8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t(years)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31"/>
          <p:cNvSpPr txBox="1"/>
          <p:nvPr/>
        </p:nvSpPr>
        <p:spPr>
          <a:xfrm>
            <a:off x="7526200" y="4249750"/>
            <a:ext cx="8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t(years)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73050" y="1354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variable data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296100" y="2046950"/>
            <a:ext cx="4275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space data: sun activity, neutron monitors, cosmic rays fluxes;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earth data: </a:t>
            </a:r>
            <a:r>
              <a:rPr lang="en"/>
              <a:t>meteorological</a:t>
            </a:r>
            <a:r>
              <a:rPr lang="en"/>
              <a:t> (temperature, sea currents,  . . .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• finance: stock options</a:t>
            </a:r>
            <a:endParaRPr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3725" y="1853850"/>
            <a:ext cx="3641651" cy="259252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 rot="-5400000">
            <a:off x="4931225" y="1894649"/>
            <a:ext cx="4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x(t)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/>
          <p:nvPr>
            <p:ph idx="1" type="body"/>
          </p:nvPr>
        </p:nvSpPr>
        <p:spPr>
          <a:xfrm>
            <a:off x="220900" y="23186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TimeSeries class to store time series from classes such as NMReader and others(SSNReader, IMFReader,...) and feed them to the Wavelets analysis class;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Statistical treatment of data could be better, by estimating significance levels of our results;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 better statistical treatment try to validate the 27 days periodicity;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Analise AMS Data with Wavelets class;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Background Noise(red noise/white noise);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Steps...</a:t>
            </a:r>
            <a:endParaRPr/>
          </a:p>
        </p:txBody>
      </p:sp>
      <p:sp>
        <p:nvSpPr>
          <p:cNvPr id="313" name="Google Shape;313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4" name="Google Shape;3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350" y="437050"/>
            <a:ext cx="2645950" cy="17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20" name="Google Shape;320;p33"/>
          <p:cNvSpPr txBox="1"/>
          <p:nvPr>
            <p:ph idx="1" type="body"/>
          </p:nvPr>
        </p:nvSpPr>
        <p:spPr>
          <a:xfrm>
            <a:off x="526050" y="20179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Although it has its limitations, wavelets is a very powerful tool 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has multiple applica</a:t>
            </a:r>
            <a:r>
              <a:rPr lang="en"/>
              <a:t>tions and I am looking </a:t>
            </a:r>
            <a:r>
              <a:rPr lang="en"/>
              <a:t>forward</a:t>
            </a:r>
            <a:r>
              <a:rPr lang="en"/>
              <a:t> to continue to improve the class and to study much more phenomena with it 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33"/>
          <p:cNvSpPr txBox="1"/>
          <p:nvPr/>
        </p:nvSpPr>
        <p:spPr>
          <a:xfrm>
            <a:off x="729450" y="4279000"/>
            <a:ext cx="62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Special thank you to my supervisors:  Fernando Barão and Miguel Orcinha !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</a:t>
            </a:r>
            <a:r>
              <a:rPr lang="en"/>
              <a:t>ost common tools for data characterization</a:t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</a:t>
            </a:r>
            <a:r>
              <a:rPr lang="en"/>
              <a:t>autocorrelation methods;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Fourier series;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• wavelets: emerged as powerful tool.</a:t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375" y="1977025"/>
            <a:ext cx="4254223" cy="28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7650" y="1195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Autocorrelation in short...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27650" y="17955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Autocorrelation is a mathematical representation of the </a:t>
            </a:r>
            <a:r>
              <a:rPr b="1" lang="en">
                <a:solidFill>
                  <a:srgbClr val="000000"/>
                </a:solidFill>
              </a:rPr>
              <a:t>degree of similarity </a:t>
            </a:r>
            <a:r>
              <a:rPr lang="en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between a given </a:t>
            </a:r>
            <a:r>
              <a:rPr b="1" lang="en">
                <a:solidFill>
                  <a:srgbClr val="000000"/>
                </a:solidFill>
              </a:rPr>
              <a:t>time series</a:t>
            </a:r>
            <a:r>
              <a:rPr lang="en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and a </a:t>
            </a:r>
            <a:r>
              <a:rPr b="1" lang="en">
                <a:solidFill>
                  <a:srgbClr val="000000"/>
                </a:solidFill>
              </a:rPr>
              <a:t>lagged version of itself</a:t>
            </a:r>
            <a:r>
              <a:rPr lang="en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over successive time intervals. 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850" y="2571750"/>
            <a:ext cx="4481949" cy="193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i&gt;R&lt;/mi&gt;&lt;mo&gt;=&lt;/mo&gt;&lt;mfrac&gt;&lt;mrow&gt;&lt;munder&gt;&lt;mo&gt;&amp;#x2211;&lt;/mo&gt;&lt;mi&gt;i&lt;/mi&gt;&lt;/munder&gt;&lt;mfenced open=&quot;[&quot; close=&quot;]&quot;&gt;&lt;mrow&gt;&lt;mpadded&gt;&lt;mfenced&gt;&lt;mrow&gt;&lt;msub&gt;&lt;mi&gt;x&lt;/mi&gt;&lt;mi&gt;i&lt;/mi&gt;&lt;/msub&gt;&lt;mo&gt;-&lt;/mo&gt;&lt;msub&gt;&lt;mi&gt;&amp;#x3BC;&lt;/mi&gt;&lt;mn&gt;1&lt;/mn&gt;&lt;/msub&gt;&lt;/mrow&gt;&lt;/mfenced&gt;&lt;/mpadded&gt;&lt;mfenced&gt;&lt;mrow&gt;&lt;msub&gt;&lt;mi&gt;x&lt;/mi&gt;&lt;mrow&gt;&lt;mi&gt;i&lt;/mi&gt;&lt;mo&gt;+&lt;/mo&gt;&lt;mi&gt;k&lt;/mi&gt;&lt;/mrow&gt;&lt;/msub&gt;&lt;mo&gt;-&lt;/mo&gt;&lt;msub&gt;&lt;mi&gt;&amp;#x3BC;&lt;/mi&gt;&lt;mn&gt;2&lt;/mn&gt;&lt;/msub&gt;&lt;/mrow&gt;&lt;/mfenced&gt;&lt;/mrow&gt;&lt;/mfenced&gt;&lt;/mrow&gt;&lt;mrow&gt;&lt;mpadded&gt;&lt;msub&gt;&lt;mi&gt;&amp;#x3C3;&lt;/mi&gt;&lt;mn&gt;1&lt;/mn&gt;&lt;/msub&gt;&lt;/mpadded&gt;&lt;msub&gt;&lt;mi&gt;&amp;#x3C3;&lt;/mi&gt;&lt;mn&gt;2&lt;/mn&gt;&lt;/msub&gt;&lt;/mrow&gt;&lt;/mfrac&gt;&lt;/math&gt;" id="115" name="Google Shape;115;p16" title="R equals fraction numerator sum for i of open square brackets open parentheses x subscript i minus mu subscript 1 close parentheses open parentheses x subscript i plus k end subscript minus mu subscript 2 close parentheses close square brackets over denominator sigma subscript 1 sigma subscript 2 end fracti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725" y="2571751"/>
            <a:ext cx="3574302" cy="8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312400" y="3763175"/>
            <a:ext cx="3821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R:Autocorrelation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coefficient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𝜇</a:t>
            </a:r>
            <a:r>
              <a:rPr baseline="-25000" lang="en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average of sample X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𝜇</a:t>
            </a:r>
            <a:r>
              <a:rPr baseline="-25000" lang="en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 average of sample X’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σ </a:t>
            </a:r>
            <a:r>
              <a:rPr baseline="-25000" lang="en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</a:t>
            </a:r>
            <a:r>
              <a:rPr baseline="-25000"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σ</a:t>
            </a:r>
            <a:r>
              <a:rPr baseline="-25000" lang="en">
                <a:latin typeface="Lato"/>
                <a:ea typeface="Lato"/>
                <a:cs typeface="Lato"/>
                <a:sym typeface="Lato"/>
              </a:rPr>
              <a:t>2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 Standard deviation of the two samples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k: time-shift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729450" y="1166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Fourier Series in short...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729450" y="1604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</a:t>
            </a:r>
            <a:r>
              <a:rPr lang="en">
                <a:solidFill>
                  <a:srgbClr val="000000"/>
                </a:solidFill>
              </a:rPr>
              <a:t>In 1807, a French mathematician (Joseph Fourier) discovered that a periodic function can be represented by an infinite sum of complex exponentials;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The Fourier Transform(FT) is </a:t>
            </a:r>
            <a:r>
              <a:rPr lang="en">
                <a:solidFill>
                  <a:srgbClr val="000000"/>
                </a:solidFill>
              </a:rPr>
              <a:t> probably the most widely used signal analysis method;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</a:t>
            </a:r>
            <a:r>
              <a:rPr lang="en">
                <a:solidFill>
                  <a:srgbClr val="000000"/>
                </a:solidFill>
              </a:rPr>
              <a:t>The Fourier transform retrieves the global information of the frequency content of a signal.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</a:t>
            </a:r>
            <a:r>
              <a:rPr lang="en">
                <a:solidFill>
                  <a:srgbClr val="000000"/>
                </a:solidFill>
              </a:rPr>
              <a:t>Analyses time series as a whole, but </a:t>
            </a:r>
            <a:r>
              <a:rPr b="1" lang="en">
                <a:solidFill>
                  <a:srgbClr val="000000"/>
                </a:solidFill>
              </a:rPr>
              <a:t>what if the frequency varies  with time?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5648" y="3048025"/>
            <a:ext cx="1956575" cy="1645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" name="Google Shape;125;p17"/>
          <p:cNvGrpSpPr/>
          <p:nvPr/>
        </p:nvGrpSpPr>
        <p:grpSpPr>
          <a:xfrm>
            <a:off x="2244850" y="3482275"/>
            <a:ext cx="3109200" cy="1319700"/>
            <a:chOff x="2244850" y="3482275"/>
            <a:chExt cx="3109200" cy="1319700"/>
          </a:xfrm>
        </p:grpSpPr>
        <p:sp>
          <p:nvSpPr>
            <p:cNvPr id="126" name="Google Shape;126;p17"/>
            <p:cNvSpPr/>
            <p:nvPr/>
          </p:nvSpPr>
          <p:spPr>
            <a:xfrm>
              <a:off x="2244850" y="3482275"/>
              <a:ext cx="3109200" cy="1319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&lt;math xmlns=&quot;http://www.w3.org/1998/Math/MathML&quot;&gt;&lt;msub&gt;&lt;mi&gt;X&lt;/mi&gt;&lt;mrow&gt;&lt;mi&gt;F&lt;/mi&gt;&lt;mi&gt;T&lt;/mi&gt;&lt;/mrow&gt;&lt;/msub&gt;&lt;mfenced&gt;&lt;mi&gt;f&lt;/mi&gt;&lt;/mfenced&gt;&lt;mo&gt;=&lt;/mo&gt;&lt;msubsup&gt;&lt;mo&gt;&amp;#x222B;&lt;/mo&gt;&lt;mrow&gt;&lt;mo&gt;-&lt;/mo&gt;&lt;mo&gt;&amp;#x221E;&lt;/mo&gt;&lt;/mrow&gt;&lt;mo&gt;&amp;#x221E;&lt;/mo&gt;&lt;/msubsup&gt;&lt;mi&gt;x&lt;/mi&gt;&lt;mfenced&gt;&lt;mi&gt;t&lt;/mi&gt;&lt;/mfenced&gt;&lt;msup&gt;&lt;mi&gt;e&lt;/mi&gt;&lt;mrow&gt;&lt;mo&gt;-&lt;/mo&gt;&lt;mn&gt;2&lt;/mn&gt;&lt;mi&gt;&amp;#x3C0;ift&lt;/mi&gt;&lt;/mrow&gt;&lt;/msup&gt;&lt;mi&gt;d&lt;/mi&gt;&lt;mi&gt;t&lt;/mi&gt;&lt;mspace linebreak=&quot;newline&quot;/&gt;&lt;mi&gt;x&lt;/mi&gt;&lt;mfenced&gt;&lt;mi&gt;t&lt;/mi&gt;&lt;/mfenced&gt;&lt;mo&gt;=&lt;/mo&gt;&lt;msubsup&gt;&lt;mo&gt;&amp;#x222B;&lt;/mo&gt;&lt;mrow&gt;&lt;mo&gt;-&lt;/mo&gt;&lt;mo&gt;&amp;#x221E;&lt;/mo&gt;&lt;/mrow&gt;&lt;mo&gt;&amp;#x221E;&lt;/mo&gt;&lt;/msubsup&gt;&lt;msub&gt;&lt;mi&gt;X&lt;/mi&gt;&lt;mrow&gt;&lt;mi&gt;F&lt;/mi&gt;&lt;mi&gt;T&lt;/mi&gt;&lt;/mrow&gt;&lt;/msub&gt;&lt;mfenced&gt;&lt;mi&gt;f&lt;/mi&gt;&lt;/mfenced&gt;&lt;msup&gt;&lt;mi&gt;e&lt;/mi&gt;&lt;mrow&gt;&lt;mn&gt;2&lt;/mn&gt;&lt;mi&gt;&amp;#x3C0;ift&lt;/mi&gt;&lt;/mrow&gt;&lt;/msup&gt;&lt;mi&gt;d&lt;/mi&gt;&lt;mi&gt;f&lt;/mi&gt;&lt;/math&gt;" id="127" name="Google Shape;127;p17" title="X subscript F T end subscript open parentheses f close parentheses equals integral subscript negative infinity end subscript superscript infinity x open parentheses t close parentheses e to the power of negative 2 πift end exponent d t&#10;x open parentheses t close parentheses equals integral subscript negative infinity end subscript superscript infinity X subscript F T end subscript open parentheses f close parentheses e to the power of 2 πift end exponent d f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96975" y="3536700"/>
              <a:ext cx="2295675" cy="12108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727650" y="1132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Wavelets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540575" y="1785988"/>
            <a:ext cx="4457700" cy="29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• </a:t>
            </a:r>
            <a:r>
              <a:rPr lang="en" sz="4400">
                <a:solidFill>
                  <a:srgbClr val="000000"/>
                </a:solidFill>
              </a:rPr>
              <a:t>The analysis of a non-stationary signal using the FT or the STFT does not give satisfactory results;</a:t>
            </a:r>
            <a:endParaRPr sz="4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/>
              <a:t>• </a:t>
            </a:r>
            <a:r>
              <a:rPr b="1" lang="en" sz="4400">
                <a:solidFill>
                  <a:srgbClr val="000000"/>
                </a:solidFill>
              </a:rPr>
              <a:t>Better results</a:t>
            </a:r>
            <a:r>
              <a:rPr lang="en" sz="4400">
                <a:solidFill>
                  <a:srgbClr val="000000"/>
                </a:solidFill>
              </a:rPr>
              <a:t> can be obtained using wavelet analysis(basically an extension of fourier analysis);</a:t>
            </a:r>
            <a:endParaRPr sz="4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/>
              <a:t>• </a:t>
            </a:r>
            <a:r>
              <a:rPr lang="en" sz="4400">
                <a:solidFill>
                  <a:srgbClr val="000000"/>
                </a:solidFill>
              </a:rPr>
              <a:t>One advantage of wavelet analysis is the ability to perform</a:t>
            </a:r>
            <a:r>
              <a:rPr b="1" lang="en" sz="4400">
                <a:solidFill>
                  <a:srgbClr val="000000"/>
                </a:solidFill>
              </a:rPr>
              <a:t> local analysis</a:t>
            </a:r>
            <a:r>
              <a:rPr lang="en" sz="4400">
                <a:solidFill>
                  <a:srgbClr val="000000"/>
                </a:solidFill>
              </a:rPr>
              <a:t>( trends, breakdown points, discontinuities,...), so there’s no problem if the frequency changes throughout the time series; </a:t>
            </a:r>
            <a:endParaRPr sz="4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</a:rPr>
              <a:t>•While the </a:t>
            </a:r>
            <a:r>
              <a:rPr b="1" lang="en" sz="4400">
                <a:solidFill>
                  <a:srgbClr val="000000"/>
                </a:solidFill>
              </a:rPr>
              <a:t>Fourier</a:t>
            </a:r>
            <a:r>
              <a:rPr lang="en" sz="4400">
                <a:solidFill>
                  <a:srgbClr val="000000"/>
                </a:solidFill>
              </a:rPr>
              <a:t> transform creates a representation of the signal in the </a:t>
            </a:r>
            <a:r>
              <a:rPr b="1" lang="en" sz="4400">
                <a:solidFill>
                  <a:srgbClr val="000000"/>
                </a:solidFill>
              </a:rPr>
              <a:t>frequency</a:t>
            </a:r>
            <a:r>
              <a:rPr lang="en" sz="4400">
                <a:solidFill>
                  <a:srgbClr val="000000"/>
                </a:solidFill>
              </a:rPr>
              <a:t> domain, the </a:t>
            </a:r>
            <a:r>
              <a:rPr b="1" lang="en" sz="4400">
                <a:solidFill>
                  <a:srgbClr val="000000"/>
                </a:solidFill>
              </a:rPr>
              <a:t>wavelet</a:t>
            </a:r>
            <a:r>
              <a:rPr lang="en" sz="4400">
                <a:solidFill>
                  <a:srgbClr val="000000"/>
                </a:solidFill>
              </a:rPr>
              <a:t> transform creates a representation of the signal in </a:t>
            </a:r>
            <a:r>
              <a:rPr b="1" lang="en" sz="4400">
                <a:solidFill>
                  <a:srgbClr val="000000"/>
                </a:solidFill>
              </a:rPr>
              <a:t>both the time and frequency domain</a:t>
            </a:r>
            <a:r>
              <a:rPr lang="en" sz="4400">
                <a:solidFill>
                  <a:srgbClr val="000000"/>
                </a:solidFill>
              </a:rPr>
              <a:t>, thereby allowing efficient access of </a:t>
            </a:r>
            <a:r>
              <a:rPr b="1" lang="en" sz="4400">
                <a:solidFill>
                  <a:srgbClr val="000000"/>
                </a:solidFill>
              </a:rPr>
              <a:t>localized</a:t>
            </a:r>
            <a:r>
              <a:rPr lang="en" sz="4400">
                <a:solidFill>
                  <a:srgbClr val="000000"/>
                </a:solidFill>
              </a:rPr>
              <a:t> information about the signal.</a:t>
            </a:r>
            <a:endParaRPr sz="4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3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075" y="1102925"/>
            <a:ext cx="4068575" cy="36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727650" y="1253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Wavelets</a:t>
            </a:r>
            <a:endParaRPr/>
          </a:p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-283300" y="2341600"/>
            <a:ext cx="41844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τ: translation parameter</a:t>
            </a:r>
            <a:endParaRPr sz="1300"/>
          </a:p>
          <a:p>
            <a:pPr indent="0" lvl="0" marL="50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s: scale parameter</a:t>
            </a:r>
            <a:endParaRPr sz="1300"/>
          </a:p>
          <a:p>
            <a:pPr indent="0" lvl="0" marL="50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Ѱ: mother wavelet</a:t>
            </a:r>
            <a:endParaRPr sz="1300"/>
          </a:p>
          <a:p>
            <a:pPr indent="0" lvl="0" marL="50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* : complex conjugate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4" name="Google Shape;144;p19"/>
          <p:cNvCxnSpPr/>
          <p:nvPr/>
        </p:nvCxnSpPr>
        <p:spPr>
          <a:xfrm flipH="1" rot="10800000">
            <a:off x="2635050" y="2050000"/>
            <a:ext cx="1936800" cy="95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9"/>
          <p:cNvSpPr txBox="1"/>
          <p:nvPr/>
        </p:nvSpPr>
        <p:spPr>
          <a:xfrm>
            <a:off x="4736675" y="1067925"/>
            <a:ext cx="13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Haar Wavelet: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7017825" y="1067925"/>
            <a:ext cx="16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Morlet  Wavelet: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598700" y="1707225"/>
            <a:ext cx="2990100" cy="49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4647225" y="2801188"/>
            <a:ext cx="418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Note: Mother wavelets must have null mean, amongst other criteria.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225" y="1468125"/>
            <a:ext cx="1874324" cy="140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2925" y="1526508"/>
            <a:ext cx="2071375" cy="1274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 rotWithShape="1">
          <a:blip r:embed="rId5">
            <a:alphaModFix/>
          </a:blip>
          <a:srcRect b="54062" l="0" r="0" t="-2028"/>
          <a:stretch/>
        </p:blipFill>
        <p:spPr>
          <a:xfrm>
            <a:off x="4647225" y="3735437"/>
            <a:ext cx="4423851" cy="8573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2" name="Google Shape;152;p19"/>
          <p:cNvPicPr preferRelativeResize="0"/>
          <p:nvPr/>
        </p:nvPicPr>
        <p:blipFill rotWithShape="1">
          <a:blip r:embed="rId6">
            <a:alphaModFix/>
          </a:blip>
          <a:srcRect b="-7421" l="0" r="0" t="54449"/>
          <a:stretch/>
        </p:blipFill>
        <p:spPr>
          <a:xfrm>
            <a:off x="0" y="3815487"/>
            <a:ext cx="4571850" cy="777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sub&gt;&lt;mi&gt;X&lt;/mi&gt;&lt;mrow&gt;&lt;mi&gt;W&lt;/mi&gt;&lt;mi&gt;T&lt;/mi&gt;&lt;/mrow&gt;&lt;/msub&gt;&lt;mfenced&gt;&lt;mrow&gt;&lt;mi&gt;&amp;#x3C4;&lt;/mi&gt;&lt;mo&gt;,&lt;/mo&gt;&lt;mi&gt;s&lt;/mi&gt;&lt;/mrow&gt;&lt;/mfenced&gt;&lt;mo&gt;=&lt;/mo&gt;&lt;mfrac&gt;&lt;mn&gt;1&lt;/mn&gt;&lt;msqrt&gt;&lt;mi&gt;s&lt;/mi&gt;&lt;/msqrt&gt;&lt;/mfrac&gt;&lt;msubsup&gt;&lt;mo&gt;&amp;#x222B;&lt;/mo&gt;&lt;mrow&gt;&lt;mo&gt;-&lt;/mo&gt;&lt;mo&gt;&amp;#x221E;&lt;/mo&gt;&lt;/mrow&gt;&lt;mo&gt;&amp;#x221E;&lt;/mo&gt;&lt;/msubsup&gt;&lt;mi&gt;x&lt;/mi&gt;&lt;mfenced&gt;&lt;mi&gt;t&lt;/mi&gt;&lt;/mfenced&gt;&lt;msup&gt;&lt;mi&gt;&amp;#x3C8;&lt;/mi&gt;&lt;mo&gt;*&lt;/mo&gt;&lt;/msup&gt;&lt;mfenced&gt;&lt;mfrac&gt;&lt;mrow&gt;&lt;mi&gt;t&lt;/mi&gt;&lt;mo&gt;-&lt;/mo&gt;&lt;mi&gt;&amp;#x3C4;&lt;/mi&gt;&lt;/mrow&gt;&lt;mi&gt;s&lt;/mi&gt;&lt;/mfrac&gt;&lt;/mfenced&gt;&lt;mi&gt;d&lt;/mi&gt;&lt;mi&gt;t&lt;/mi&gt;&lt;/math&gt;" id="153" name="Google Shape;153;p19" title="X subscript W T end subscript open parentheses tau comma s close parentheses equals fraction numerator 1 over denominator square root of s end fraction integral subscript negative infinity end subscript superscript infinity x open parentheses t close parentheses psi to the power of asterisk times open parentheses fraction numerator t minus tau over denominator s end fraction close parentheses d t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6850" y="1725825"/>
            <a:ext cx="2804227" cy="4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104650" y="112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Wavelets for a </a:t>
            </a:r>
            <a:r>
              <a:rPr lang="en"/>
              <a:t>monochromatic</a:t>
            </a:r>
            <a:r>
              <a:rPr lang="en"/>
              <a:t> signal</a:t>
            </a:r>
            <a:endParaRPr/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&lt;math xmlns=&quot;http://www.w3.org/1998/Math/MathML&quot;&gt;&lt;mi&gt;x&lt;/mi&gt;&lt;mfenced&gt;&lt;mi&gt;t&lt;/mi&gt;&lt;/mfenced&gt;&lt;mo&gt;=&lt;/mo&gt;&lt;mi&gt;sin&lt;/mi&gt;&lt;mfenced&gt;&lt;mrow&gt;&lt;mfrac&gt;&lt;mrow&gt;&lt;mn&gt;2&lt;/mn&gt;&lt;mi&gt;&amp;#x3C0;&lt;/mi&gt;&lt;/mrow&gt;&lt;mn&gt;20&lt;/mn&gt;&lt;/mfrac&gt;&lt;mi&gt;t&lt;/mi&gt;&lt;mo&gt;+&lt;/mo&gt;&lt;mn&gt;0&lt;/mn&gt;&lt;mo&gt;.&lt;/mo&gt;&lt;mn&gt;3&lt;/mn&gt;&lt;/mrow&gt;&lt;/mfenced&gt;&lt;/math&gt;" id="161" name="Google Shape;161;p20" title="x open parentheses t close parentheses equals sin open parentheses fraction numerator 2 pi over denominator 20 end fraction t plus 0.3 close parenthes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73" y="1879410"/>
            <a:ext cx="2329952" cy="6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9625" y="2726750"/>
            <a:ext cx="3315650" cy="226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/>
          <p:nvPr/>
        </p:nvSpPr>
        <p:spPr>
          <a:xfrm>
            <a:off x="3499000" y="3622838"/>
            <a:ext cx="900000" cy="34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4" name="Google Shape;164;p20"/>
          <p:cNvGraphicFramePr/>
          <p:nvPr/>
        </p:nvGraphicFramePr>
        <p:xfrm>
          <a:off x="6233725" y="11224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{ED4BDC6A-8D34-4AFE-9D44-A256D1DA4956}</a:tableStyleId>
              </a:tblPr>
              <a:tblGrid>
                <a:gridCol w="1129500"/>
                <a:gridCol w="1129500"/>
              </a:tblGrid>
              <a:tr h="2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Parameter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1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N_points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Δt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 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5" name="Google Shape;16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726750"/>
            <a:ext cx="3315650" cy="2261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1"/>
          <p:cNvSpPr txBox="1"/>
          <p:nvPr>
            <p:ph type="title"/>
          </p:nvPr>
        </p:nvSpPr>
        <p:spPr>
          <a:xfrm>
            <a:off x="431550" y="1152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Wavelets for an artificial signal</a:t>
            </a:r>
            <a:endParaRPr/>
          </a:p>
        </p:txBody>
      </p:sp>
      <p:sp>
        <p:nvSpPr>
          <p:cNvPr id="172" name="Google Shape;172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&lt;math xmlns=&quot;http://www.w3.org/1998/Math/MathML&quot;&gt;&lt;mi&gt;x&lt;/mi&gt;&lt;mfenced&gt;&lt;mi&gt;t&lt;/mi&gt;&lt;/mfenced&gt;&lt;mo&gt;=&lt;/mo&gt;&lt;mpadded lspace=&quot;-1px&quot;&gt;&lt;mi&gt;sin&lt;/mi&gt;&lt;mfenced&gt;&lt;mrow&gt;&lt;mfrac&gt;&lt;mrow&gt;&lt;mn&gt;2&lt;/mn&gt;&lt;mi&gt;&amp;#x3C0;&lt;/mi&gt;&lt;/mrow&gt;&lt;mn&gt;10&lt;/mn&gt;&lt;/mfrac&gt;&lt;mi&gt;t&lt;/mi&gt;&lt;mo&gt;+&lt;/mo&gt;&lt;mn&gt;0&lt;/mn&gt;&lt;mo&gt;.&lt;/mo&gt;&lt;mn&gt;7&lt;/mn&gt;&lt;/mrow&gt;&lt;/mfenced&gt;&lt;/mpadded&gt;&lt;mo&gt;+&lt;/mo&gt;&lt;mpadded lspace=&quot;-1px&quot;&gt;&lt;mi&gt;sin&lt;/mi&gt;&lt;mfenced&gt;&lt;mrow&gt;&lt;mfrac&gt;&lt;mrow&gt;&lt;mn&gt;2&lt;/mn&gt;&lt;mi&gt;&amp;#x3C0;&lt;/mi&gt;&lt;/mrow&gt;&lt;mn&gt;20&lt;/mn&gt;&lt;/mfrac&gt;&lt;mi&gt;t&lt;/mi&gt;&lt;mo&gt;+&lt;/mo&gt;&lt;mn&gt;0&lt;/mn&gt;&lt;mo&gt;.&lt;/mo&gt;&lt;mn&gt;3&lt;/mn&gt;&lt;/mrow&gt;&lt;/mfenced&gt;&lt;/mpadded&gt;&lt;/math&gt;" id="173" name="Google Shape;173;p21" title="x open parentheses t close parentheses equals sin open parentheses fraction numerator 2 pi over denominator 10 end fraction t plus 0.7 close parentheses plus sin open parentheses fraction numerator 2 pi over denominator 20 end fraction t plus 0.3 close parenthes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00" y="1687250"/>
            <a:ext cx="3766099" cy="61576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4" name="Google Shape;174;p21"/>
          <p:cNvGraphicFramePr/>
          <p:nvPr/>
        </p:nvGraphicFramePr>
        <p:xfrm>
          <a:off x="6001250" y="919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{ED4BDC6A-8D34-4AFE-9D44-A256D1DA4956}</a:tableStyleId>
              </a:tblPr>
              <a:tblGrid>
                <a:gridCol w="1129500"/>
                <a:gridCol w="1129500"/>
              </a:tblGrid>
              <a:tr h="2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Parameter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1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N_points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Δt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 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5" name="Google Shape;175;p21"/>
          <p:cNvSpPr/>
          <p:nvPr/>
        </p:nvSpPr>
        <p:spPr>
          <a:xfrm>
            <a:off x="3971200" y="3444400"/>
            <a:ext cx="900000" cy="34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9350" y="2368561"/>
            <a:ext cx="3666400" cy="2500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550" y="2450025"/>
            <a:ext cx="3427459" cy="233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