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B3D922-7F82-917D-F7E4-09CB821DDD59}" v="2240" dt="2025-03-20T23:39:24.9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endParaRPr lang="de-D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877683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7465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endParaRPr lang="de-DE"/>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130639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10"/>
          </p:nvPr>
        </p:nvSpPr>
        <p:spPr/>
        <p:txBody>
          <a:body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4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endParaRPr lang="de-DE"/>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11"/>
          </p:nvPr>
        </p:nvSpPr>
        <p:spPr/>
        <p:txBody>
          <a:bodyPr/>
          <a:lstStyle/>
          <a:p>
            <a:endParaRPr lang="de-DE"/>
          </a:p>
        </p:txBody>
      </p:sp>
      <p:sp>
        <p:nvSpPr>
          <p:cNvPr id="6" name="Espaço Reservado para Número de Slide 5"/>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781375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Data 4"/>
          <p:cNvSpPr>
            <a:spLocks noGrp="1"/>
          </p:cNvSpPr>
          <p:nvPr>
            <p:ph type="dt" sz="half" idx="10"/>
          </p:nvPr>
        </p:nvSpPr>
        <p:spPr/>
        <p:txBody>
          <a:bodyPr/>
          <a:lstStyle/>
          <a:p>
            <a:fld id="{F0E51C7C-CEA3-4CAA-BE4B-344879E7C377}" type="datetimeFigureOut">
              <a:rPr lang="de-DE" smtClean="0"/>
              <a:t>20.03.2025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12461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endParaRPr lang="de-DE"/>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7" name="Espaço Reservado para Data 6"/>
          <p:cNvSpPr>
            <a:spLocks noGrp="1"/>
          </p:cNvSpPr>
          <p:nvPr>
            <p:ph type="dt" sz="half" idx="10"/>
          </p:nvPr>
        </p:nvSpPr>
        <p:spPr/>
        <p:txBody>
          <a:bodyPr/>
          <a:lstStyle/>
          <a:p>
            <a:fld id="{F0E51C7C-CEA3-4CAA-BE4B-344879E7C377}" type="datetimeFigureOut">
              <a:rPr lang="de-DE" smtClean="0"/>
              <a:t>20.03.2025</a:t>
            </a:fld>
            <a:endParaRPr lang="de-DE"/>
          </a:p>
        </p:txBody>
      </p:sp>
      <p:sp>
        <p:nvSpPr>
          <p:cNvPr id="8" name="Espaço Reservado para Rodapé 7"/>
          <p:cNvSpPr>
            <a:spLocks noGrp="1"/>
          </p:cNvSpPr>
          <p:nvPr>
            <p:ph type="ftr" sz="quarter" idx="11"/>
          </p:nvPr>
        </p:nvSpPr>
        <p:spPr/>
        <p:txBody>
          <a:bodyPr/>
          <a:lstStyle/>
          <a:p>
            <a:endParaRPr lang="de-DE"/>
          </a:p>
        </p:txBody>
      </p:sp>
      <p:sp>
        <p:nvSpPr>
          <p:cNvPr id="9" name="Espaço Reservado para Número de Slide 8"/>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69442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de-DE"/>
          </a:p>
        </p:txBody>
      </p:sp>
      <p:sp>
        <p:nvSpPr>
          <p:cNvPr id="3" name="Espaço Reservado para Data 2"/>
          <p:cNvSpPr>
            <a:spLocks noGrp="1"/>
          </p:cNvSpPr>
          <p:nvPr>
            <p:ph type="dt" sz="half" idx="10"/>
          </p:nvPr>
        </p:nvSpPr>
        <p:spPr/>
        <p:txBody>
          <a:bodyPr/>
          <a:lstStyle/>
          <a:p>
            <a:fld id="{F0E51C7C-CEA3-4CAA-BE4B-344879E7C377}" type="datetimeFigureOut">
              <a:rPr lang="de-DE" smtClean="0"/>
              <a:t>20.03.2025</a:t>
            </a:fld>
            <a:endParaRPr lang="de-DE"/>
          </a:p>
        </p:txBody>
      </p:sp>
      <p:sp>
        <p:nvSpPr>
          <p:cNvPr id="4" name="Espaço Reservado para Rodapé 3"/>
          <p:cNvSpPr>
            <a:spLocks noGrp="1"/>
          </p:cNvSpPr>
          <p:nvPr>
            <p:ph type="ftr" sz="quarter" idx="11"/>
          </p:nvPr>
        </p:nvSpPr>
        <p:spPr/>
        <p:txBody>
          <a:bodyPr/>
          <a:lstStyle/>
          <a:p>
            <a:endParaRPr lang="de-DE"/>
          </a:p>
        </p:txBody>
      </p:sp>
      <p:sp>
        <p:nvSpPr>
          <p:cNvPr id="5" name="Espaço Reservado para Número de Slide 4"/>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310853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F0E51C7C-CEA3-4CAA-BE4B-344879E7C377}" type="datetimeFigureOut">
              <a:rPr lang="de-DE" smtClean="0"/>
              <a:t>20.03.2025</a:t>
            </a:fld>
            <a:endParaRPr lang="de-DE"/>
          </a:p>
        </p:txBody>
      </p:sp>
      <p:sp>
        <p:nvSpPr>
          <p:cNvPr id="3" name="Espaço Reservado para Rodapé 2"/>
          <p:cNvSpPr>
            <a:spLocks noGrp="1"/>
          </p:cNvSpPr>
          <p:nvPr>
            <p:ph type="ftr" sz="quarter" idx="11"/>
          </p:nvPr>
        </p:nvSpPr>
        <p:spPr/>
        <p:txBody>
          <a:bodyPr/>
          <a:lstStyle/>
          <a:p>
            <a:endParaRPr lang="de-DE"/>
          </a:p>
        </p:txBody>
      </p:sp>
      <p:sp>
        <p:nvSpPr>
          <p:cNvPr id="4" name="Espaço Reservado para Número de Slide 3"/>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578281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20.03.2025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1783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endParaRPr lang="de-DE"/>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F0E51C7C-CEA3-4CAA-BE4B-344879E7C377}" type="datetimeFigureOut">
              <a:rPr lang="de-DE" smtClean="0"/>
              <a:t>20.03.2025</a:t>
            </a:fld>
            <a:endParaRPr lang="de-DE"/>
          </a:p>
        </p:txBody>
      </p:sp>
      <p:sp>
        <p:nvSpPr>
          <p:cNvPr id="6" name="Espaço Reservado para Rodapé 5"/>
          <p:cNvSpPr>
            <a:spLocks noGrp="1"/>
          </p:cNvSpPr>
          <p:nvPr>
            <p:ph type="ftr" sz="quarter" idx="11"/>
          </p:nvPr>
        </p:nvSpPr>
        <p:spPr/>
        <p:txBody>
          <a:bodyPr/>
          <a:lstStyle/>
          <a:p>
            <a:endParaRPr lang="de-DE"/>
          </a:p>
        </p:txBody>
      </p:sp>
      <p:sp>
        <p:nvSpPr>
          <p:cNvPr id="7" name="Espaço Reservado para Número de Slide 6"/>
          <p:cNvSpPr>
            <a:spLocks noGrp="1"/>
          </p:cNvSpPr>
          <p:nvPr>
            <p:ph type="sldNum" sz="quarter" idx="12"/>
          </p:nvPr>
        </p:nvSpPr>
        <p:spPr/>
        <p:txBody>
          <a:bodyPr/>
          <a:lstStyle/>
          <a:p>
            <a:fld id="{754FE2FE-B55E-4328-8F5C-2CEB8781A47B}" type="slidenum">
              <a:rPr lang="de-DE" smtClean="0"/>
              <a:t>‹nº›</a:t>
            </a:fld>
            <a:endParaRPr lang="de-DE"/>
          </a:p>
        </p:txBody>
      </p:sp>
    </p:spTree>
    <p:extLst>
      <p:ext uri="{BB962C8B-B14F-4D97-AF65-F5344CB8AC3E}">
        <p14:creationId xmlns:p14="http://schemas.microsoft.com/office/powerpoint/2010/main" val="224556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endParaRPr lang="de-DE"/>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de-DE"/>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E51C7C-CEA3-4CAA-BE4B-344879E7C377}" type="datetimeFigureOut">
              <a:rPr lang="de-DE" smtClean="0"/>
              <a:t>20.03.2025</a:t>
            </a:fld>
            <a:endParaRPr lang="de-DE"/>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4FE2FE-B55E-4328-8F5C-2CEB8781A47B}" type="slidenum">
              <a:rPr lang="de-DE" smtClean="0"/>
              <a:t>‹nº›</a:t>
            </a:fld>
            <a:endParaRPr lang="de-DE"/>
          </a:p>
        </p:txBody>
      </p:sp>
    </p:spTree>
    <p:extLst>
      <p:ext uri="{BB962C8B-B14F-4D97-AF65-F5344CB8AC3E}">
        <p14:creationId xmlns:p14="http://schemas.microsoft.com/office/powerpoint/2010/main" val="267574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8">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m 3" descr="Um recorte de retângulos brancos que formam uma linha">
            <a:extLst>
              <a:ext uri="{FF2B5EF4-FFF2-40B4-BE49-F238E27FC236}">
                <a16:creationId xmlns:a16="http://schemas.microsoft.com/office/drawing/2014/main" id="{78968AAB-07F7-87B5-C239-277BFDD7FEDA}"/>
              </a:ext>
            </a:extLst>
          </p:cNvPr>
          <p:cNvPicPr>
            <a:picLocks noChangeAspect="1"/>
          </p:cNvPicPr>
          <p:nvPr/>
        </p:nvPicPr>
        <p:blipFill>
          <a:blip r:embed="rId2">
            <a:alphaModFix amt="50000"/>
          </a:blip>
          <a:srcRect t="13581" r="-1" b="2127"/>
          <a:stretch/>
        </p:blipFill>
        <p:spPr>
          <a:xfrm>
            <a:off x="20" y="10"/>
            <a:ext cx="12188931" cy="6857990"/>
          </a:xfrm>
          <a:prstGeom prst="rect">
            <a:avLst/>
          </a:prstGeom>
        </p:spPr>
      </p:pic>
      <p:sp>
        <p:nvSpPr>
          <p:cNvPr id="2" name="Título 1"/>
          <p:cNvSpPr>
            <a:spLocks noGrp="1"/>
          </p:cNvSpPr>
          <p:nvPr>
            <p:ph type="ctrTitle"/>
          </p:nvPr>
        </p:nvSpPr>
        <p:spPr>
          <a:xfrm>
            <a:off x="1527048" y="1124712"/>
            <a:ext cx="9144000" cy="3063240"/>
          </a:xfrm>
        </p:spPr>
        <p:txBody>
          <a:bodyPr>
            <a:normAutofit/>
          </a:bodyPr>
          <a:lstStyle/>
          <a:p>
            <a:r>
              <a:rPr lang="de-DE" sz="6600">
                <a:solidFill>
                  <a:schemeClr val="bg1"/>
                </a:solidFill>
                <a:latin typeface="Verdana"/>
                <a:ea typeface="Verdana"/>
              </a:rPr>
              <a:t>Teoria dos conjuntos</a:t>
            </a:r>
          </a:p>
        </p:txBody>
      </p:sp>
      <p:sp>
        <p:nvSpPr>
          <p:cNvPr id="3" name="Subtítulo 2"/>
          <p:cNvSpPr>
            <a:spLocks noGrp="1"/>
          </p:cNvSpPr>
          <p:nvPr>
            <p:ph type="subTitle" idx="1"/>
          </p:nvPr>
        </p:nvSpPr>
        <p:spPr>
          <a:xfrm>
            <a:off x="1527048" y="4599432"/>
            <a:ext cx="9144000" cy="1227520"/>
          </a:xfrm>
        </p:spPr>
        <p:txBody>
          <a:bodyPr vert="horz" lIns="91440" tIns="45720" rIns="91440" bIns="45720" rtlCol="0">
            <a:normAutofit/>
          </a:bodyPr>
          <a:lstStyle/>
          <a:p>
            <a:r>
              <a:rPr lang="de-DE">
                <a:solidFill>
                  <a:schemeClr val="bg1"/>
                </a:solidFill>
                <a:latin typeface="Verdana"/>
                <a:ea typeface="Verdana"/>
              </a:rPr>
              <a:t>Guilherme do Nascimento</a:t>
            </a:r>
            <a:endParaRPr lang="pt-BR">
              <a:solidFill>
                <a:schemeClr val="bg1"/>
              </a:solidFill>
              <a:latin typeface="Verdana"/>
              <a:ea typeface="Verdana"/>
            </a:endParaRPr>
          </a:p>
        </p:txBody>
      </p:sp>
      <p:sp>
        <p:nvSpPr>
          <p:cNvPr id="16"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2C0869E-4C17-15EA-C050-AC2E042D52F6}"/>
              </a:ext>
            </a:extLst>
          </p:cNvPr>
          <p:cNvSpPr>
            <a:spLocks noGrp="1"/>
          </p:cNvSpPr>
          <p:nvPr>
            <p:ph type="title"/>
          </p:nvPr>
        </p:nvSpPr>
        <p:spPr>
          <a:xfrm>
            <a:off x="-595563" y="365125"/>
            <a:ext cx="11949363" cy="1315537"/>
          </a:xfrm>
        </p:spPr>
        <p:txBody>
          <a:bodyPr vert="horz" lIns="91440" tIns="45720" rIns="91440" bIns="45720" rtlCol="0" anchor="ctr">
            <a:noAutofit/>
          </a:bodyPr>
          <a:lstStyle/>
          <a:p>
            <a:r>
              <a:rPr lang="pt-BR" sz="4600" dirty="0">
                <a:latin typeface="Verdana"/>
                <a:ea typeface="Verdana"/>
              </a:rPr>
              <a:t>               INTERAÇÕES - UNIÃO (</a:t>
            </a:r>
            <a:r>
              <a:rPr lang="pt-BR" sz="4600" dirty="0">
                <a:latin typeface="Verdana"/>
                <a:ea typeface="+mj-lt"/>
                <a:cs typeface="+mj-lt"/>
              </a:rPr>
              <a:t>∪)</a:t>
            </a:r>
            <a:endParaRPr lang="pt-BR" sz="4600" dirty="0">
              <a:latin typeface="Verdana"/>
              <a:ea typeface="Verdana"/>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B7CDD678-7B49-5631-9C82-6310F160481B}"/>
              </a:ext>
            </a:extLst>
          </p:cNvPr>
          <p:cNvSpPr>
            <a:spLocks noGrp="1"/>
          </p:cNvSpPr>
          <p:nvPr>
            <p:ph idx="1"/>
          </p:nvPr>
        </p:nvSpPr>
        <p:spPr>
          <a:xfrm>
            <a:off x="-4010" y="1939410"/>
            <a:ext cx="11187363" cy="4251960"/>
          </a:xfrm>
        </p:spPr>
        <p:txBody>
          <a:bodyPr vert="horz" lIns="91440" tIns="45720" rIns="91440" bIns="45720" rtlCol="0" anchor="t">
            <a:noAutofit/>
          </a:bodyPr>
          <a:lstStyle/>
          <a:p>
            <a:pPr marL="0" indent="0">
              <a:buNone/>
            </a:pPr>
            <a:r>
              <a:rPr lang="pt-BR" sz="3600" dirty="0">
                <a:latin typeface="Verdana"/>
                <a:ea typeface="Verdana"/>
              </a:rPr>
              <a:t>União: </a:t>
            </a:r>
            <a:r>
              <a:rPr lang="pt-BR" sz="3600" dirty="0">
                <a:latin typeface="Verdana"/>
                <a:ea typeface="+mn-lt"/>
                <a:cs typeface="+mn-lt"/>
              </a:rPr>
              <a:t>A união de dois conjuntos </a:t>
            </a:r>
            <a:r>
              <a:rPr lang="pt-BR" sz="3600" b="1" dirty="0">
                <a:latin typeface="Verdana"/>
                <a:ea typeface="+mn-lt"/>
                <a:cs typeface="+mn-lt"/>
              </a:rPr>
              <a:t>A </a:t>
            </a:r>
            <a:r>
              <a:rPr lang="pt-BR" sz="3600" dirty="0">
                <a:latin typeface="Verdana"/>
                <a:ea typeface="+mn-lt"/>
                <a:cs typeface="+mn-lt"/>
              </a:rPr>
              <a:t>e</a:t>
            </a:r>
            <a:r>
              <a:rPr lang="pt-BR" sz="3600" b="1" dirty="0">
                <a:latin typeface="Verdana"/>
                <a:ea typeface="+mn-lt"/>
                <a:cs typeface="+mn-lt"/>
              </a:rPr>
              <a:t> B</a:t>
            </a:r>
            <a:r>
              <a:rPr lang="pt-BR" sz="3600" dirty="0">
                <a:latin typeface="Verdana"/>
                <a:ea typeface="+mn-lt"/>
                <a:cs typeface="+mn-lt"/>
              </a:rPr>
              <a:t> é o conjunto que contém todos os elementos que pertencem a </a:t>
            </a:r>
            <a:r>
              <a:rPr lang="pt-BR" sz="3600" b="1" err="1">
                <a:latin typeface="Verdana"/>
                <a:ea typeface="+mn-lt"/>
                <a:cs typeface="+mn-lt"/>
              </a:rPr>
              <a:t>A</a:t>
            </a:r>
            <a:r>
              <a:rPr lang="pt-BR" sz="3600" dirty="0">
                <a:latin typeface="Verdana"/>
                <a:ea typeface="+mn-lt"/>
                <a:cs typeface="+mn-lt"/>
              </a:rPr>
              <a:t>, a </a:t>
            </a:r>
            <a:r>
              <a:rPr lang="pt-BR" sz="3600" b="1" dirty="0">
                <a:latin typeface="Verdana"/>
                <a:ea typeface="+mn-lt"/>
                <a:cs typeface="+mn-lt"/>
              </a:rPr>
              <a:t>B</a:t>
            </a:r>
            <a:r>
              <a:rPr lang="pt-BR" sz="3600" dirty="0">
                <a:latin typeface="Verdana"/>
                <a:ea typeface="+mn-lt"/>
                <a:cs typeface="+mn-lt"/>
              </a:rPr>
              <a:t>, ou a ambos.</a:t>
            </a:r>
            <a:br>
              <a:rPr lang="pt-BR" sz="3600" dirty="0">
                <a:latin typeface="Verdana"/>
                <a:ea typeface="Verdana"/>
                <a:cs typeface="+mn-lt"/>
              </a:rPr>
            </a:br>
            <a:br>
              <a:rPr lang="pt-BR" sz="3600" dirty="0">
                <a:latin typeface="Verdana"/>
                <a:ea typeface="Verdana"/>
                <a:cs typeface="+mn-lt"/>
              </a:rPr>
            </a:br>
            <a:r>
              <a:rPr lang="pt-BR" sz="3600" dirty="0">
                <a:latin typeface="Verdana"/>
                <a:ea typeface="Verdana"/>
                <a:cs typeface="+mn-lt"/>
              </a:rPr>
              <a:t>Exemplo:</a:t>
            </a:r>
            <a:br>
              <a:rPr lang="pt-BR" sz="3600" dirty="0">
                <a:latin typeface="Verdana"/>
                <a:ea typeface="Verdana"/>
                <a:cs typeface="+mn-lt"/>
              </a:rPr>
            </a:br>
            <a:r>
              <a:rPr lang="pt-BR" sz="3600" dirty="0">
                <a:latin typeface="Verdana"/>
                <a:ea typeface="+mn-lt"/>
                <a:cs typeface="+mn-lt"/>
              </a:rPr>
              <a:t>A={1,2,3}       B={3,4,5}</a:t>
            </a:r>
            <a:br>
              <a:rPr lang="pt-BR" sz="3600" dirty="0">
                <a:latin typeface="Verdana"/>
                <a:ea typeface="+mn-lt"/>
                <a:cs typeface="+mn-lt"/>
              </a:rPr>
            </a:br>
            <a:r>
              <a:rPr lang="pt-BR" sz="3600" dirty="0">
                <a:latin typeface="Verdana"/>
                <a:ea typeface="+mn-lt"/>
                <a:cs typeface="+mn-lt"/>
              </a:rPr>
              <a:t>A união A∪B seria:</a:t>
            </a:r>
            <a:br>
              <a:rPr lang="pt-BR" sz="3600" dirty="0">
                <a:latin typeface="Verdana"/>
                <a:ea typeface="+mn-lt"/>
                <a:cs typeface="+mn-lt"/>
              </a:rPr>
            </a:br>
            <a:endParaRPr lang="pt-BR" sz="3600" dirty="0">
              <a:latin typeface="Verdana"/>
              <a:ea typeface="Verdana"/>
            </a:endParaRPr>
          </a:p>
          <a:p>
            <a:pPr marL="0" indent="0">
              <a:buNone/>
            </a:pPr>
            <a:r>
              <a:rPr lang="pt-BR" sz="3600" dirty="0">
                <a:latin typeface="Verdana"/>
                <a:ea typeface="+mn-lt"/>
                <a:cs typeface="+mn-lt"/>
              </a:rPr>
              <a:t>A ∪ B={1,2,3,4,5}</a:t>
            </a:r>
            <a:endParaRPr lang="pt-BR" sz="3600" dirty="0">
              <a:latin typeface="Verdana"/>
            </a:endParaRPr>
          </a:p>
        </p:txBody>
      </p:sp>
    </p:spTree>
    <p:extLst>
      <p:ext uri="{BB962C8B-B14F-4D97-AF65-F5344CB8AC3E}">
        <p14:creationId xmlns:p14="http://schemas.microsoft.com/office/powerpoint/2010/main" val="2961080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FD1716-5C85-7DDB-4F2B-390A89F7F772}"/>
              </a:ext>
            </a:extLst>
          </p:cNvPr>
          <p:cNvSpPr>
            <a:spLocks noGrp="1"/>
          </p:cNvSpPr>
          <p:nvPr>
            <p:ph type="title"/>
          </p:nvPr>
        </p:nvSpPr>
        <p:spPr>
          <a:xfrm>
            <a:off x="838200" y="104441"/>
            <a:ext cx="10515600" cy="1325563"/>
          </a:xfrm>
        </p:spPr>
        <p:txBody>
          <a:bodyPr>
            <a:normAutofit/>
          </a:bodyPr>
          <a:lstStyle/>
          <a:p>
            <a:r>
              <a:rPr lang="pt-BR" sz="4600" dirty="0">
                <a:latin typeface="Verdana"/>
                <a:ea typeface="Verdana"/>
              </a:rPr>
              <a:t>INTERSECÇÃO DE CONJUNTOS (</a:t>
            </a:r>
            <a:r>
              <a:rPr lang="pt-BR" sz="4600" dirty="0">
                <a:latin typeface="Verdana"/>
                <a:ea typeface="+mj-lt"/>
                <a:cs typeface="+mj-lt"/>
              </a:rPr>
              <a:t>∩)</a:t>
            </a:r>
            <a:endParaRPr lang="pt-BR" sz="4600">
              <a:latin typeface="Verdana"/>
              <a:ea typeface="Verdana"/>
            </a:endParaRP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2266F109-6CE6-F926-B9B7-D4D70B2E720A}"/>
              </a:ext>
            </a:extLst>
          </p:cNvPr>
          <p:cNvSpPr>
            <a:spLocks noGrp="1"/>
          </p:cNvSpPr>
          <p:nvPr>
            <p:ph idx="1"/>
          </p:nvPr>
        </p:nvSpPr>
        <p:spPr>
          <a:xfrm>
            <a:off x="-4010" y="1789016"/>
            <a:ext cx="12200020" cy="5415013"/>
          </a:xfrm>
        </p:spPr>
        <p:txBody>
          <a:bodyPr vert="horz" lIns="91440" tIns="45720" rIns="91440" bIns="45720" rtlCol="0" anchor="t">
            <a:noAutofit/>
          </a:bodyPr>
          <a:lstStyle/>
          <a:p>
            <a:pPr marL="0" indent="0">
              <a:buNone/>
            </a:pPr>
            <a:r>
              <a:rPr lang="pt-BR" sz="3600" dirty="0">
                <a:latin typeface="Verdana"/>
                <a:ea typeface="Verdana"/>
              </a:rPr>
              <a:t>A intersecção de dois conjuntos </a:t>
            </a:r>
            <a:r>
              <a:rPr lang="pt-BR" sz="3600" b="1" dirty="0">
                <a:latin typeface="Verdana"/>
                <a:ea typeface="Verdana"/>
              </a:rPr>
              <a:t>A</a:t>
            </a:r>
            <a:r>
              <a:rPr lang="pt-BR" sz="3600" dirty="0">
                <a:latin typeface="Verdana"/>
                <a:ea typeface="Verdana"/>
              </a:rPr>
              <a:t> e </a:t>
            </a:r>
            <a:r>
              <a:rPr lang="pt-BR" sz="3600" b="1" dirty="0">
                <a:latin typeface="Verdana"/>
                <a:ea typeface="Verdana"/>
              </a:rPr>
              <a:t>B</a:t>
            </a:r>
            <a:r>
              <a:rPr lang="pt-BR" sz="3600" dirty="0">
                <a:latin typeface="Verdana"/>
                <a:ea typeface="Verdana"/>
              </a:rPr>
              <a:t> é o conjunto que contém apenas os elementos que pertencem a ambos </a:t>
            </a:r>
            <a:r>
              <a:rPr lang="pt-BR" sz="3600" b="1" dirty="0">
                <a:latin typeface="Verdana"/>
                <a:ea typeface="Verdana"/>
              </a:rPr>
              <a:t>A </a:t>
            </a:r>
            <a:r>
              <a:rPr lang="pt-BR" sz="3600" dirty="0">
                <a:latin typeface="Verdana"/>
                <a:ea typeface="Verdana"/>
              </a:rPr>
              <a:t>e</a:t>
            </a:r>
            <a:r>
              <a:rPr lang="pt-BR" sz="3600" b="1" dirty="0">
                <a:latin typeface="Verdana"/>
                <a:ea typeface="Verdana"/>
              </a:rPr>
              <a:t> B</a:t>
            </a:r>
            <a:br>
              <a:rPr lang="pt-BR" sz="3600" dirty="0">
                <a:latin typeface="Verdana"/>
              </a:rPr>
            </a:br>
            <a:br>
              <a:rPr lang="pt-BR" sz="3600" dirty="0">
                <a:latin typeface="Verdana"/>
              </a:rPr>
            </a:br>
            <a:r>
              <a:rPr lang="pt-BR" sz="3600" dirty="0">
                <a:latin typeface="Verdana"/>
                <a:ea typeface="Verdana"/>
              </a:rPr>
              <a:t>Exemplo:</a:t>
            </a:r>
            <a:br>
              <a:rPr lang="pt-BR" sz="3600" dirty="0">
                <a:latin typeface="Verdana"/>
              </a:rPr>
            </a:br>
            <a:r>
              <a:rPr lang="pt-BR" sz="3600" dirty="0">
                <a:latin typeface="Verdana"/>
                <a:ea typeface="Verdana"/>
              </a:rPr>
              <a:t>A = {1,2,3}</a:t>
            </a:r>
          </a:p>
          <a:p>
            <a:pPr marL="0" indent="0">
              <a:buNone/>
            </a:pPr>
            <a:r>
              <a:rPr lang="pt-BR" sz="3600" dirty="0">
                <a:latin typeface="Verdana"/>
                <a:ea typeface="Verdana"/>
              </a:rPr>
              <a:t>B = {3,4,5}</a:t>
            </a:r>
          </a:p>
          <a:p>
            <a:pPr marL="0" indent="0">
              <a:buNone/>
            </a:pPr>
            <a:r>
              <a:rPr lang="pt-BR" sz="3600" dirty="0">
                <a:latin typeface="Verdana"/>
                <a:ea typeface="Verdana"/>
              </a:rPr>
              <a:t>A intersecção A </a:t>
            </a:r>
            <a:r>
              <a:rPr lang="pt-BR" sz="3600" dirty="0">
                <a:latin typeface="Verdana"/>
                <a:ea typeface="+mn-lt"/>
                <a:cs typeface="+mn-lt"/>
              </a:rPr>
              <a:t>∩ B seria:</a:t>
            </a:r>
          </a:p>
          <a:p>
            <a:pPr marL="0" indent="0">
              <a:buNone/>
            </a:pPr>
            <a:r>
              <a:rPr lang="pt-BR" sz="3600" dirty="0">
                <a:latin typeface="Verdana"/>
                <a:ea typeface="+mn-lt"/>
                <a:cs typeface="+mn-lt"/>
              </a:rPr>
              <a:t>A ∩ B = {3}</a:t>
            </a:r>
          </a:p>
        </p:txBody>
      </p:sp>
    </p:spTree>
    <p:extLst>
      <p:ext uri="{BB962C8B-B14F-4D97-AF65-F5344CB8AC3E}">
        <p14:creationId xmlns:p14="http://schemas.microsoft.com/office/powerpoint/2010/main" val="1529119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93BFA12-BCAE-C099-07C3-8690C028CEBD}"/>
              </a:ext>
            </a:extLst>
          </p:cNvPr>
          <p:cNvSpPr>
            <a:spLocks noGrp="1"/>
          </p:cNvSpPr>
          <p:nvPr>
            <p:ph type="title"/>
          </p:nvPr>
        </p:nvSpPr>
        <p:spPr>
          <a:xfrm>
            <a:off x="838200" y="365125"/>
            <a:ext cx="10515600" cy="1325563"/>
          </a:xfrm>
        </p:spPr>
        <p:txBody>
          <a:bodyPr>
            <a:normAutofit/>
          </a:bodyPr>
          <a:lstStyle/>
          <a:p>
            <a:r>
              <a:rPr lang="pt-BR" sz="4600" dirty="0">
                <a:latin typeface="Verdana"/>
                <a:ea typeface="Verdana"/>
              </a:rPr>
              <a:t>DIFERENÇA DE CONJUNTOS (</a:t>
            </a:r>
            <a:r>
              <a:rPr lang="pt-BR" sz="4600" dirty="0">
                <a:latin typeface="Verdana"/>
                <a:ea typeface="+mj-lt"/>
                <a:cs typeface="+mj-lt"/>
              </a:rPr>
              <a:t>−</a:t>
            </a:r>
            <a:r>
              <a:rPr lang="pt-BR" sz="4600" dirty="0">
                <a:latin typeface="Verdana"/>
                <a:ea typeface="Verdana"/>
              </a:rPr>
              <a: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738F979E-A9C3-502E-1164-C87F72A98803}"/>
              </a:ext>
            </a:extLst>
          </p:cNvPr>
          <p:cNvSpPr>
            <a:spLocks noGrp="1"/>
          </p:cNvSpPr>
          <p:nvPr>
            <p:ph idx="1"/>
          </p:nvPr>
        </p:nvSpPr>
        <p:spPr>
          <a:xfrm>
            <a:off x="-4010" y="1678726"/>
            <a:ext cx="12200020" cy="4251960"/>
          </a:xfrm>
        </p:spPr>
        <p:txBody>
          <a:bodyPr vert="horz" lIns="91440" tIns="45720" rIns="91440" bIns="45720" rtlCol="0" anchor="t">
            <a:noAutofit/>
          </a:bodyPr>
          <a:lstStyle/>
          <a:p>
            <a:pPr marL="0" indent="0">
              <a:buNone/>
            </a:pPr>
            <a:r>
              <a:rPr lang="pt-BR" sz="3600" dirty="0">
                <a:latin typeface="Verdana"/>
                <a:ea typeface="+mn-lt"/>
                <a:cs typeface="+mn-lt"/>
              </a:rPr>
              <a:t>A diferença entre dois conjuntos </a:t>
            </a:r>
            <a:r>
              <a:rPr lang="pt-BR" sz="3600" b="1" dirty="0">
                <a:latin typeface="Verdana"/>
                <a:ea typeface="+mn-lt"/>
                <a:cs typeface="+mn-lt"/>
              </a:rPr>
              <a:t>A </a:t>
            </a:r>
            <a:r>
              <a:rPr lang="pt-BR" sz="3600" dirty="0">
                <a:latin typeface="Verdana"/>
                <a:ea typeface="+mn-lt"/>
                <a:cs typeface="+mn-lt"/>
              </a:rPr>
              <a:t>e </a:t>
            </a:r>
            <a:r>
              <a:rPr lang="pt-BR" sz="3600" b="1" dirty="0">
                <a:latin typeface="Verdana"/>
                <a:ea typeface="+mn-lt"/>
                <a:cs typeface="+mn-lt"/>
              </a:rPr>
              <a:t>B</a:t>
            </a:r>
            <a:r>
              <a:rPr lang="pt-BR" sz="3600" dirty="0">
                <a:latin typeface="Verdana"/>
                <a:ea typeface="+mn-lt"/>
                <a:cs typeface="+mn-lt"/>
              </a:rPr>
              <a:t>, denotada por </a:t>
            </a:r>
            <a:r>
              <a:rPr lang="pt-BR" sz="3600" b="1" dirty="0">
                <a:latin typeface="Verdana"/>
                <a:ea typeface="+mn-lt"/>
                <a:cs typeface="+mn-lt"/>
              </a:rPr>
              <a:t>A − B</a:t>
            </a:r>
            <a:r>
              <a:rPr lang="pt-BR" sz="3600" dirty="0">
                <a:latin typeface="Verdana"/>
                <a:ea typeface="+mn-lt"/>
                <a:cs typeface="+mn-lt"/>
              </a:rPr>
              <a:t>, é o conjunto dos elementos que pertencem a </a:t>
            </a:r>
            <a:r>
              <a:rPr lang="pt-BR" sz="3600" b="1" dirty="0" err="1">
                <a:latin typeface="Verdana"/>
                <a:ea typeface="+mn-lt"/>
                <a:cs typeface="+mn-lt"/>
              </a:rPr>
              <a:t>A</a:t>
            </a:r>
            <a:r>
              <a:rPr lang="pt-BR" sz="3600" b="1" dirty="0">
                <a:latin typeface="Verdana"/>
                <a:ea typeface="+mn-lt"/>
                <a:cs typeface="+mn-lt"/>
              </a:rPr>
              <a:t> </a:t>
            </a:r>
            <a:r>
              <a:rPr lang="pt-BR" sz="3600" dirty="0">
                <a:latin typeface="Verdana"/>
                <a:ea typeface="+mn-lt"/>
                <a:cs typeface="+mn-lt"/>
              </a:rPr>
              <a:t>mas não a </a:t>
            </a:r>
            <a:r>
              <a:rPr lang="pt-BR" sz="3600" b="1" dirty="0">
                <a:latin typeface="Verdana"/>
                <a:ea typeface="+mn-lt"/>
                <a:cs typeface="+mn-lt"/>
              </a:rPr>
              <a:t>B</a:t>
            </a:r>
            <a:r>
              <a:rPr lang="pt-BR" sz="3600" dirty="0">
                <a:latin typeface="Verdana"/>
                <a:ea typeface="+mn-lt"/>
                <a:cs typeface="+mn-lt"/>
              </a:rPr>
              <a:t>.</a:t>
            </a:r>
          </a:p>
          <a:p>
            <a:pPr marL="0" indent="0">
              <a:buNone/>
            </a:pPr>
            <a:r>
              <a:rPr lang="pt-BR" sz="3600" dirty="0">
                <a:latin typeface="Verdana"/>
                <a:ea typeface="Verdana"/>
              </a:rPr>
              <a:t>EXEMPLO:</a:t>
            </a:r>
          </a:p>
          <a:p>
            <a:pPr marL="0" indent="0">
              <a:buNone/>
            </a:pPr>
            <a:r>
              <a:rPr lang="pt-BR" sz="3600" dirty="0">
                <a:latin typeface="Verdana"/>
                <a:ea typeface="Verdana"/>
              </a:rPr>
              <a:t>A = {1,2,3,4}</a:t>
            </a:r>
          </a:p>
          <a:p>
            <a:pPr marL="0" indent="0">
              <a:buNone/>
            </a:pPr>
            <a:r>
              <a:rPr lang="pt-BR" sz="3600" dirty="0">
                <a:latin typeface="Verdana"/>
                <a:ea typeface="Verdana"/>
              </a:rPr>
              <a:t>B = {3,4,5}</a:t>
            </a:r>
          </a:p>
          <a:p>
            <a:pPr marL="0" indent="0">
              <a:buNone/>
            </a:pPr>
            <a:r>
              <a:rPr lang="pt-BR" sz="3600" dirty="0">
                <a:latin typeface="Verdana"/>
                <a:ea typeface="Verdana"/>
              </a:rPr>
              <a:t>A diferença de A </a:t>
            </a:r>
            <a:r>
              <a:rPr lang="pt-BR" sz="3600" dirty="0">
                <a:latin typeface="Verdana"/>
                <a:ea typeface="+mn-lt"/>
                <a:cs typeface="+mn-lt"/>
              </a:rPr>
              <a:t>− B seria:</a:t>
            </a:r>
            <a:br>
              <a:rPr lang="pt-BR" sz="3600" dirty="0">
                <a:latin typeface="Verdana"/>
                <a:ea typeface="+mn-lt"/>
                <a:cs typeface="+mn-lt"/>
              </a:rPr>
            </a:br>
            <a:endParaRPr lang="pt-BR" sz="3600" dirty="0">
              <a:latin typeface="Verdana"/>
              <a:ea typeface="+mn-lt"/>
              <a:cs typeface="+mn-lt"/>
            </a:endParaRPr>
          </a:p>
          <a:p>
            <a:pPr marL="0" indent="0">
              <a:buNone/>
            </a:pPr>
            <a:r>
              <a:rPr lang="pt-BR" sz="3600" dirty="0">
                <a:latin typeface="Verdana"/>
                <a:ea typeface="+mn-lt"/>
                <a:cs typeface="+mn-lt"/>
              </a:rPr>
              <a:t>A − B = {1,2}</a:t>
            </a:r>
            <a:endParaRPr lang="pt-BR" sz="3600" dirty="0">
              <a:latin typeface="Verdana"/>
            </a:endParaRPr>
          </a:p>
        </p:txBody>
      </p:sp>
    </p:spTree>
    <p:extLst>
      <p:ext uri="{BB962C8B-B14F-4D97-AF65-F5344CB8AC3E}">
        <p14:creationId xmlns:p14="http://schemas.microsoft.com/office/powerpoint/2010/main" val="124345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3A576AC-0390-F855-759C-3052F2A9A448}"/>
              </a:ext>
            </a:extLst>
          </p:cNvPr>
          <p:cNvSpPr>
            <a:spLocks noGrp="1"/>
          </p:cNvSpPr>
          <p:nvPr>
            <p:ph type="title"/>
          </p:nvPr>
        </p:nvSpPr>
        <p:spPr>
          <a:xfrm>
            <a:off x="838200" y="365125"/>
            <a:ext cx="10515600" cy="1325563"/>
          </a:xfrm>
        </p:spPr>
        <p:txBody>
          <a:bodyPr>
            <a:normAutofit/>
          </a:bodyPr>
          <a:lstStyle/>
          <a:p>
            <a:r>
              <a:rPr lang="pt-BR" sz="4600" dirty="0">
                <a:latin typeface="Verdana"/>
                <a:ea typeface="Verdana"/>
              </a:rPr>
              <a:t>   COMPLEMENTO DE CONJUNTO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F3A00387-B379-2E61-43C5-8D2E349C6D8D}"/>
              </a:ext>
            </a:extLst>
          </p:cNvPr>
          <p:cNvSpPr>
            <a:spLocks noGrp="1"/>
          </p:cNvSpPr>
          <p:nvPr>
            <p:ph idx="1"/>
          </p:nvPr>
        </p:nvSpPr>
        <p:spPr>
          <a:xfrm>
            <a:off x="2755" y="1929384"/>
            <a:ext cx="12186490" cy="4251960"/>
          </a:xfrm>
        </p:spPr>
        <p:txBody>
          <a:bodyPr vert="horz" lIns="91440" tIns="45720" rIns="91440" bIns="45720" rtlCol="0" anchor="t">
            <a:noAutofit/>
          </a:bodyPr>
          <a:lstStyle/>
          <a:p>
            <a:pPr marL="0" indent="0">
              <a:buNone/>
            </a:pPr>
            <a:r>
              <a:rPr lang="pt-BR" sz="3600" dirty="0">
                <a:latin typeface="Verdana"/>
                <a:ea typeface="+mn-lt"/>
                <a:cs typeface="+mn-lt"/>
              </a:rPr>
              <a:t>O complemento de um conjunto </a:t>
            </a:r>
            <a:r>
              <a:rPr lang="pt-BR" sz="3600" b="1" dirty="0">
                <a:latin typeface="Verdana"/>
                <a:ea typeface="+mn-lt"/>
                <a:cs typeface="+mn-lt"/>
              </a:rPr>
              <a:t>A </a:t>
            </a:r>
            <a:r>
              <a:rPr lang="pt-BR" sz="3600" dirty="0">
                <a:latin typeface="Verdana"/>
                <a:ea typeface="+mn-lt"/>
                <a:cs typeface="+mn-lt"/>
              </a:rPr>
              <a:t>(em relação a um conjunto universal </a:t>
            </a:r>
            <a:r>
              <a:rPr lang="pt-BR" sz="3600" b="1" dirty="0">
                <a:latin typeface="Verdana"/>
                <a:ea typeface="+mn-lt"/>
                <a:cs typeface="+mn-lt"/>
              </a:rPr>
              <a:t>U</a:t>
            </a:r>
            <a:r>
              <a:rPr lang="pt-BR" sz="3600" dirty="0">
                <a:latin typeface="Verdana"/>
                <a:ea typeface="+mn-lt"/>
                <a:cs typeface="+mn-lt"/>
              </a:rPr>
              <a:t>) é o conjunto dos elementos que estão em </a:t>
            </a:r>
            <a:r>
              <a:rPr lang="pt-BR" sz="3600" b="1" dirty="0">
                <a:latin typeface="Verdana"/>
                <a:ea typeface="+mn-lt"/>
                <a:cs typeface="+mn-lt"/>
              </a:rPr>
              <a:t>U </a:t>
            </a:r>
            <a:r>
              <a:rPr lang="pt-BR" sz="3600" dirty="0">
                <a:latin typeface="Verdana"/>
                <a:ea typeface="+mn-lt"/>
                <a:cs typeface="+mn-lt"/>
              </a:rPr>
              <a:t>mas não em </a:t>
            </a:r>
            <a:r>
              <a:rPr lang="pt-BR" sz="3600" b="1" dirty="0">
                <a:latin typeface="Verdana"/>
                <a:ea typeface="+mn-lt"/>
                <a:cs typeface="+mn-lt"/>
              </a:rPr>
              <a:t>A</a:t>
            </a:r>
            <a:r>
              <a:rPr lang="pt-BR" sz="3600" dirty="0">
                <a:latin typeface="Verdana"/>
                <a:ea typeface="+mn-lt"/>
                <a:cs typeface="+mn-lt"/>
              </a:rPr>
              <a:t>.</a:t>
            </a:r>
            <a:r>
              <a:rPr lang="pt-BR" sz="3600" dirty="0">
                <a:latin typeface="Verdana"/>
                <a:ea typeface="Verdana"/>
              </a:rPr>
              <a:t> </a:t>
            </a:r>
          </a:p>
          <a:p>
            <a:pPr marL="0" indent="0">
              <a:buNone/>
            </a:pPr>
            <a:r>
              <a:rPr lang="pt-BR" sz="3600" dirty="0">
                <a:latin typeface="Verdana"/>
                <a:ea typeface="Verdana"/>
              </a:rPr>
              <a:t>Exemplo:</a:t>
            </a:r>
          </a:p>
          <a:p>
            <a:pPr marL="0" indent="0">
              <a:buNone/>
            </a:pPr>
            <a:r>
              <a:rPr lang="pt-BR" sz="3600" dirty="0">
                <a:latin typeface="Verdana"/>
                <a:ea typeface="+mn-lt"/>
                <a:cs typeface="+mn-lt"/>
              </a:rPr>
              <a:t>U = {1,2,3,4,5} (o conjunto universal)</a:t>
            </a:r>
            <a:endParaRPr lang="pt-BR" sz="3600" dirty="0">
              <a:latin typeface="Verdana"/>
              <a:ea typeface="Verdana"/>
            </a:endParaRPr>
          </a:p>
          <a:p>
            <a:pPr marL="0" indent="0">
              <a:buNone/>
            </a:pPr>
            <a:r>
              <a:rPr lang="pt-BR" sz="3600" dirty="0">
                <a:latin typeface="Verdana"/>
                <a:ea typeface="+mn-lt"/>
                <a:cs typeface="+mn-lt"/>
              </a:rPr>
              <a:t>A = {1,2,3}</a:t>
            </a:r>
            <a:endParaRPr lang="pt-BR" sz="3600" dirty="0">
              <a:latin typeface="Verdana"/>
              <a:ea typeface="Verdana"/>
            </a:endParaRPr>
          </a:p>
          <a:p>
            <a:pPr marL="0" indent="0">
              <a:buNone/>
            </a:pPr>
            <a:r>
              <a:rPr lang="pt-BR" sz="3600" dirty="0">
                <a:latin typeface="Verdana"/>
                <a:ea typeface="+mn-lt"/>
                <a:cs typeface="+mn-lt"/>
              </a:rPr>
              <a:t>O complemento de A em U, denotado por A′, seria:</a:t>
            </a:r>
            <a:endParaRPr lang="pt-BR" sz="3600" dirty="0">
              <a:latin typeface="Verdana"/>
              <a:ea typeface="Verdana"/>
              <a:cs typeface="+mn-lt"/>
            </a:endParaRPr>
          </a:p>
          <a:p>
            <a:pPr marL="0" indent="0">
              <a:buNone/>
            </a:pPr>
            <a:r>
              <a:rPr lang="pt-BR" sz="3600" dirty="0">
                <a:latin typeface="Verdana"/>
                <a:ea typeface="+mn-lt"/>
                <a:cs typeface="+mn-lt"/>
              </a:rPr>
              <a:t>A′={4,5}</a:t>
            </a:r>
            <a:endParaRPr lang="pt-BR" sz="3600" dirty="0">
              <a:latin typeface="Verdana"/>
            </a:endParaRPr>
          </a:p>
          <a:p>
            <a:pPr marL="0" indent="0">
              <a:buNone/>
            </a:pPr>
            <a:endParaRPr lang="pt-BR" sz="2200">
              <a:latin typeface="Verdana"/>
              <a:ea typeface="Verdana"/>
            </a:endParaRPr>
          </a:p>
        </p:txBody>
      </p:sp>
    </p:spTree>
    <p:extLst>
      <p:ext uri="{BB962C8B-B14F-4D97-AF65-F5344CB8AC3E}">
        <p14:creationId xmlns:p14="http://schemas.microsoft.com/office/powerpoint/2010/main" val="373799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D915056B-A085-D936-6127-F3DCEA21EBC2}"/>
              </a:ext>
            </a:extLst>
          </p:cNvPr>
          <p:cNvSpPr>
            <a:spLocks noGrp="1"/>
          </p:cNvSpPr>
          <p:nvPr>
            <p:ph type="title"/>
          </p:nvPr>
        </p:nvSpPr>
        <p:spPr>
          <a:xfrm>
            <a:off x="1048884" y="-453873"/>
            <a:ext cx="9833548" cy="1325563"/>
          </a:xfrm>
        </p:spPr>
        <p:txBody>
          <a:bodyPr anchor="b">
            <a:normAutofit/>
          </a:bodyPr>
          <a:lstStyle/>
          <a:p>
            <a:pPr algn="ctr"/>
            <a:r>
              <a:rPr lang="pt-BR" sz="4600" dirty="0">
                <a:solidFill>
                  <a:schemeClr val="tx2"/>
                </a:solidFill>
                <a:latin typeface="Verdana"/>
                <a:ea typeface="Verdana"/>
              </a:rPr>
              <a:t>          SUBCONJUNTO </a:t>
            </a:r>
            <a:r>
              <a:rPr lang="pt-BR" sz="4600" dirty="0">
                <a:solidFill>
                  <a:schemeClr val="tx2"/>
                </a:solidFill>
                <a:latin typeface="Verdana"/>
                <a:ea typeface="+mj-lt"/>
                <a:cs typeface="+mj-lt"/>
              </a:rPr>
              <a:t>(⊆)</a:t>
            </a:r>
            <a:endParaRPr lang="pt-BR" sz="4600" dirty="0">
              <a:solidFill>
                <a:schemeClr val="tx2"/>
              </a:solidFill>
              <a:latin typeface="Verdana"/>
              <a:ea typeface="Verdana"/>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ço Reservado para Conteúdo 2">
            <a:extLst>
              <a:ext uri="{FF2B5EF4-FFF2-40B4-BE49-F238E27FC236}">
                <a16:creationId xmlns:a16="http://schemas.microsoft.com/office/drawing/2014/main" id="{483BCE60-2F5B-B0F3-95CA-20A592705D84}"/>
              </a:ext>
            </a:extLst>
          </p:cNvPr>
          <p:cNvSpPr>
            <a:spLocks noGrp="1"/>
          </p:cNvSpPr>
          <p:nvPr>
            <p:ph idx="1"/>
          </p:nvPr>
        </p:nvSpPr>
        <p:spPr>
          <a:xfrm>
            <a:off x="-3879" y="865663"/>
            <a:ext cx="12199758" cy="2693976"/>
          </a:xfrm>
        </p:spPr>
        <p:txBody>
          <a:bodyPr vert="horz" lIns="91440" tIns="45720" rIns="91440" bIns="45720" rtlCol="0" anchor="t">
            <a:noAutofit/>
          </a:bodyPr>
          <a:lstStyle/>
          <a:p>
            <a:pPr marL="0" indent="0">
              <a:buNone/>
            </a:pPr>
            <a:r>
              <a:rPr lang="pt-BR" sz="3600" dirty="0">
                <a:solidFill>
                  <a:schemeClr val="tx2"/>
                </a:solidFill>
                <a:latin typeface="Verdana"/>
                <a:ea typeface="+mn-lt"/>
                <a:cs typeface="+mn-lt"/>
              </a:rPr>
              <a:t>Dizemos que um conjunto A é um </a:t>
            </a:r>
            <a:r>
              <a:rPr lang="pt-BR" sz="3600" b="1" dirty="0">
                <a:solidFill>
                  <a:schemeClr val="tx2"/>
                </a:solidFill>
                <a:latin typeface="Verdana"/>
                <a:ea typeface="+mn-lt"/>
                <a:cs typeface="+mn-lt"/>
              </a:rPr>
              <a:t>subconjunto</a:t>
            </a:r>
            <a:r>
              <a:rPr lang="pt-BR" sz="3600" dirty="0">
                <a:solidFill>
                  <a:schemeClr val="tx2"/>
                </a:solidFill>
                <a:latin typeface="Verdana"/>
                <a:ea typeface="+mn-lt"/>
                <a:cs typeface="+mn-lt"/>
              </a:rPr>
              <a:t> de </a:t>
            </a:r>
            <a:r>
              <a:rPr lang="pt-BR" sz="3600" b="1" dirty="0">
                <a:solidFill>
                  <a:schemeClr val="tx2"/>
                </a:solidFill>
                <a:latin typeface="Verdana"/>
                <a:ea typeface="+mn-lt"/>
                <a:cs typeface="+mn-lt"/>
              </a:rPr>
              <a:t>B</a:t>
            </a:r>
            <a:r>
              <a:rPr lang="pt-BR" sz="3600" dirty="0">
                <a:solidFill>
                  <a:schemeClr val="tx2"/>
                </a:solidFill>
                <a:latin typeface="Verdana"/>
                <a:ea typeface="+mn-lt"/>
                <a:cs typeface="+mn-lt"/>
              </a:rPr>
              <a:t>, denotado por </a:t>
            </a:r>
            <a:r>
              <a:rPr lang="pt-BR" sz="3600" b="1" dirty="0">
                <a:solidFill>
                  <a:schemeClr val="tx2"/>
                </a:solidFill>
                <a:latin typeface="Verdana"/>
                <a:ea typeface="+mn-lt"/>
                <a:cs typeface="+mn-lt"/>
              </a:rPr>
              <a:t>A ⊆ B</a:t>
            </a:r>
            <a:r>
              <a:rPr lang="pt-BR" sz="3600" dirty="0">
                <a:solidFill>
                  <a:schemeClr val="tx2"/>
                </a:solidFill>
                <a:latin typeface="Verdana"/>
                <a:ea typeface="+mn-lt"/>
                <a:cs typeface="+mn-lt"/>
              </a:rPr>
              <a:t>, se todo elemento de </a:t>
            </a:r>
            <a:r>
              <a:rPr lang="pt-BR" sz="3600" b="1" dirty="0">
                <a:solidFill>
                  <a:schemeClr val="tx2"/>
                </a:solidFill>
                <a:latin typeface="Verdana"/>
                <a:ea typeface="+mn-lt"/>
                <a:cs typeface="+mn-lt"/>
              </a:rPr>
              <a:t>A</a:t>
            </a:r>
            <a:r>
              <a:rPr lang="pt-BR" sz="3600" dirty="0">
                <a:solidFill>
                  <a:schemeClr val="tx2"/>
                </a:solidFill>
                <a:latin typeface="Verdana"/>
                <a:ea typeface="+mn-lt"/>
                <a:cs typeface="+mn-lt"/>
              </a:rPr>
              <a:t> também pertence a </a:t>
            </a:r>
            <a:r>
              <a:rPr lang="pt-BR" sz="3600" b="1" dirty="0">
                <a:solidFill>
                  <a:schemeClr val="tx2"/>
                </a:solidFill>
                <a:latin typeface="Verdana"/>
                <a:ea typeface="+mn-lt"/>
                <a:cs typeface="+mn-lt"/>
              </a:rPr>
              <a:t>B</a:t>
            </a:r>
            <a:r>
              <a:rPr lang="pt-BR" sz="3600" dirty="0">
                <a:solidFill>
                  <a:schemeClr val="tx2"/>
                </a:solidFill>
                <a:latin typeface="Verdana"/>
                <a:ea typeface="+mn-lt"/>
                <a:cs typeface="+mn-lt"/>
              </a:rPr>
              <a:t>.</a:t>
            </a:r>
          </a:p>
          <a:p>
            <a:pPr marL="0" indent="0">
              <a:buNone/>
            </a:pPr>
            <a:endParaRPr lang="pt-BR" sz="3600" dirty="0">
              <a:solidFill>
                <a:schemeClr val="tx2"/>
              </a:solidFill>
              <a:latin typeface="Verdana"/>
              <a:ea typeface="Verdana"/>
            </a:endParaRPr>
          </a:p>
          <a:p>
            <a:pPr marL="0" indent="0">
              <a:buNone/>
            </a:pPr>
            <a:r>
              <a:rPr lang="pt-BR" sz="3600" dirty="0">
                <a:solidFill>
                  <a:schemeClr val="tx2"/>
                </a:solidFill>
                <a:latin typeface="Verdana"/>
                <a:ea typeface="Verdana"/>
              </a:rPr>
              <a:t>Exemplo:</a:t>
            </a:r>
          </a:p>
          <a:p>
            <a:pPr marL="0" indent="0">
              <a:buNone/>
            </a:pPr>
            <a:r>
              <a:rPr lang="pt-BR" sz="3600" dirty="0">
                <a:solidFill>
                  <a:schemeClr val="tx2"/>
                </a:solidFill>
                <a:latin typeface="Verdana"/>
                <a:ea typeface="Verdana"/>
              </a:rPr>
              <a:t>A = {1,2}</a:t>
            </a:r>
          </a:p>
          <a:p>
            <a:pPr marL="0" indent="0">
              <a:buNone/>
            </a:pPr>
            <a:r>
              <a:rPr lang="pt-BR" sz="3600" dirty="0">
                <a:solidFill>
                  <a:schemeClr val="tx2"/>
                </a:solidFill>
                <a:latin typeface="Verdana"/>
                <a:ea typeface="+mn-lt"/>
                <a:cs typeface="+mn-lt"/>
              </a:rPr>
              <a:t>B={1,2,3,4}</a:t>
            </a:r>
            <a:endParaRPr lang="pt-BR" sz="3600" dirty="0">
              <a:solidFill>
                <a:schemeClr val="tx2"/>
              </a:solidFill>
              <a:latin typeface="Verdana"/>
              <a:ea typeface="Verdana"/>
            </a:endParaRPr>
          </a:p>
          <a:p>
            <a:pPr marL="0" indent="0">
              <a:buNone/>
            </a:pPr>
            <a:r>
              <a:rPr lang="pt-BR" sz="3600" dirty="0">
                <a:solidFill>
                  <a:schemeClr val="tx2"/>
                </a:solidFill>
                <a:latin typeface="Verdana"/>
                <a:ea typeface="+mn-lt"/>
                <a:cs typeface="+mn-lt"/>
              </a:rPr>
              <a:t>Aqui, A é um subconjunto de B, ou seja:</a:t>
            </a:r>
          </a:p>
          <a:p>
            <a:pPr marL="0" indent="0">
              <a:buNone/>
            </a:pPr>
            <a:endParaRPr lang="pt-BR" sz="3600" dirty="0">
              <a:solidFill>
                <a:schemeClr val="tx2"/>
              </a:solidFill>
              <a:latin typeface="Verdana"/>
              <a:ea typeface="+mn-lt"/>
              <a:cs typeface="+mn-lt"/>
            </a:endParaRPr>
          </a:p>
          <a:p>
            <a:pPr marL="0" indent="0">
              <a:buNone/>
            </a:pPr>
            <a:r>
              <a:rPr lang="pt-BR" sz="3600" dirty="0">
                <a:solidFill>
                  <a:schemeClr val="tx2"/>
                </a:solidFill>
                <a:latin typeface="Verdana"/>
                <a:ea typeface="+mn-lt"/>
                <a:cs typeface="+mn-lt"/>
              </a:rPr>
              <a:t>A⊆B</a:t>
            </a:r>
          </a:p>
          <a:p>
            <a:pPr marL="0" indent="0">
              <a:buNone/>
            </a:pPr>
            <a:endParaRPr lang="pt-BR" sz="130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60295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ítulo 1">
            <a:extLst>
              <a:ext uri="{FF2B5EF4-FFF2-40B4-BE49-F238E27FC236}">
                <a16:creationId xmlns:a16="http://schemas.microsoft.com/office/drawing/2014/main" id="{B0F5F91B-27C8-DF2F-3F6E-C38DFD20BF71}"/>
              </a:ext>
            </a:extLst>
          </p:cNvPr>
          <p:cNvSpPr>
            <a:spLocks noGrp="1"/>
          </p:cNvSpPr>
          <p:nvPr>
            <p:ph type="title"/>
          </p:nvPr>
        </p:nvSpPr>
        <p:spPr>
          <a:xfrm>
            <a:off x="1179226" y="-390213"/>
            <a:ext cx="9833548" cy="1325563"/>
          </a:xfrm>
        </p:spPr>
        <p:txBody>
          <a:bodyPr anchor="b">
            <a:normAutofit/>
          </a:bodyPr>
          <a:lstStyle/>
          <a:p>
            <a:pPr algn="ctr"/>
            <a:r>
              <a:rPr lang="pt-BR" sz="4600" dirty="0">
                <a:solidFill>
                  <a:schemeClr val="tx2"/>
                </a:solidFill>
                <a:latin typeface="Verdana"/>
                <a:ea typeface="Verdana"/>
              </a:rPr>
              <a:t>PRODUTO CARTESIANO (x)</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Espaço Reservado para Conteúdo 2">
            <a:extLst>
              <a:ext uri="{FF2B5EF4-FFF2-40B4-BE49-F238E27FC236}">
                <a16:creationId xmlns:a16="http://schemas.microsoft.com/office/drawing/2014/main" id="{99512182-4C17-E999-DED8-AC074B09997C}"/>
              </a:ext>
            </a:extLst>
          </p:cNvPr>
          <p:cNvSpPr>
            <a:spLocks noGrp="1"/>
          </p:cNvSpPr>
          <p:nvPr>
            <p:ph idx="1"/>
          </p:nvPr>
        </p:nvSpPr>
        <p:spPr>
          <a:xfrm>
            <a:off x="4094" y="1045654"/>
            <a:ext cx="12174631" cy="2693976"/>
          </a:xfrm>
        </p:spPr>
        <p:txBody>
          <a:bodyPr vert="horz" lIns="91440" tIns="45720" rIns="91440" bIns="45720" rtlCol="0" anchor="t">
            <a:noAutofit/>
          </a:bodyPr>
          <a:lstStyle/>
          <a:p>
            <a:pPr marL="0" indent="0">
              <a:buNone/>
            </a:pPr>
            <a:r>
              <a:rPr lang="pt-BR" sz="3600" dirty="0">
                <a:solidFill>
                  <a:schemeClr val="tx2"/>
                </a:solidFill>
                <a:ea typeface="+mn-lt"/>
                <a:cs typeface="+mn-lt"/>
              </a:rPr>
              <a:t>O produto cartesiano de dois conjuntos A e B, denotado por A×B, é o conjunto de todos os pares ordenados (</a:t>
            </a:r>
            <a:r>
              <a:rPr lang="pt-BR" sz="3600" dirty="0" err="1">
                <a:solidFill>
                  <a:schemeClr val="tx2"/>
                </a:solidFill>
                <a:ea typeface="+mn-lt"/>
                <a:cs typeface="+mn-lt"/>
              </a:rPr>
              <a:t>a,b</a:t>
            </a:r>
            <a:r>
              <a:rPr lang="pt-BR" sz="3600" dirty="0">
                <a:solidFill>
                  <a:schemeClr val="tx2"/>
                </a:solidFill>
                <a:ea typeface="+mn-lt"/>
                <a:cs typeface="+mn-lt"/>
              </a:rPr>
              <a:t>) onde     a ∈ A     e      b ∈ B.</a:t>
            </a:r>
          </a:p>
          <a:p>
            <a:pPr marL="0" indent="0">
              <a:buNone/>
            </a:pPr>
            <a:r>
              <a:rPr lang="pt-BR" sz="3600" dirty="0">
                <a:solidFill>
                  <a:schemeClr val="tx2"/>
                </a:solidFill>
              </a:rPr>
              <a:t>Exemplo:</a:t>
            </a:r>
          </a:p>
          <a:p>
            <a:pPr marL="0" indent="0">
              <a:buNone/>
            </a:pPr>
            <a:r>
              <a:rPr lang="pt-BR" sz="3600" dirty="0">
                <a:solidFill>
                  <a:schemeClr val="tx2"/>
                </a:solidFill>
              </a:rPr>
              <a:t>A = {1,2}</a:t>
            </a:r>
          </a:p>
          <a:p>
            <a:pPr marL="0" indent="0">
              <a:buNone/>
            </a:pPr>
            <a:r>
              <a:rPr lang="pt-BR" sz="3600" dirty="0">
                <a:solidFill>
                  <a:schemeClr val="tx2"/>
                </a:solidFill>
              </a:rPr>
              <a:t>B = {</a:t>
            </a:r>
            <a:r>
              <a:rPr lang="pt-BR" sz="3600" err="1">
                <a:solidFill>
                  <a:schemeClr val="tx2"/>
                </a:solidFill>
              </a:rPr>
              <a:t>a,b</a:t>
            </a:r>
            <a:r>
              <a:rPr lang="pt-BR" sz="3600" dirty="0">
                <a:solidFill>
                  <a:schemeClr val="tx2"/>
                </a:solidFill>
              </a:rPr>
              <a:t>}</a:t>
            </a:r>
          </a:p>
          <a:p>
            <a:pPr marL="0" indent="0">
              <a:buNone/>
            </a:pPr>
            <a:r>
              <a:rPr lang="pt-BR" sz="3600" dirty="0">
                <a:solidFill>
                  <a:schemeClr val="tx2"/>
                </a:solidFill>
                <a:ea typeface="+mn-lt"/>
                <a:cs typeface="+mn-lt"/>
              </a:rPr>
              <a:t>O produto cartesiano A×B seria:</a:t>
            </a:r>
          </a:p>
          <a:p>
            <a:pPr marL="0" indent="0">
              <a:buNone/>
            </a:pPr>
            <a:endParaRPr lang="pt-BR" sz="3600" dirty="0">
              <a:solidFill>
                <a:schemeClr val="tx2"/>
              </a:solidFill>
            </a:endParaRPr>
          </a:p>
          <a:p>
            <a:pPr>
              <a:buNone/>
            </a:pPr>
            <a:r>
              <a:rPr lang="pt-BR" sz="3600" dirty="0">
                <a:solidFill>
                  <a:schemeClr val="tx2"/>
                </a:solidFill>
                <a:ea typeface="+mn-lt"/>
                <a:cs typeface="+mn-lt"/>
              </a:rPr>
              <a:t>A×B = {(1,a),(1,b),(2,a),(2,b)} - Isso cria todos os possíveis pares onde o primeiro elemento vem de A e o segundo de B</a:t>
            </a:r>
            <a:endParaRPr lang="pt-BR" sz="3600" dirty="0">
              <a:solidFill>
                <a:schemeClr val="tx2"/>
              </a:solidFill>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0609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CE6C530-549E-17F1-5B0E-3C857BAB20A2}"/>
              </a:ext>
            </a:extLst>
          </p:cNvPr>
          <p:cNvSpPr>
            <a:spLocks noGrp="1"/>
          </p:cNvSpPr>
          <p:nvPr>
            <p:ph type="title"/>
          </p:nvPr>
        </p:nvSpPr>
        <p:spPr>
          <a:xfrm>
            <a:off x="1171074" y="1396686"/>
            <a:ext cx="3240506" cy="4064628"/>
          </a:xfrm>
        </p:spPr>
        <p:txBody>
          <a:bodyPr>
            <a:normAutofit/>
          </a:bodyPr>
          <a:lstStyle/>
          <a:p>
            <a:r>
              <a:rPr lang="pt-BR" dirty="0">
                <a:solidFill>
                  <a:srgbClr val="FFFFFF"/>
                </a:solidFill>
                <a:latin typeface="Verdana"/>
                <a:ea typeface="Verdana"/>
              </a:rPr>
              <a:t>                     </a:t>
            </a:r>
            <a:r>
              <a:rPr lang="pt-BR" sz="4600" dirty="0">
                <a:solidFill>
                  <a:srgbClr val="FFFFFF"/>
                </a:solidFill>
                <a:latin typeface="Verdana"/>
                <a:ea typeface="Verdana"/>
              </a:rPr>
              <a:t>FINAL</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F4405B96-EBB9-193A-7FA9-4620825FFCFD}"/>
              </a:ext>
            </a:extLst>
          </p:cNvPr>
          <p:cNvSpPr>
            <a:spLocks noGrp="1"/>
          </p:cNvSpPr>
          <p:nvPr>
            <p:ph idx="1"/>
          </p:nvPr>
        </p:nvSpPr>
        <p:spPr>
          <a:xfrm>
            <a:off x="5370153" y="1526033"/>
            <a:ext cx="6819765" cy="3935281"/>
          </a:xfrm>
        </p:spPr>
        <p:txBody>
          <a:bodyPr vert="horz" lIns="91440" tIns="45720" rIns="91440" bIns="45720" rtlCol="0" anchor="t">
            <a:noAutofit/>
          </a:bodyPr>
          <a:lstStyle/>
          <a:p>
            <a:pPr marL="0" indent="0">
              <a:buNone/>
            </a:pPr>
            <a:r>
              <a:rPr lang="pt-BR" sz="3600" dirty="0">
                <a:latin typeface="Verdana"/>
                <a:ea typeface="Verdana"/>
              </a:rPr>
              <a:t>Além das interações mostradas acima, há muitas outras, esses foram apenas exemplos das mais fáceis, fundamentais para entender como os conjuntos podem ser combinados de diferentes maneiras na teoria dos conjuntos</a:t>
            </a:r>
          </a:p>
        </p:txBody>
      </p:sp>
    </p:spTree>
    <p:extLst>
      <p:ext uri="{BB962C8B-B14F-4D97-AF65-F5344CB8AC3E}">
        <p14:creationId xmlns:p14="http://schemas.microsoft.com/office/powerpoint/2010/main" val="1192737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29D509-65D8-0297-0BE0-870D888D4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344662" y="-986973"/>
            <a:ext cx="3512260" cy="12201589"/>
          </a:xfrm>
          <a:prstGeom prst="rect">
            <a:avLst/>
          </a:prstGeom>
          <a:gradFill flip="none" rotWithShape="1">
            <a:gsLst>
              <a:gs pos="10000">
                <a:srgbClr val="000000">
                  <a:alpha val="0"/>
                </a:srgbClr>
              </a:gs>
              <a:gs pos="55000">
                <a:srgbClr val="000000">
                  <a:alpha val="25000"/>
                </a:srgbClr>
              </a:gs>
              <a:gs pos="100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8671CFF-13CE-4046-6B91-44F30DCCF2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5966048"/>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9707574C-6914-011E-369A-59806B50AFD3}"/>
              </a:ext>
            </a:extLst>
          </p:cNvPr>
          <p:cNvSpPr txBox="1"/>
          <p:nvPr/>
        </p:nvSpPr>
        <p:spPr>
          <a:xfrm>
            <a:off x="4954274" y="599041"/>
            <a:ext cx="539749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4600" dirty="0">
                <a:latin typeface="Verdana"/>
                <a:ea typeface="Verdana"/>
              </a:rPr>
              <a:t>O QUE É?</a:t>
            </a:r>
          </a:p>
        </p:txBody>
      </p:sp>
      <p:sp>
        <p:nvSpPr>
          <p:cNvPr id="7" name="Espaço Reservado para Conteúdo 6">
            <a:extLst>
              <a:ext uri="{FF2B5EF4-FFF2-40B4-BE49-F238E27FC236}">
                <a16:creationId xmlns:a16="http://schemas.microsoft.com/office/drawing/2014/main" id="{8F094903-4743-83CA-62BF-2E74DC5C562A}"/>
              </a:ext>
            </a:extLst>
          </p:cNvPr>
          <p:cNvSpPr>
            <a:spLocks noGrp="1"/>
          </p:cNvSpPr>
          <p:nvPr>
            <p:ph idx="1"/>
          </p:nvPr>
        </p:nvSpPr>
        <p:spPr>
          <a:xfrm>
            <a:off x="2224489" y="2128590"/>
            <a:ext cx="8615190" cy="3846398"/>
          </a:xfrm>
        </p:spPr>
        <p:txBody>
          <a:bodyPr vert="horz" lIns="91440" tIns="45720" rIns="91440" bIns="45720" rtlCol="0" anchor="t">
            <a:normAutofit lnSpcReduction="10000"/>
          </a:bodyPr>
          <a:lstStyle/>
          <a:p>
            <a:pPr marL="0" indent="0">
              <a:buNone/>
            </a:pPr>
            <a:r>
              <a:rPr lang="pt-BR" sz="3600" dirty="0">
                <a:latin typeface="Verdana"/>
                <a:ea typeface="Verdana"/>
              </a:rPr>
              <a:t>É um ramo da matemática que estuda a </a:t>
            </a:r>
            <a:r>
              <a:rPr lang="pt-BR" sz="3600" dirty="0">
                <a:latin typeface="Verdana"/>
                <a:ea typeface="Verdana"/>
                <a:cs typeface="+mn-lt"/>
              </a:rPr>
              <a:t>coleção de objetos, chamados de elementos. Q</a:t>
            </a:r>
            <a:r>
              <a:rPr lang="pt-BR" sz="3600" dirty="0">
                <a:latin typeface="Verdana"/>
                <a:ea typeface="+mn-lt"/>
                <a:cs typeface="+mn-lt"/>
              </a:rPr>
              <a:t>ualquer coleção bem definida de objetos distinguíveis, não importando sua natureza ou ordem. Um conjunto deve ser indicados por letra </a:t>
            </a:r>
            <a:r>
              <a:rPr lang="pt-BR" sz="3600" b="1" dirty="0">
                <a:latin typeface="Verdana"/>
                <a:ea typeface="+mn-lt"/>
                <a:cs typeface="+mn-lt"/>
              </a:rPr>
              <a:t>maiúscula</a:t>
            </a:r>
            <a:endParaRPr lang="pt-BR" sz="3600" b="1" dirty="0">
              <a:latin typeface="Aptos"/>
              <a:ea typeface="Verdana"/>
              <a:cs typeface="+mn-lt"/>
            </a:endParaRPr>
          </a:p>
        </p:txBody>
      </p:sp>
    </p:spTree>
    <p:extLst>
      <p:ext uri="{BB962C8B-B14F-4D97-AF65-F5344CB8AC3E}">
        <p14:creationId xmlns:p14="http://schemas.microsoft.com/office/powerpoint/2010/main" val="152428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74B0426-D4B8-9D18-C9C6-DBCBAE9E5FBD}"/>
              </a:ext>
            </a:extLst>
          </p:cNvPr>
          <p:cNvSpPr>
            <a:spLocks noGrp="1"/>
          </p:cNvSpPr>
          <p:nvPr>
            <p:ph type="title"/>
          </p:nvPr>
        </p:nvSpPr>
        <p:spPr>
          <a:xfrm>
            <a:off x="1285240" y="1050595"/>
            <a:ext cx="8074815" cy="1618489"/>
          </a:xfrm>
        </p:spPr>
        <p:txBody>
          <a:bodyPr anchor="ctr">
            <a:normAutofit/>
          </a:bodyPr>
          <a:lstStyle/>
          <a:p>
            <a:r>
              <a:rPr lang="pt-BR" sz="4600" dirty="0">
                <a:latin typeface="Verdana"/>
                <a:ea typeface="Verdana"/>
              </a:rPr>
              <a:t>          Elementos</a:t>
            </a:r>
          </a:p>
        </p:txBody>
      </p:sp>
      <p:sp>
        <p:nvSpPr>
          <p:cNvPr id="3" name="Espaço Reservado para Conteúdo 2">
            <a:extLst>
              <a:ext uri="{FF2B5EF4-FFF2-40B4-BE49-F238E27FC236}">
                <a16:creationId xmlns:a16="http://schemas.microsoft.com/office/drawing/2014/main" id="{0D3A1766-715E-640F-8F26-69E428D5540D}"/>
              </a:ext>
            </a:extLst>
          </p:cNvPr>
          <p:cNvSpPr>
            <a:spLocks noGrp="1"/>
          </p:cNvSpPr>
          <p:nvPr>
            <p:ph idx="1"/>
          </p:nvPr>
        </p:nvSpPr>
        <p:spPr>
          <a:xfrm>
            <a:off x="2307924" y="2668680"/>
            <a:ext cx="8074815" cy="2800395"/>
          </a:xfrm>
        </p:spPr>
        <p:txBody>
          <a:bodyPr vert="horz" lIns="91440" tIns="45720" rIns="91440" bIns="45720" rtlCol="0" anchor="t">
            <a:normAutofit/>
          </a:bodyPr>
          <a:lstStyle/>
          <a:p>
            <a:pPr marL="0" indent="0">
              <a:buNone/>
            </a:pPr>
            <a:r>
              <a:rPr lang="pt-BR" sz="3600" dirty="0">
                <a:latin typeface="Verdana"/>
                <a:ea typeface="Verdana"/>
              </a:rPr>
              <a:t>Elementos são os objetos que compõem a coleção. Podem ser qualquer coisa e são indicados por uma letra </a:t>
            </a:r>
            <a:r>
              <a:rPr lang="pt-BR" sz="3600" b="1" dirty="0">
                <a:latin typeface="Verdana"/>
                <a:ea typeface="Verdana"/>
              </a:rPr>
              <a:t>minúscula</a:t>
            </a:r>
            <a:r>
              <a:rPr lang="pt-BR" sz="3600" dirty="0">
                <a:latin typeface="Verdana"/>
                <a:ea typeface="Verdana"/>
              </a:rPr>
              <a:t>. </a:t>
            </a:r>
            <a:endParaRPr lang="pt-BR" sz="3600" dirty="0"/>
          </a:p>
        </p:txBody>
      </p:sp>
    </p:spTree>
    <p:extLst>
      <p:ext uri="{BB962C8B-B14F-4D97-AF65-F5344CB8AC3E}">
        <p14:creationId xmlns:p14="http://schemas.microsoft.com/office/powerpoint/2010/main" val="304861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82A4477-BF4F-A279-399C-E156E89269DF}"/>
              </a:ext>
            </a:extLst>
          </p:cNvPr>
          <p:cNvSpPr>
            <a:spLocks noGrp="1"/>
          </p:cNvSpPr>
          <p:nvPr>
            <p:ph type="title"/>
          </p:nvPr>
        </p:nvSpPr>
        <p:spPr>
          <a:xfrm>
            <a:off x="1295266" y="769858"/>
            <a:ext cx="8074815" cy="1618489"/>
          </a:xfrm>
        </p:spPr>
        <p:txBody>
          <a:bodyPr anchor="ctr">
            <a:normAutofit/>
          </a:bodyPr>
          <a:lstStyle/>
          <a:p>
            <a:r>
              <a:rPr lang="pt-BR" sz="5000">
                <a:latin typeface="Verdana"/>
                <a:ea typeface="Verdana"/>
              </a:rPr>
              <a:t>EXEMPLOS DE CONJUNTOS</a:t>
            </a:r>
          </a:p>
        </p:txBody>
      </p:sp>
      <p:sp>
        <p:nvSpPr>
          <p:cNvPr id="3" name="Espaço Reservado para Conteúdo 2">
            <a:extLst>
              <a:ext uri="{FF2B5EF4-FFF2-40B4-BE49-F238E27FC236}">
                <a16:creationId xmlns:a16="http://schemas.microsoft.com/office/drawing/2014/main" id="{730A92A5-2975-D439-DE92-8B3586ADCAD0}"/>
              </a:ext>
            </a:extLst>
          </p:cNvPr>
          <p:cNvSpPr>
            <a:spLocks noGrp="1"/>
          </p:cNvSpPr>
          <p:nvPr>
            <p:ph idx="1"/>
          </p:nvPr>
        </p:nvSpPr>
        <p:spPr>
          <a:xfrm>
            <a:off x="643556" y="2458127"/>
            <a:ext cx="10781920" cy="4404604"/>
          </a:xfrm>
        </p:spPr>
        <p:txBody>
          <a:bodyPr vert="horz" lIns="91440" tIns="45720" rIns="91440" bIns="45720" rtlCol="0" anchor="t">
            <a:noAutofit/>
          </a:bodyPr>
          <a:lstStyle/>
          <a:p>
            <a:pPr marL="0" indent="0">
              <a:buNone/>
            </a:pPr>
            <a:r>
              <a:rPr lang="pt-BR" sz="3600" dirty="0">
                <a:latin typeface="Verdana"/>
                <a:ea typeface="+mn-lt"/>
                <a:cs typeface="+mn-lt"/>
              </a:rPr>
              <a:t>Conjunto das Vogais: V = {a, e, i, o , u} </a:t>
            </a:r>
            <a:br>
              <a:rPr lang="pt-BR" sz="3600" dirty="0">
                <a:latin typeface="Verdana"/>
                <a:ea typeface="+mn-lt"/>
                <a:cs typeface="+mn-lt"/>
              </a:rPr>
            </a:br>
            <a:br>
              <a:rPr lang="pt-BR" sz="3600" dirty="0">
                <a:latin typeface="Verdana"/>
                <a:ea typeface="+mn-lt"/>
                <a:cs typeface="+mn-lt"/>
              </a:rPr>
            </a:br>
            <a:r>
              <a:rPr lang="pt-BR" sz="3600" dirty="0">
                <a:latin typeface="Verdana"/>
                <a:ea typeface="+mn-lt"/>
                <a:cs typeface="+mn-lt"/>
              </a:rPr>
              <a:t>Conjunto dos Números Naturais Pares:       P= {0, 2, 4, 6, 8, 10, ...} </a:t>
            </a:r>
            <a:br>
              <a:rPr lang="pt-BR" sz="3600" dirty="0">
                <a:latin typeface="Verdana"/>
                <a:ea typeface="+mn-lt"/>
                <a:cs typeface="+mn-lt"/>
              </a:rPr>
            </a:br>
            <a:br>
              <a:rPr lang="pt-BR" sz="3600" dirty="0">
                <a:latin typeface="Verdana"/>
                <a:ea typeface="+mn-lt"/>
                <a:cs typeface="+mn-lt"/>
              </a:rPr>
            </a:br>
            <a:r>
              <a:rPr lang="pt-BR" sz="3600" dirty="0">
                <a:latin typeface="Verdana"/>
                <a:ea typeface="+mn-lt"/>
                <a:cs typeface="+mn-lt"/>
              </a:rPr>
              <a:t>Conjunto de palavras: A = {Dalton, Gosta, De, Homens}</a:t>
            </a:r>
            <a:endParaRPr lang="pt-BR" sz="3600" dirty="0">
              <a:latin typeface="Verdana"/>
              <a:ea typeface="Verdana"/>
            </a:endParaRPr>
          </a:p>
        </p:txBody>
      </p:sp>
    </p:spTree>
    <p:extLst>
      <p:ext uri="{BB962C8B-B14F-4D97-AF65-F5344CB8AC3E}">
        <p14:creationId xmlns:p14="http://schemas.microsoft.com/office/powerpoint/2010/main" val="161647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6A4AC67-411B-2157-094D-CC309C3965A3}"/>
              </a:ext>
            </a:extLst>
          </p:cNvPr>
          <p:cNvSpPr>
            <a:spLocks noGrp="1"/>
          </p:cNvSpPr>
          <p:nvPr>
            <p:ph type="title"/>
          </p:nvPr>
        </p:nvSpPr>
        <p:spPr>
          <a:xfrm>
            <a:off x="1275214" y="910227"/>
            <a:ext cx="8074815" cy="1618489"/>
          </a:xfrm>
        </p:spPr>
        <p:txBody>
          <a:bodyPr anchor="ctr">
            <a:normAutofit/>
          </a:bodyPr>
          <a:lstStyle/>
          <a:p>
            <a:r>
              <a:rPr lang="pt-BR" sz="5000">
                <a:latin typeface="Verdana"/>
                <a:ea typeface="Verdana"/>
              </a:rPr>
              <a:t>REPRESENTAÇÕES DE CONJUNTOS</a:t>
            </a:r>
          </a:p>
        </p:txBody>
      </p:sp>
      <p:sp>
        <p:nvSpPr>
          <p:cNvPr id="3" name="Espaço Reservado para Conteúdo 2">
            <a:extLst>
              <a:ext uri="{FF2B5EF4-FFF2-40B4-BE49-F238E27FC236}">
                <a16:creationId xmlns:a16="http://schemas.microsoft.com/office/drawing/2014/main" id="{D2241706-C00D-049C-E46A-29777153A7F8}"/>
              </a:ext>
            </a:extLst>
          </p:cNvPr>
          <p:cNvSpPr>
            <a:spLocks noGrp="1"/>
          </p:cNvSpPr>
          <p:nvPr>
            <p:ph idx="1"/>
          </p:nvPr>
        </p:nvSpPr>
        <p:spPr>
          <a:xfrm>
            <a:off x="643556" y="2558391"/>
            <a:ext cx="10902235" cy="3271631"/>
          </a:xfrm>
        </p:spPr>
        <p:txBody>
          <a:bodyPr vert="horz" lIns="91440" tIns="45720" rIns="91440" bIns="45720" rtlCol="0" anchor="t">
            <a:noAutofit/>
          </a:bodyPr>
          <a:lstStyle/>
          <a:p>
            <a:pPr marL="0" indent="0">
              <a:buNone/>
            </a:pPr>
            <a:r>
              <a:rPr lang="pt-BR" sz="3600" dirty="0">
                <a:latin typeface="Verdana"/>
                <a:ea typeface="Verdana"/>
              </a:rPr>
              <a:t>Há algumas maneiras de representar um conjunto, com cada uma tendo vantagens e desvantagens. As principais maneiras são:</a:t>
            </a:r>
            <a:br>
              <a:rPr lang="pt-BR" sz="3600" dirty="0">
                <a:latin typeface="Verdana"/>
                <a:ea typeface="Verdana"/>
              </a:rPr>
            </a:br>
            <a:br>
              <a:rPr lang="pt-BR" sz="3600" dirty="0">
                <a:latin typeface="Verdana"/>
                <a:ea typeface="Verdana"/>
              </a:rPr>
            </a:br>
            <a:r>
              <a:rPr lang="pt-BR" sz="3600" dirty="0">
                <a:latin typeface="Verdana"/>
                <a:ea typeface="Verdana"/>
              </a:rPr>
              <a:t>1 - Euler-</a:t>
            </a:r>
            <a:r>
              <a:rPr lang="pt-BR" sz="3600" err="1">
                <a:latin typeface="Verdana"/>
                <a:ea typeface="Verdana"/>
              </a:rPr>
              <a:t>Venn</a:t>
            </a:r>
            <a:br>
              <a:rPr lang="pt-BR" sz="3600" dirty="0">
                <a:latin typeface="Verdana"/>
                <a:ea typeface="Verdana"/>
              </a:rPr>
            </a:br>
            <a:r>
              <a:rPr lang="pt-BR" sz="3600" dirty="0">
                <a:latin typeface="Verdana"/>
                <a:ea typeface="Verdana"/>
              </a:rPr>
              <a:t>2 - Forma tabular</a:t>
            </a:r>
            <a:br>
              <a:rPr lang="pt-BR" sz="3600" dirty="0">
                <a:latin typeface="Verdana"/>
                <a:ea typeface="Verdana"/>
              </a:rPr>
            </a:br>
            <a:r>
              <a:rPr lang="pt-BR" sz="3600" dirty="0">
                <a:latin typeface="Verdana"/>
                <a:ea typeface="Verdana"/>
              </a:rPr>
              <a:t>3 - Conjuntos de uma propriedade</a:t>
            </a:r>
            <a:endParaRPr lang="pt-BR" sz="3600" dirty="0"/>
          </a:p>
        </p:txBody>
      </p:sp>
    </p:spTree>
    <p:extLst>
      <p:ext uri="{BB962C8B-B14F-4D97-AF65-F5344CB8AC3E}">
        <p14:creationId xmlns:p14="http://schemas.microsoft.com/office/powerpoint/2010/main" val="400846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E97FCF2-DB7D-E3E6-7EBA-356D1743D5E7}"/>
              </a:ext>
            </a:extLst>
          </p:cNvPr>
          <p:cNvSpPr>
            <a:spLocks noGrp="1"/>
          </p:cNvSpPr>
          <p:nvPr>
            <p:ph type="title"/>
          </p:nvPr>
        </p:nvSpPr>
        <p:spPr>
          <a:xfrm>
            <a:off x="561882" y="236137"/>
            <a:ext cx="9984615" cy="1597228"/>
          </a:xfrm>
        </p:spPr>
        <p:txBody>
          <a:bodyPr>
            <a:normAutofit/>
          </a:bodyPr>
          <a:lstStyle/>
          <a:p>
            <a:r>
              <a:rPr lang="pt-BR" sz="5100">
                <a:latin typeface="Verdana"/>
                <a:ea typeface="Verdana"/>
              </a:rPr>
              <a:t>DIAGRAMA DE EULER-VENN</a:t>
            </a:r>
          </a:p>
        </p:txBody>
      </p:sp>
      <p:pic>
        <p:nvPicPr>
          <p:cNvPr id="4" name="Imagem 3" descr="Forma&#10;&#10;O conteúdo gerado por IA pode estar incorreto.">
            <a:extLst>
              <a:ext uri="{FF2B5EF4-FFF2-40B4-BE49-F238E27FC236}">
                <a16:creationId xmlns:a16="http://schemas.microsoft.com/office/drawing/2014/main" id="{A1649894-2B89-E3E0-B467-EC2D38E7B2C2}"/>
              </a:ext>
            </a:extLst>
          </p:cNvPr>
          <p:cNvPicPr>
            <a:picLocks noChangeAspect="1"/>
          </p:cNvPicPr>
          <p:nvPr/>
        </p:nvPicPr>
        <p:blipFill>
          <a:blip r:embed="rId2"/>
          <a:stretch>
            <a:fillRect/>
          </a:stretch>
        </p:blipFill>
        <p:spPr>
          <a:xfrm>
            <a:off x="3138646" y="3961331"/>
            <a:ext cx="5108116" cy="2185714"/>
          </a:xfrm>
          <a:prstGeom prst="rect">
            <a:avLst/>
          </a:prstGeom>
        </p:spPr>
      </p:pic>
      <p:sp>
        <p:nvSpPr>
          <p:cNvPr id="3" name="Espaço Reservado para Conteúdo 2">
            <a:extLst>
              <a:ext uri="{FF2B5EF4-FFF2-40B4-BE49-F238E27FC236}">
                <a16:creationId xmlns:a16="http://schemas.microsoft.com/office/drawing/2014/main" id="{90AC99AC-B5C1-A9E0-8E97-F6B76BE241E7}"/>
              </a:ext>
            </a:extLst>
          </p:cNvPr>
          <p:cNvSpPr>
            <a:spLocks noGrp="1"/>
          </p:cNvSpPr>
          <p:nvPr>
            <p:ph idx="1"/>
          </p:nvPr>
        </p:nvSpPr>
        <p:spPr>
          <a:xfrm>
            <a:off x="643156" y="1404094"/>
            <a:ext cx="10905755" cy="1936120"/>
          </a:xfrm>
        </p:spPr>
        <p:txBody>
          <a:bodyPr vert="horz" lIns="91440" tIns="45720" rIns="91440" bIns="45720" rtlCol="0" anchor="t">
            <a:noAutofit/>
          </a:bodyPr>
          <a:lstStyle/>
          <a:p>
            <a:pPr marL="0" indent="0">
              <a:buNone/>
            </a:pPr>
            <a:r>
              <a:rPr lang="pt-BR" sz="3600" dirty="0">
                <a:latin typeface="Verdana"/>
                <a:ea typeface="Roboto"/>
                <a:cs typeface="Roboto"/>
              </a:rPr>
              <a:t>No modelo de Diagrama de Euler-</a:t>
            </a:r>
            <a:r>
              <a:rPr lang="pt-BR" sz="3600" err="1">
                <a:latin typeface="Verdana"/>
                <a:ea typeface="Roboto"/>
                <a:cs typeface="Roboto"/>
              </a:rPr>
              <a:t>Venn</a:t>
            </a:r>
            <a:r>
              <a:rPr lang="pt-BR" sz="3600" dirty="0">
                <a:latin typeface="Verdana"/>
                <a:ea typeface="Roboto"/>
                <a:cs typeface="Roboto"/>
              </a:rPr>
              <a:t> (Diagrama de </a:t>
            </a:r>
            <a:r>
              <a:rPr lang="pt-BR" sz="3600" err="1">
                <a:latin typeface="Verdana"/>
                <a:ea typeface="Roboto"/>
                <a:cs typeface="Roboto"/>
              </a:rPr>
              <a:t>Venn</a:t>
            </a:r>
            <a:r>
              <a:rPr lang="pt-BR" sz="3600" dirty="0">
                <a:latin typeface="Verdana"/>
                <a:ea typeface="Roboto"/>
                <a:cs typeface="Roboto"/>
              </a:rPr>
              <a:t>), os conjuntos são representados graficamente. Imagens como círculos, elipses e retângulos formam uma área que “guarda” seus elementos.</a:t>
            </a:r>
            <a:endParaRPr lang="pt-BR" sz="3600" dirty="0">
              <a:latin typeface="Verdana"/>
              <a:ea typeface="Verdana"/>
            </a:endParaRPr>
          </a:p>
        </p:txBody>
      </p:sp>
    </p:spTree>
    <p:extLst>
      <p:ext uri="{BB962C8B-B14F-4D97-AF65-F5344CB8AC3E}">
        <p14:creationId xmlns:p14="http://schemas.microsoft.com/office/powerpoint/2010/main" val="24002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1AFDE93-469C-C5FE-C0D5-C6AEDA0BF35B}"/>
              </a:ext>
            </a:extLst>
          </p:cNvPr>
          <p:cNvSpPr>
            <a:spLocks noGrp="1"/>
          </p:cNvSpPr>
          <p:nvPr>
            <p:ph type="title"/>
          </p:nvPr>
        </p:nvSpPr>
        <p:spPr>
          <a:xfrm>
            <a:off x="644636" y="1188637"/>
            <a:ext cx="3419365" cy="4480726"/>
          </a:xfrm>
        </p:spPr>
        <p:txBody>
          <a:bodyPr>
            <a:normAutofit/>
          </a:bodyPr>
          <a:lstStyle/>
          <a:p>
            <a:pPr algn="r"/>
            <a:r>
              <a:rPr lang="pt-BR" sz="4600" b="1" dirty="0">
                <a:latin typeface="Verdana"/>
                <a:ea typeface="Roboto"/>
                <a:cs typeface="Roboto"/>
              </a:rPr>
              <a:t>Forma Tabular</a:t>
            </a:r>
            <a:endParaRPr lang="pt-BR" sz="4600" b="1" dirty="0">
              <a:latin typeface="Roboto"/>
              <a:ea typeface="Roboto"/>
              <a:cs typeface="Roboto"/>
            </a:endParaRPr>
          </a:p>
          <a:p>
            <a:pPr algn="r"/>
            <a:endParaRPr lang="pt-BR" sz="5100">
              <a:latin typeface="Verdana"/>
              <a:ea typeface="Verdana"/>
            </a:endParaRP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B3FA2CAC-DC63-4888-5F5A-86A0283C33BF}"/>
              </a:ext>
            </a:extLst>
          </p:cNvPr>
          <p:cNvSpPr>
            <a:spLocks noGrp="1"/>
          </p:cNvSpPr>
          <p:nvPr>
            <p:ph idx="1"/>
          </p:nvPr>
        </p:nvSpPr>
        <p:spPr>
          <a:xfrm>
            <a:off x="4784024" y="1969712"/>
            <a:ext cx="6768268" cy="3490076"/>
          </a:xfrm>
        </p:spPr>
        <p:txBody>
          <a:bodyPr vert="horz" lIns="91440" tIns="45720" rIns="91440" bIns="45720" rtlCol="0" anchor="ctr">
            <a:noAutofit/>
          </a:bodyPr>
          <a:lstStyle/>
          <a:p>
            <a:pPr marL="0" indent="0">
              <a:buNone/>
            </a:pPr>
            <a:r>
              <a:rPr lang="pt-BR" sz="3600" dirty="0">
                <a:latin typeface="Roboto"/>
                <a:ea typeface="Roboto"/>
                <a:cs typeface="Roboto"/>
              </a:rPr>
              <a:t>A forma tabular utiliza os símbolos de chaves { } para representar conjuntos. Seus elementos devem estar separados por vírgulas.</a:t>
            </a:r>
            <a:endParaRPr lang="pt-BR" sz="3600" dirty="0">
              <a:latin typeface="Verdana"/>
              <a:ea typeface="Verdana"/>
            </a:endParaRPr>
          </a:p>
          <a:p>
            <a:pPr marL="0" indent="0">
              <a:buNone/>
            </a:pPr>
            <a:r>
              <a:rPr lang="pt-BR" sz="3600" b="1" dirty="0">
                <a:latin typeface="Roboto"/>
                <a:ea typeface="Roboto"/>
                <a:cs typeface="Roboto"/>
              </a:rPr>
              <a:t>Exemplos:</a:t>
            </a:r>
            <a:br>
              <a:rPr lang="pt-BR" sz="3600" b="1" dirty="0">
                <a:latin typeface="Roboto"/>
                <a:ea typeface="Roboto"/>
                <a:cs typeface="Roboto"/>
              </a:rPr>
            </a:br>
            <a:br>
              <a:rPr lang="pt-BR" sz="3600" b="1" dirty="0">
                <a:latin typeface="Roboto"/>
                <a:ea typeface="Roboto"/>
                <a:cs typeface="Roboto"/>
              </a:rPr>
            </a:br>
            <a:r>
              <a:rPr lang="pt-BR" sz="3600" b="1" dirty="0">
                <a:latin typeface="Roboto"/>
                <a:ea typeface="Roboto"/>
                <a:cs typeface="Roboto"/>
              </a:rPr>
              <a:t>A = {1, 3, 9, 12, 17}</a:t>
            </a:r>
            <a:endParaRPr lang="pt-BR" sz="3600" dirty="0"/>
          </a:p>
          <a:p>
            <a:pPr marL="0" indent="0">
              <a:buNone/>
            </a:pPr>
            <a:r>
              <a:rPr lang="pt-BR" sz="3600" b="1" dirty="0">
                <a:latin typeface="Roboto"/>
                <a:ea typeface="Roboto"/>
                <a:cs typeface="Roboto"/>
              </a:rPr>
              <a:t>B = {Naruto, Melhor, Que, </a:t>
            </a:r>
            <a:r>
              <a:rPr lang="pt-BR" sz="3600" b="1" err="1">
                <a:latin typeface="Roboto"/>
                <a:ea typeface="Roboto"/>
                <a:cs typeface="Roboto"/>
              </a:rPr>
              <a:t>One</a:t>
            </a:r>
            <a:r>
              <a:rPr lang="pt-BR" sz="3600" b="1" dirty="0">
                <a:latin typeface="Roboto"/>
                <a:ea typeface="Roboto"/>
                <a:cs typeface="Roboto"/>
              </a:rPr>
              <a:t>, Piece}</a:t>
            </a:r>
            <a:endParaRPr lang="pt-BR" sz="3600" b="1" dirty="0"/>
          </a:p>
          <a:p>
            <a:endParaRPr lang="pt-BR" sz="2200">
              <a:latin typeface="Verdana"/>
              <a:ea typeface="Verdana"/>
            </a:endParaRPr>
          </a:p>
        </p:txBody>
      </p:sp>
    </p:spTree>
    <p:extLst>
      <p:ext uri="{BB962C8B-B14F-4D97-AF65-F5344CB8AC3E}">
        <p14:creationId xmlns:p14="http://schemas.microsoft.com/office/powerpoint/2010/main" val="4215607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5471182-8866-242F-F146-52E665328B30}"/>
              </a:ext>
            </a:extLst>
          </p:cNvPr>
          <p:cNvSpPr>
            <a:spLocks noGrp="1"/>
          </p:cNvSpPr>
          <p:nvPr>
            <p:ph type="title"/>
          </p:nvPr>
        </p:nvSpPr>
        <p:spPr>
          <a:xfrm>
            <a:off x="841248" y="548640"/>
            <a:ext cx="3600860" cy="5431536"/>
          </a:xfrm>
        </p:spPr>
        <p:txBody>
          <a:bodyPr>
            <a:normAutofit/>
          </a:bodyPr>
          <a:lstStyle/>
          <a:p>
            <a:r>
              <a:rPr lang="pt-BR" sz="4600" dirty="0">
                <a:latin typeface="Verdana"/>
                <a:ea typeface="Verdana"/>
              </a:rPr>
              <a:t>Representação por uma propriedade</a:t>
            </a:r>
          </a:p>
        </p:txBody>
      </p:sp>
      <p:sp>
        <p:nvSpPr>
          <p:cNvPr id="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ço Reservado para Conteúdo 2">
            <a:extLst>
              <a:ext uri="{FF2B5EF4-FFF2-40B4-BE49-F238E27FC236}">
                <a16:creationId xmlns:a16="http://schemas.microsoft.com/office/drawing/2014/main" id="{465D6C76-00D8-7FD4-9309-ACDF4F939C7C}"/>
              </a:ext>
            </a:extLst>
          </p:cNvPr>
          <p:cNvSpPr>
            <a:spLocks noGrp="1"/>
          </p:cNvSpPr>
          <p:nvPr>
            <p:ph idx="1"/>
          </p:nvPr>
        </p:nvSpPr>
        <p:spPr>
          <a:xfrm>
            <a:off x="4785524" y="241275"/>
            <a:ext cx="7497676" cy="6755009"/>
          </a:xfrm>
        </p:spPr>
        <p:txBody>
          <a:bodyPr vert="horz" lIns="91440" tIns="45720" rIns="91440" bIns="45720" rtlCol="0" anchor="ctr">
            <a:noAutofit/>
          </a:bodyPr>
          <a:lstStyle/>
          <a:p>
            <a:pPr>
              <a:buNone/>
            </a:pPr>
            <a:r>
              <a:rPr lang="pt-BR" sz="3600" dirty="0">
                <a:latin typeface="Verdana"/>
                <a:ea typeface="Roboto"/>
                <a:cs typeface="Roboto"/>
              </a:rPr>
              <a:t>Um conjunto pode ser representado por uma regra que define uma característica comum em seus elementos.</a:t>
            </a:r>
            <a:br>
              <a:rPr lang="pt-BR" sz="3600" dirty="0">
                <a:latin typeface="Verdana"/>
                <a:ea typeface="Roboto"/>
                <a:cs typeface="Roboto"/>
              </a:rPr>
            </a:br>
            <a:r>
              <a:rPr lang="pt-BR" sz="3600" dirty="0">
                <a:latin typeface="Verdana"/>
                <a:ea typeface="Roboto"/>
                <a:cs typeface="Roboto"/>
              </a:rPr>
              <a:t>Exemplo:</a:t>
            </a:r>
            <a:endParaRPr lang="pt-BR" sz="3600" dirty="0"/>
          </a:p>
          <a:p>
            <a:pPr>
              <a:buNone/>
            </a:pPr>
            <a:endParaRPr lang="pt-BR" sz="3600" dirty="0">
              <a:latin typeface="Verdana"/>
              <a:ea typeface="Roboto"/>
              <a:cs typeface="Roboto"/>
            </a:endParaRPr>
          </a:p>
          <a:p>
            <a:pPr>
              <a:buNone/>
            </a:pPr>
            <a:r>
              <a:rPr lang="pt-BR" sz="3600" dirty="0">
                <a:latin typeface="Verdana"/>
                <a:ea typeface="Roboto"/>
                <a:cs typeface="Roboto"/>
              </a:rPr>
              <a:t> A = {x / x é uma vogal} lemos: "O conjunto A é formado pelos elementos x, tal que x é uma vogal"</a:t>
            </a:r>
          </a:p>
          <a:p>
            <a:pPr>
              <a:buNone/>
            </a:pPr>
            <a:endParaRPr lang="pt-BR" sz="3600" dirty="0">
              <a:latin typeface="Roboto"/>
              <a:ea typeface="Roboto"/>
              <a:cs typeface="Roboto"/>
            </a:endParaRPr>
          </a:p>
          <a:p>
            <a:pPr marL="0" indent="0">
              <a:buNone/>
            </a:pPr>
            <a:endParaRPr lang="pt-BR" sz="2200">
              <a:latin typeface="Verdana"/>
              <a:ea typeface="Verdana"/>
            </a:endParaRPr>
          </a:p>
        </p:txBody>
      </p:sp>
    </p:spTree>
    <p:extLst>
      <p:ext uri="{BB962C8B-B14F-4D97-AF65-F5344CB8AC3E}">
        <p14:creationId xmlns:p14="http://schemas.microsoft.com/office/powerpoint/2010/main" val="3605078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741B3B-A5D7-EAE4-8FAD-A1C7B9EBBF22}"/>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latin typeface="+mj-lt"/>
                <a:ea typeface="+mj-ea"/>
                <a:cs typeface="+mj-cs"/>
              </a:rPr>
              <a:t>                  </a:t>
            </a:r>
            <a:r>
              <a:rPr lang="en-US" sz="5400" dirty="0"/>
              <a:t>          </a:t>
            </a:r>
            <a:r>
              <a:rPr lang="en-US" sz="4600" dirty="0">
                <a:latin typeface="Verdana"/>
                <a:ea typeface="Verdana"/>
              </a:rPr>
              <a:t>SÍMBOLOS</a:t>
            </a:r>
            <a:endParaRPr lang="en-US" sz="4600" kern="1200" dirty="0">
              <a:latin typeface="Verdana"/>
              <a:ea typeface="Verdana"/>
            </a:endParaRPr>
          </a:p>
        </p:txBody>
      </p:sp>
      <p:sp>
        <p:nvSpPr>
          <p:cNvPr id="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ixaDeTexto 5">
            <a:extLst>
              <a:ext uri="{FF2B5EF4-FFF2-40B4-BE49-F238E27FC236}">
                <a16:creationId xmlns:a16="http://schemas.microsoft.com/office/drawing/2014/main" id="{337C605A-84F2-F339-B32B-3888C35FB347}"/>
              </a:ext>
            </a:extLst>
          </p:cNvPr>
          <p:cNvSpPr txBox="1"/>
          <p:nvPr/>
        </p:nvSpPr>
        <p:spPr>
          <a:xfrm>
            <a:off x="630936" y="2807208"/>
            <a:ext cx="3429000" cy="341071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3600" dirty="0">
                <a:latin typeface="Verdana"/>
                <a:ea typeface="Verdana"/>
              </a:rPr>
              <a:t>Cada </a:t>
            </a:r>
            <a:r>
              <a:rPr lang="en-US" sz="3600" dirty="0" err="1">
                <a:latin typeface="Verdana"/>
                <a:ea typeface="Verdana"/>
              </a:rPr>
              <a:t>símbolo</a:t>
            </a:r>
            <a:r>
              <a:rPr lang="en-US" sz="3600" dirty="0">
                <a:latin typeface="Verdana"/>
                <a:ea typeface="Verdana"/>
              </a:rPr>
              <a:t> </a:t>
            </a:r>
            <a:r>
              <a:rPr lang="en-US" sz="3600" dirty="0" err="1">
                <a:latin typeface="Verdana"/>
                <a:ea typeface="Verdana"/>
              </a:rPr>
              <a:t>significa</a:t>
            </a:r>
            <a:r>
              <a:rPr lang="en-US" sz="3600" dirty="0">
                <a:latin typeface="Verdana"/>
                <a:ea typeface="Verdana"/>
              </a:rPr>
              <a:t> </a:t>
            </a:r>
            <a:r>
              <a:rPr lang="en-US" sz="3600" dirty="0" err="1">
                <a:latin typeface="Verdana"/>
                <a:ea typeface="Verdana"/>
              </a:rPr>
              <a:t>uma</a:t>
            </a:r>
            <a:r>
              <a:rPr lang="en-US" sz="3600" dirty="0">
                <a:latin typeface="Verdana"/>
                <a:ea typeface="Verdana"/>
              </a:rPr>
              <a:t> </a:t>
            </a:r>
            <a:r>
              <a:rPr lang="en-US" sz="3600" dirty="0" err="1">
                <a:latin typeface="Verdana"/>
                <a:ea typeface="Verdana"/>
              </a:rPr>
              <a:t>diferente</a:t>
            </a:r>
            <a:r>
              <a:rPr lang="en-US" sz="3600" dirty="0">
                <a:latin typeface="Verdana"/>
                <a:ea typeface="Verdana"/>
              </a:rPr>
              <a:t> </a:t>
            </a:r>
            <a:r>
              <a:rPr lang="en-US" sz="3600" dirty="0" err="1">
                <a:latin typeface="Verdana"/>
                <a:ea typeface="Verdana"/>
              </a:rPr>
              <a:t>interação</a:t>
            </a:r>
            <a:r>
              <a:rPr lang="en-US" sz="3600" dirty="0">
                <a:latin typeface="Verdana"/>
                <a:ea typeface="Verdana"/>
              </a:rPr>
              <a:t> entre </a:t>
            </a:r>
            <a:r>
              <a:rPr lang="en-US" sz="3600" dirty="0" err="1">
                <a:latin typeface="Verdana"/>
                <a:ea typeface="Verdana"/>
              </a:rPr>
              <a:t>os</a:t>
            </a:r>
            <a:r>
              <a:rPr lang="en-US" sz="3600" dirty="0">
                <a:latin typeface="Verdana"/>
                <a:ea typeface="Verdana"/>
              </a:rPr>
              <a:t> </a:t>
            </a:r>
            <a:r>
              <a:rPr lang="en-US" sz="3600" dirty="0" err="1">
                <a:latin typeface="Verdana"/>
                <a:ea typeface="Verdana"/>
              </a:rPr>
              <a:t>elementos</a:t>
            </a:r>
            <a:r>
              <a:rPr lang="en-US" sz="3600" dirty="0">
                <a:latin typeface="Verdana"/>
                <a:ea typeface="Verdana"/>
              </a:rPr>
              <a:t> do conjunto</a:t>
            </a:r>
            <a:endParaRPr lang="pt-BR" sz="3600" dirty="0">
              <a:latin typeface="Verdana"/>
              <a:ea typeface="Verdana"/>
            </a:endParaRPr>
          </a:p>
        </p:txBody>
      </p:sp>
      <p:pic>
        <p:nvPicPr>
          <p:cNvPr id="4" name="Espaço Reservado para Conteúdo 3" descr="Tabela&#10;&#10;O conteúdo gerado por IA pode estar incorreto.">
            <a:extLst>
              <a:ext uri="{FF2B5EF4-FFF2-40B4-BE49-F238E27FC236}">
                <a16:creationId xmlns:a16="http://schemas.microsoft.com/office/drawing/2014/main" id="{833458AA-CF6C-61F5-4426-82286FA3F79B}"/>
              </a:ext>
            </a:extLst>
          </p:cNvPr>
          <p:cNvPicPr>
            <a:picLocks noGrp="1" noChangeAspect="1"/>
          </p:cNvPicPr>
          <p:nvPr>
            <p:ph idx="1"/>
          </p:nvPr>
        </p:nvPicPr>
        <p:blipFill>
          <a:blip r:embed="rId2"/>
          <a:stretch>
            <a:fillRect/>
          </a:stretch>
        </p:blipFill>
        <p:spPr>
          <a:xfrm>
            <a:off x="4654296" y="1629313"/>
            <a:ext cx="6903720" cy="3599374"/>
          </a:xfrm>
          <a:prstGeom prst="rect">
            <a:avLst/>
          </a:prstGeom>
        </p:spPr>
      </p:pic>
    </p:spTree>
    <p:extLst>
      <p:ext uri="{BB962C8B-B14F-4D97-AF65-F5344CB8AC3E}">
        <p14:creationId xmlns:p14="http://schemas.microsoft.com/office/powerpoint/2010/main" val="394428953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Escritório">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Tema</vt:lpstr>
      </vt:variant>
      <vt:variant>
        <vt:i4>1</vt:i4>
      </vt:variant>
      <vt:variant>
        <vt:lpstr>Títulos de slides</vt:lpstr>
      </vt:variant>
      <vt:variant>
        <vt:i4>16</vt:i4>
      </vt:variant>
    </vt:vector>
  </HeadingPairs>
  <TitlesOfParts>
    <vt:vector size="17" baseType="lpstr">
      <vt:lpstr>Tema do Office</vt:lpstr>
      <vt:lpstr>Teoria dos conjuntos</vt:lpstr>
      <vt:lpstr>Apresentação do PowerPoint</vt:lpstr>
      <vt:lpstr>          Elementos</vt:lpstr>
      <vt:lpstr>EXEMPLOS DE CONJUNTOS</vt:lpstr>
      <vt:lpstr>REPRESENTAÇÕES DE CONJUNTOS</vt:lpstr>
      <vt:lpstr>DIAGRAMA DE EULER-VENN</vt:lpstr>
      <vt:lpstr>Forma Tabular </vt:lpstr>
      <vt:lpstr>Representação por uma propriedade</vt:lpstr>
      <vt:lpstr>                            SÍMBOLOS</vt:lpstr>
      <vt:lpstr>               INTERAÇÕES - UNIÃO (∪)</vt:lpstr>
      <vt:lpstr>INTERSECÇÃO DE CONJUNTOS (∩)</vt:lpstr>
      <vt:lpstr>DIFERENÇA DE CONJUNTOS (−)</vt:lpstr>
      <vt:lpstr>   COMPLEMENTO DE CONJUNTO</vt:lpstr>
      <vt:lpstr>          SUBCONJUNTO (⊆)</vt:lpstr>
      <vt:lpstr>PRODUTO CARTESIANO (x)</vt:lpstr>
      <vt:lpstr>                     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505</cp:revision>
  <dcterms:created xsi:type="dcterms:W3CDTF">2025-03-20T21:31:22Z</dcterms:created>
  <dcterms:modified xsi:type="dcterms:W3CDTF">2025-03-20T23:40:05Z</dcterms:modified>
</cp:coreProperties>
</file>