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r.wikipedia.org/wiki/Hyperandrog%C3%A9ni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premier graphique représente les valeurs résiduelles par rapport aux valeurs ajustées. Les résidus sont mesurés comme suit: résiduel = observé y - y prédit par le modèle Le graphique des résidus par rapport aux valeurs prédites est utile pour vérifier l'hypothèse de linéarité et d'homoscédasticité. Si le modèle ne répond pas à l'hypothèse du modèle linéaire, nous nous attendons à voir des résidus très importants (grande valeur positive ou grande valeur négative). Pour évaluer l'hypothèse de linéarité, nous voulons nous assurer que les résidus ne sont pas trop éloignés de 0 (les valeurs standardisées inférieures à -2 ou supérieures à 2 sont jugées problématiques). Pour évaluer si l'hypothèse d'homoscédasticité est satisfaite, nous cherchons à nous assurer qu'il n'y a pas de modèle dans les résidus et qu'ils sont également répartis autour de la ligne y = 0. Les tests et intervalles estimés en résumé (lm3) sont basés sur l'hypothèse de normalité. L'hypothèse de normalité est évaluée sur la base des résidus et peut être évaluée à l'aide d'un diagramme QQ (graphique 2) en comparant les résidus à des observations normales «idéales». Les observations se situent bien le long de la ligne de 45 degrés dans le diagramme QQ, nous pouvons donc supposer que la normalité est vraie ici. Le troisième graphique est un graphique de localisation à l'échelle (valeur résiduelle normalisée à racine carrée vs valeur prédite). Ceci est utile pour vérifier l'hypothèse d'homoscédasticité. Dans ce graphique particulier, nous vérifions s'il existe un modèle dans les résidus. L'hypothèse d'un échantillon aléatoire et d'observations indépendantes ne peut pas être testée avec des graphiques de diagnostic. C'est une hypothèse que vous pouvez tester en examinant la conception de l'étude. Le quatrième graphique est la «distance de Cook», qui est une mesure de l'influence de chaque observation sur les coefficients de régression. La statistique de distance de Cook est une mesure, pour chaque observation tour à tour, de l'ampleur du changement des estimations du modèle lorsque cette observation particulière est omise. Toute observation pour laquelle la distance de Cook est proche de 1 ou plus, ou qui est sensiblement plus grande que les autres distances de Cook (points de données très influents), nécessite une enquête. Les valeurs aberrantes peuvent ou non être des points influents. Les valeurs aberrantes influentes sont les plus préoccupantes. Ils ne devraient jamais être ignorés. Un examen attentif des données originales peut révéler une erreur de saisie des données qui peut être corrigée. S'ils restent exclus du modèle ajusté final, ils doivent être notés dans le rapport final ou dans l'article.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dfc7d45dc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dfc7d45dc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e1b2bc0f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e1b2bc0f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Epreuve courte = plus jeune   /  Marathon beaucoup plus âgé /  3000m et 800m creux ? / 3000 et 800m similaires /  Age = loi normale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dfc7d45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dfc7d45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d114328c9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d114328c9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800 m --&gt;</a:t>
            </a:r>
            <a:r>
              <a:rPr lang="fr"/>
              <a:t>Pamela JELIMO  kenya  record afrique et du monde junior dopage ? /////             Caster SEMENYA ---&gt; </a:t>
            </a:r>
            <a:r>
              <a:rPr lang="fr" u="sng">
                <a:solidFill>
                  <a:schemeClr val="hlink"/>
                </a:solidFill>
                <a:hlinkClick r:id="rId2"/>
              </a:rPr>
              <a:t>hyperandrogénie</a:t>
            </a:r>
            <a:r>
              <a:rPr lang="fr"/>
              <a:t> (taux élevé d’hormones mâles)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d114328c9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d114328c9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d114328c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d114328c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Residual vs fitted → vérifie l'hypothèse de linéarité et d'homoscédasticité. Si le modèle ne répond pas à l'hypothèse du modèle linéaire, nous nous attendons à voir des résidus très importants (grande valeur positive ou grande valeur négative). Ici a part quelque valeur ca va.</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Noramal qq → vérifie la normalité des résidus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Scale location --Ceci est utile pour vérifier l'hypothèse d'homoscédasticité  / on vérifie qu’il n’y a pas de modèle dans les résidus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COOK → Le quatrième graphique est la «distance de Cook», qui est une mesure de l'influence de chaque observation sur les coefficients de régression.Toute observation pour laquelle la distance de Cook est proche de 1 ou plus, ou qui est sensiblement plus grande que les autres distances de Cook (points de données très influents), nécessite une enquête. Les valeurs aberrantes peuvent ou non être des points influents. Les valeurs aberrantes influentes sont les plus préoccupantes. Ils ne devraient jamais être ignorés. Un examen attentif des données originales peut révéler une erreur de saisie des données qui peut être corrigée. S'ils restent exclus du modèle ajusté final, ils doivent être notés dans le rapport final ou dans l'article.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dfc7d45d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dfc7d45d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d114328c9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d114328c9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3.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9.png"/><Relationship Id="rId11" Type="http://schemas.openxmlformats.org/officeDocument/2006/relationships/image" Target="../media/image16.png"/><Relationship Id="rId10" Type="http://schemas.openxmlformats.org/officeDocument/2006/relationships/image" Target="../media/image20.png"/><Relationship Id="rId12" Type="http://schemas.openxmlformats.org/officeDocument/2006/relationships/image" Target="../media/image10.png"/><Relationship Id="rId9"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13.png"/><Relationship Id="rId8"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15.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B8D4AB"/>
            </a:gs>
            <a:gs pos="100000">
              <a:srgbClr val="A6C896"/>
            </a:gs>
            <a:gs pos="100000">
              <a:srgbClr val="9DC28C"/>
            </a:gs>
            <a:gs pos="100000">
              <a:srgbClr val="93BC81"/>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04633" y="73385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SzPts val="891"/>
              <a:buNone/>
            </a:pPr>
            <a:r>
              <a:rPr b="1" lang="fr" sz="4480"/>
              <a:t>L’âge et la performance dans le sport de haut niveau chez les femmes</a:t>
            </a:r>
            <a:endParaRPr b="1" sz="4480"/>
          </a:p>
        </p:txBody>
      </p:sp>
      <p:sp>
        <p:nvSpPr>
          <p:cNvPr id="55" name="Google Shape;55;p13"/>
          <p:cNvSpPr txBox="1"/>
          <p:nvPr>
            <p:ph idx="1" type="subTitle"/>
          </p:nvPr>
        </p:nvSpPr>
        <p:spPr>
          <a:xfrm>
            <a:off x="0" y="3304950"/>
            <a:ext cx="91440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605"/>
              <a:buNone/>
            </a:pPr>
            <a:r>
              <a:rPr lang="fr" sz="1440"/>
              <a:t>Samuel GUIBERT</a:t>
            </a:r>
            <a:br>
              <a:rPr lang="fr" sz="1440"/>
            </a:br>
            <a:r>
              <a:rPr lang="fr" sz="1440"/>
              <a:t>Tommy TANKHAPANYA</a:t>
            </a:r>
            <a:br>
              <a:rPr lang="fr" sz="1440"/>
            </a:br>
            <a:r>
              <a:rPr lang="fr" sz="1440"/>
              <a:t>Chloé LANDAIS</a:t>
            </a:r>
            <a:endParaRPr sz="1440"/>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57" name="Google Shape;57;p13"/>
          <p:cNvPicPr preferRelativeResize="0"/>
          <p:nvPr/>
        </p:nvPicPr>
        <p:blipFill>
          <a:blip r:embed="rId3">
            <a:alphaModFix/>
          </a:blip>
          <a:stretch>
            <a:fillRect/>
          </a:stretch>
        </p:blipFill>
        <p:spPr>
          <a:xfrm>
            <a:off x="0" y="4663225"/>
            <a:ext cx="481750" cy="481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0" y="153300"/>
            <a:ext cx="9144000" cy="461700"/>
          </a:xfrm>
          <a:prstGeom prst="rect">
            <a:avLst/>
          </a:prstGeom>
          <a:gradFill>
            <a:gsLst>
              <a:gs pos="0">
                <a:srgbClr val="DCECD5"/>
              </a:gs>
              <a:gs pos="100000">
                <a:srgbClr val="B8D4AB"/>
              </a:gs>
              <a:gs pos="100000">
                <a:srgbClr val="A6C896"/>
              </a:gs>
              <a:gs pos="100000">
                <a:srgbClr val="9DC28C"/>
              </a:gs>
              <a:gs pos="100000">
                <a:srgbClr val="93BC81"/>
              </a:gs>
            </a:gsLst>
            <a:lin ang="5400012" scaled="0"/>
          </a:gra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800"/>
              <a:t>Sommaire</a:t>
            </a:r>
            <a:endParaRPr b="1" sz="1800"/>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64" name="Google Shape;64;p14"/>
          <p:cNvSpPr txBox="1"/>
          <p:nvPr/>
        </p:nvSpPr>
        <p:spPr>
          <a:xfrm>
            <a:off x="1844350" y="1437600"/>
            <a:ext cx="4691400" cy="276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5" name="Google Shape;65;p14"/>
          <p:cNvSpPr txBox="1"/>
          <p:nvPr/>
        </p:nvSpPr>
        <p:spPr>
          <a:xfrm>
            <a:off x="1499850" y="1596600"/>
            <a:ext cx="6144300" cy="24474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AutoNum type="romanUcPeriod"/>
            </a:pPr>
            <a:r>
              <a:rPr lang="fr" sz="2100"/>
              <a:t>Analyse des distributions des variables</a:t>
            </a:r>
            <a:endParaRPr sz="2100"/>
          </a:p>
          <a:p>
            <a:pPr indent="0" lvl="0" marL="457200" rtl="0" algn="l">
              <a:spcBef>
                <a:spcPts val="0"/>
              </a:spcBef>
              <a:spcAft>
                <a:spcPts val="0"/>
              </a:spcAft>
              <a:buNone/>
            </a:pPr>
            <a:r>
              <a:t/>
            </a:r>
            <a:endParaRPr sz="2100"/>
          </a:p>
          <a:p>
            <a:pPr indent="-361950" lvl="0" marL="457200" rtl="0" algn="l">
              <a:spcBef>
                <a:spcPts val="0"/>
              </a:spcBef>
              <a:spcAft>
                <a:spcPts val="0"/>
              </a:spcAft>
              <a:buSzPts val="2100"/>
              <a:buAutoNum type="romanUcPeriod"/>
            </a:pPr>
            <a:r>
              <a:rPr lang="fr" sz="2100"/>
              <a:t>Etude des modèles</a:t>
            </a:r>
            <a:endParaRPr sz="2100"/>
          </a:p>
          <a:p>
            <a:pPr indent="0" lvl="0" marL="457200" rtl="0" algn="l">
              <a:spcBef>
                <a:spcPts val="0"/>
              </a:spcBef>
              <a:spcAft>
                <a:spcPts val="0"/>
              </a:spcAft>
              <a:buNone/>
            </a:pPr>
            <a:r>
              <a:t/>
            </a:r>
            <a:endParaRPr sz="2100"/>
          </a:p>
          <a:p>
            <a:pPr indent="-361950" lvl="0" marL="457200" rtl="0" algn="l">
              <a:spcBef>
                <a:spcPts val="0"/>
              </a:spcBef>
              <a:spcAft>
                <a:spcPts val="0"/>
              </a:spcAft>
              <a:buSzPts val="2100"/>
              <a:buAutoNum type="romanUcPeriod"/>
            </a:pPr>
            <a:r>
              <a:rPr lang="fr" sz="2100"/>
              <a:t>Etude des résidus</a:t>
            </a:r>
            <a:endParaRPr sz="2100"/>
          </a:p>
          <a:p>
            <a:pPr indent="0" lvl="0" marL="457200" rtl="0" algn="l">
              <a:spcBef>
                <a:spcPts val="0"/>
              </a:spcBef>
              <a:spcAft>
                <a:spcPts val="0"/>
              </a:spcAft>
              <a:buNone/>
            </a:pPr>
            <a:r>
              <a:t/>
            </a:r>
            <a:endParaRPr sz="2100"/>
          </a:p>
          <a:p>
            <a:pPr indent="-361950" lvl="0" marL="457200" rtl="0" algn="l">
              <a:spcBef>
                <a:spcPts val="0"/>
              </a:spcBef>
              <a:spcAft>
                <a:spcPts val="0"/>
              </a:spcAft>
              <a:buSzPts val="2100"/>
              <a:buAutoNum type="romanUcPeriod"/>
            </a:pPr>
            <a:r>
              <a:rPr lang="fr" sz="2100"/>
              <a:t>Conclusion</a:t>
            </a:r>
            <a:endParaRPr sz="2100"/>
          </a:p>
        </p:txBody>
      </p:sp>
      <p:pic>
        <p:nvPicPr>
          <p:cNvPr id="66" name="Google Shape;66;p14"/>
          <p:cNvPicPr preferRelativeResize="0"/>
          <p:nvPr/>
        </p:nvPicPr>
        <p:blipFill>
          <a:blip r:embed="rId3">
            <a:alphaModFix/>
          </a:blip>
          <a:stretch>
            <a:fillRect/>
          </a:stretch>
        </p:blipFill>
        <p:spPr>
          <a:xfrm>
            <a:off x="0" y="4663225"/>
            <a:ext cx="481750" cy="48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6120000" y="1080000"/>
            <a:ext cx="3024000" cy="2520000"/>
          </a:xfrm>
          <a:prstGeom prst="rect">
            <a:avLst/>
          </a:prstGeom>
          <a:noFill/>
          <a:ln>
            <a:noFill/>
          </a:ln>
        </p:spPr>
      </p:pic>
      <p:pic>
        <p:nvPicPr>
          <p:cNvPr id="72" name="Google Shape;72;p15"/>
          <p:cNvPicPr preferRelativeResize="0"/>
          <p:nvPr/>
        </p:nvPicPr>
        <p:blipFill>
          <a:blip r:embed="rId4">
            <a:alphaModFix/>
          </a:blip>
          <a:stretch>
            <a:fillRect/>
          </a:stretch>
        </p:blipFill>
        <p:spPr>
          <a:xfrm>
            <a:off x="3059999" y="2520000"/>
            <a:ext cx="3024000" cy="2520000"/>
          </a:xfrm>
          <a:prstGeom prst="rect">
            <a:avLst/>
          </a:prstGeom>
          <a:noFill/>
          <a:ln>
            <a:noFill/>
          </a:ln>
        </p:spPr>
      </p:pic>
      <p:pic>
        <p:nvPicPr>
          <p:cNvPr id="73" name="Google Shape;73;p15"/>
          <p:cNvPicPr preferRelativeResize="0"/>
          <p:nvPr/>
        </p:nvPicPr>
        <p:blipFill>
          <a:blip r:embed="rId5">
            <a:alphaModFix/>
          </a:blip>
          <a:stretch>
            <a:fillRect/>
          </a:stretch>
        </p:blipFill>
        <p:spPr>
          <a:xfrm>
            <a:off x="-5" y="1080000"/>
            <a:ext cx="3024000" cy="2520000"/>
          </a:xfrm>
          <a:prstGeom prst="rect">
            <a:avLst/>
          </a:prstGeom>
          <a:noFill/>
          <a:ln>
            <a:noFill/>
          </a:ln>
        </p:spPr>
      </p:pic>
      <p:sp>
        <p:nvSpPr>
          <p:cNvPr id="74" name="Google Shape;74;p15"/>
          <p:cNvSpPr txBox="1"/>
          <p:nvPr/>
        </p:nvSpPr>
        <p:spPr>
          <a:xfrm>
            <a:off x="0" y="153300"/>
            <a:ext cx="9144000" cy="461700"/>
          </a:xfrm>
          <a:prstGeom prst="rect">
            <a:avLst/>
          </a:prstGeom>
          <a:gradFill>
            <a:gsLst>
              <a:gs pos="0">
                <a:srgbClr val="DCECD5"/>
              </a:gs>
              <a:gs pos="100000">
                <a:srgbClr val="B8D4AB"/>
              </a:gs>
              <a:gs pos="100000">
                <a:srgbClr val="A6C896"/>
              </a:gs>
              <a:gs pos="100000">
                <a:srgbClr val="9DC28C"/>
              </a:gs>
              <a:gs pos="100000">
                <a:srgbClr val="93BC81"/>
              </a:gs>
            </a:gsLst>
            <a:lin ang="5400012" scaled="0"/>
          </a:gradFill>
          <a:ln>
            <a:noFill/>
          </a:ln>
        </p:spPr>
        <p:txBody>
          <a:bodyPr anchorCtr="0" anchor="t" bIns="91425" lIns="91425" spcFirstLastPara="1" rIns="91425" wrap="square" tIns="91425">
            <a:spAutoFit/>
          </a:bodyPr>
          <a:lstStyle/>
          <a:p>
            <a:pPr indent="-342900" lvl="0" marL="457200" rtl="0" algn="ctr">
              <a:spcBef>
                <a:spcPts val="0"/>
              </a:spcBef>
              <a:spcAft>
                <a:spcPts val="0"/>
              </a:spcAft>
              <a:buSzPts val="1800"/>
              <a:buAutoNum type="romanUcPeriod"/>
            </a:pPr>
            <a:r>
              <a:rPr b="1" lang="fr" sz="1800"/>
              <a:t>Analyse de la distribution de l’âge dans les différents sports</a:t>
            </a:r>
            <a:endParaRPr b="1" sz="1800"/>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76" name="Google Shape;76;p15"/>
          <p:cNvPicPr preferRelativeResize="0"/>
          <p:nvPr/>
        </p:nvPicPr>
        <p:blipFill>
          <a:blip r:embed="rId6">
            <a:alphaModFix/>
          </a:blip>
          <a:stretch>
            <a:fillRect/>
          </a:stretch>
        </p:blipFill>
        <p:spPr>
          <a:xfrm>
            <a:off x="0" y="4663225"/>
            <a:ext cx="481750" cy="48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87725" y="1080000"/>
            <a:ext cx="3024000" cy="2520000"/>
          </a:xfrm>
          <a:prstGeom prst="rect">
            <a:avLst/>
          </a:prstGeom>
          <a:noFill/>
          <a:ln>
            <a:noFill/>
          </a:ln>
        </p:spPr>
      </p:pic>
      <p:pic>
        <p:nvPicPr>
          <p:cNvPr id="82" name="Google Shape;82;p16"/>
          <p:cNvPicPr preferRelativeResize="0"/>
          <p:nvPr/>
        </p:nvPicPr>
        <p:blipFill>
          <a:blip r:embed="rId4">
            <a:alphaModFix/>
          </a:blip>
          <a:stretch>
            <a:fillRect/>
          </a:stretch>
        </p:blipFill>
        <p:spPr>
          <a:xfrm>
            <a:off x="3136200" y="2520000"/>
            <a:ext cx="3024000" cy="2520000"/>
          </a:xfrm>
          <a:prstGeom prst="rect">
            <a:avLst/>
          </a:prstGeom>
          <a:noFill/>
          <a:ln>
            <a:noFill/>
          </a:ln>
        </p:spPr>
      </p:pic>
      <p:pic>
        <p:nvPicPr>
          <p:cNvPr id="83" name="Google Shape;83;p16"/>
          <p:cNvPicPr preferRelativeResize="0"/>
          <p:nvPr/>
        </p:nvPicPr>
        <p:blipFill>
          <a:blip r:embed="rId5">
            <a:alphaModFix/>
          </a:blip>
          <a:stretch>
            <a:fillRect/>
          </a:stretch>
        </p:blipFill>
        <p:spPr>
          <a:xfrm>
            <a:off x="6160200" y="1080000"/>
            <a:ext cx="3024000" cy="2520000"/>
          </a:xfrm>
          <a:prstGeom prst="rect">
            <a:avLst/>
          </a:prstGeom>
          <a:noFill/>
          <a:ln>
            <a:noFill/>
          </a:ln>
        </p:spPr>
      </p:pic>
      <p:sp>
        <p:nvSpPr>
          <p:cNvPr id="84" name="Google Shape;84;p16"/>
          <p:cNvSpPr txBox="1"/>
          <p:nvPr/>
        </p:nvSpPr>
        <p:spPr>
          <a:xfrm>
            <a:off x="0" y="164050"/>
            <a:ext cx="9144000" cy="461700"/>
          </a:xfrm>
          <a:prstGeom prst="rect">
            <a:avLst/>
          </a:prstGeom>
          <a:gradFill>
            <a:gsLst>
              <a:gs pos="0">
                <a:srgbClr val="DCECD5"/>
              </a:gs>
              <a:gs pos="100000">
                <a:srgbClr val="B8D4AB"/>
              </a:gs>
              <a:gs pos="100000">
                <a:srgbClr val="A6C896"/>
              </a:gs>
              <a:gs pos="100000">
                <a:srgbClr val="9DC28C"/>
              </a:gs>
              <a:gs pos="100000">
                <a:srgbClr val="93BC81"/>
              </a:gs>
            </a:gsLst>
            <a:lin ang="5400012" scaled="0"/>
          </a:gradFill>
          <a:ln>
            <a:noFill/>
          </a:ln>
        </p:spPr>
        <p:txBody>
          <a:bodyPr anchorCtr="0" anchor="t" bIns="91425" lIns="91425" spcFirstLastPara="1" rIns="91425" wrap="square" tIns="91425">
            <a:spAutoFit/>
          </a:bodyPr>
          <a:lstStyle/>
          <a:p>
            <a:pPr indent="-342900" lvl="0" marL="457200" rtl="0" algn="ctr">
              <a:spcBef>
                <a:spcPts val="0"/>
              </a:spcBef>
              <a:spcAft>
                <a:spcPts val="0"/>
              </a:spcAft>
              <a:buSzPts val="1800"/>
              <a:buAutoNum type="romanUcPeriod"/>
            </a:pPr>
            <a:r>
              <a:rPr b="1" lang="fr" sz="1800"/>
              <a:t>Analyse de la distribution de la performance dans les différents sports</a:t>
            </a:r>
            <a:endParaRPr b="1" sz="1800"/>
          </a:p>
        </p:txBody>
      </p:sp>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86" name="Google Shape;86;p16"/>
          <p:cNvPicPr preferRelativeResize="0"/>
          <p:nvPr/>
        </p:nvPicPr>
        <p:blipFill>
          <a:blip r:embed="rId6">
            <a:alphaModFix/>
          </a:blip>
          <a:stretch>
            <a:fillRect/>
          </a:stretch>
        </p:blipFill>
        <p:spPr>
          <a:xfrm>
            <a:off x="0" y="4663225"/>
            <a:ext cx="481750" cy="48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7"/>
          <p:cNvPicPr preferRelativeResize="0"/>
          <p:nvPr/>
        </p:nvPicPr>
        <p:blipFill>
          <a:blip r:embed="rId3">
            <a:alphaModFix/>
          </a:blip>
          <a:stretch>
            <a:fillRect/>
          </a:stretch>
        </p:blipFill>
        <p:spPr>
          <a:xfrm>
            <a:off x="1123400" y="2718100"/>
            <a:ext cx="1280475" cy="1312775"/>
          </a:xfrm>
          <a:prstGeom prst="rect">
            <a:avLst/>
          </a:prstGeom>
          <a:noFill/>
          <a:ln>
            <a:noFill/>
          </a:ln>
        </p:spPr>
      </p:pic>
      <p:sp>
        <p:nvSpPr>
          <p:cNvPr id="92" name="Google Shape;92;p17"/>
          <p:cNvSpPr txBox="1"/>
          <p:nvPr/>
        </p:nvSpPr>
        <p:spPr>
          <a:xfrm>
            <a:off x="4550" y="909900"/>
            <a:ext cx="302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t>Pour le </a:t>
            </a:r>
            <a:r>
              <a:rPr lang="fr" sz="1500"/>
              <a:t>800 mètres féminin :</a:t>
            </a:r>
            <a:endParaRPr sz="1500"/>
          </a:p>
        </p:txBody>
      </p:sp>
      <p:sp>
        <p:nvSpPr>
          <p:cNvPr id="93" name="Google Shape;93;p17"/>
          <p:cNvSpPr txBox="1"/>
          <p:nvPr/>
        </p:nvSpPr>
        <p:spPr>
          <a:xfrm>
            <a:off x="6157850" y="909900"/>
            <a:ext cx="2984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t>Pour le marathon </a:t>
            </a:r>
            <a:r>
              <a:rPr lang="fr" sz="1500">
                <a:solidFill>
                  <a:schemeClr val="dk1"/>
                </a:solidFill>
              </a:rPr>
              <a:t>féminin : </a:t>
            </a:r>
            <a:endParaRPr sz="1500"/>
          </a:p>
        </p:txBody>
      </p:sp>
      <p:sp>
        <p:nvSpPr>
          <p:cNvPr id="94" name="Google Shape;94;p17"/>
          <p:cNvSpPr txBox="1"/>
          <p:nvPr/>
        </p:nvSpPr>
        <p:spPr>
          <a:xfrm>
            <a:off x="3101000" y="906150"/>
            <a:ext cx="2984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sz="1500">
                <a:solidFill>
                  <a:schemeClr val="dk1"/>
                </a:solidFill>
              </a:rPr>
              <a:t>Pour le 3000 mètres féminin :</a:t>
            </a:r>
            <a:endParaRPr sz="1500">
              <a:solidFill>
                <a:schemeClr val="dk1"/>
              </a:solidFill>
            </a:endParaRPr>
          </a:p>
          <a:p>
            <a:pPr indent="0" lvl="0" marL="0" rtl="0" algn="l">
              <a:spcBef>
                <a:spcPts val="0"/>
              </a:spcBef>
              <a:spcAft>
                <a:spcPts val="0"/>
              </a:spcAft>
              <a:buNone/>
            </a:pPr>
            <a:r>
              <a:t/>
            </a:r>
            <a:endParaRPr/>
          </a:p>
        </p:txBody>
      </p:sp>
      <p:pic>
        <p:nvPicPr>
          <p:cNvPr id="95" name="Google Shape;95;p17"/>
          <p:cNvPicPr preferRelativeResize="0"/>
          <p:nvPr/>
        </p:nvPicPr>
        <p:blipFill>
          <a:blip r:embed="rId4">
            <a:alphaModFix/>
          </a:blip>
          <a:stretch>
            <a:fillRect/>
          </a:stretch>
        </p:blipFill>
        <p:spPr>
          <a:xfrm>
            <a:off x="1032426" y="2810000"/>
            <a:ext cx="1167550" cy="859450"/>
          </a:xfrm>
          <a:prstGeom prst="rect">
            <a:avLst/>
          </a:prstGeom>
          <a:noFill/>
          <a:ln>
            <a:noFill/>
          </a:ln>
        </p:spPr>
      </p:pic>
      <p:pic>
        <p:nvPicPr>
          <p:cNvPr id="96" name="Google Shape;96;p17"/>
          <p:cNvPicPr preferRelativeResize="0"/>
          <p:nvPr/>
        </p:nvPicPr>
        <p:blipFill>
          <a:blip r:embed="rId5">
            <a:alphaModFix/>
          </a:blip>
          <a:stretch>
            <a:fillRect/>
          </a:stretch>
        </p:blipFill>
        <p:spPr>
          <a:xfrm>
            <a:off x="3695150" y="1735925"/>
            <a:ext cx="1478426" cy="1933525"/>
          </a:xfrm>
          <a:prstGeom prst="rect">
            <a:avLst/>
          </a:prstGeom>
          <a:noFill/>
          <a:ln>
            <a:noFill/>
          </a:ln>
        </p:spPr>
      </p:pic>
      <p:pic>
        <p:nvPicPr>
          <p:cNvPr id="97" name="Google Shape;97;p17"/>
          <p:cNvPicPr preferRelativeResize="0"/>
          <p:nvPr/>
        </p:nvPicPr>
        <p:blipFill>
          <a:blip r:embed="rId4">
            <a:alphaModFix/>
          </a:blip>
          <a:stretch>
            <a:fillRect/>
          </a:stretch>
        </p:blipFill>
        <p:spPr>
          <a:xfrm>
            <a:off x="4044388" y="2810000"/>
            <a:ext cx="1167550" cy="859450"/>
          </a:xfrm>
          <a:prstGeom prst="rect">
            <a:avLst/>
          </a:prstGeom>
          <a:noFill/>
          <a:ln>
            <a:noFill/>
          </a:ln>
        </p:spPr>
      </p:pic>
      <p:pic>
        <p:nvPicPr>
          <p:cNvPr id="98" name="Google Shape;98;p17"/>
          <p:cNvPicPr preferRelativeResize="0"/>
          <p:nvPr/>
        </p:nvPicPr>
        <p:blipFill>
          <a:blip r:embed="rId4">
            <a:alphaModFix/>
          </a:blip>
          <a:stretch>
            <a:fillRect/>
          </a:stretch>
        </p:blipFill>
        <p:spPr>
          <a:xfrm>
            <a:off x="7056351" y="2810000"/>
            <a:ext cx="1167550" cy="859450"/>
          </a:xfrm>
          <a:prstGeom prst="rect">
            <a:avLst/>
          </a:prstGeom>
          <a:noFill/>
          <a:ln>
            <a:noFill/>
          </a:ln>
        </p:spPr>
      </p:pic>
      <p:pic>
        <p:nvPicPr>
          <p:cNvPr id="99" name="Google Shape;99;p17"/>
          <p:cNvPicPr preferRelativeResize="0"/>
          <p:nvPr/>
        </p:nvPicPr>
        <p:blipFill>
          <a:blip r:embed="rId6">
            <a:alphaModFix/>
          </a:blip>
          <a:stretch>
            <a:fillRect/>
          </a:stretch>
        </p:blipFill>
        <p:spPr>
          <a:xfrm>
            <a:off x="6908475" y="1986324"/>
            <a:ext cx="1497919" cy="1312775"/>
          </a:xfrm>
          <a:prstGeom prst="rect">
            <a:avLst/>
          </a:prstGeom>
          <a:noFill/>
          <a:ln>
            <a:noFill/>
          </a:ln>
        </p:spPr>
      </p:pic>
      <p:pic>
        <p:nvPicPr>
          <p:cNvPr id="100" name="Google Shape;100;p17"/>
          <p:cNvPicPr preferRelativeResize="0"/>
          <p:nvPr/>
        </p:nvPicPr>
        <p:blipFill>
          <a:blip r:embed="rId4">
            <a:alphaModFix/>
          </a:blip>
          <a:stretch>
            <a:fillRect/>
          </a:stretch>
        </p:blipFill>
        <p:spPr>
          <a:xfrm>
            <a:off x="7100963" y="2810000"/>
            <a:ext cx="1167550" cy="859450"/>
          </a:xfrm>
          <a:prstGeom prst="rect">
            <a:avLst/>
          </a:prstGeom>
          <a:noFill/>
          <a:ln>
            <a:noFill/>
          </a:ln>
        </p:spPr>
      </p:pic>
      <p:pic>
        <p:nvPicPr>
          <p:cNvPr id="101" name="Google Shape;101;p17"/>
          <p:cNvPicPr preferRelativeResize="0"/>
          <p:nvPr/>
        </p:nvPicPr>
        <p:blipFill>
          <a:blip r:embed="rId7">
            <a:alphaModFix/>
          </a:blip>
          <a:stretch>
            <a:fillRect/>
          </a:stretch>
        </p:blipFill>
        <p:spPr>
          <a:xfrm>
            <a:off x="6084500" y="1391881"/>
            <a:ext cx="3024000" cy="3187750"/>
          </a:xfrm>
          <a:prstGeom prst="rect">
            <a:avLst/>
          </a:prstGeom>
          <a:noFill/>
          <a:ln>
            <a:noFill/>
          </a:ln>
        </p:spPr>
      </p:pic>
      <p:pic>
        <p:nvPicPr>
          <p:cNvPr id="102" name="Google Shape;102;p17"/>
          <p:cNvPicPr preferRelativeResize="0"/>
          <p:nvPr/>
        </p:nvPicPr>
        <p:blipFill>
          <a:blip r:embed="rId8">
            <a:alphaModFix/>
          </a:blip>
          <a:stretch>
            <a:fillRect/>
          </a:stretch>
        </p:blipFill>
        <p:spPr>
          <a:xfrm>
            <a:off x="7273700" y="3228944"/>
            <a:ext cx="1152000" cy="828000"/>
          </a:xfrm>
          <a:prstGeom prst="rect">
            <a:avLst/>
          </a:prstGeom>
          <a:noFill/>
          <a:ln>
            <a:noFill/>
          </a:ln>
        </p:spPr>
      </p:pic>
      <p:pic>
        <p:nvPicPr>
          <p:cNvPr id="103" name="Google Shape;103;p17"/>
          <p:cNvPicPr preferRelativeResize="0"/>
          <p:nvPr/>
        </p:nvPicPr>
        <p:blipFill>
          <a:blip r:embed="rId9">
            <a:alphaModFix/>
          </a:blip>
          <a:stretch>
            <a:fillRect/>
          </a:stretch>
        </p:blipFill>
        <p:spPr>
          <a:xfrm>
            <a:off x="51450" y="1391869"/>
            <a:ext cx="3024000" cy="3187750"/>
          </a:xfrm>
          <a:prstGeom prst="rect">
            <a:avLst/>
          </a:prstGeom>
          <a:noFill/>
          <a:ln>
            <a:noFill/>
          </a:ln>
        </p:spPr>
      </p:pic>
      <p:pic>
        <p:nvPicPr>
          <p:cNvPr id="104" name="Google Shape;104;p17"/>
          <p:cNvPicPr preferRelativeResize="0"/>
          <p:nvPr/>
        </p:nvPicPr>
        <p:blipFill>
          <a:blip r:embed="rId10">
            <a:alphaModFix/>
          </a:blip>
          <a:stretch>
            <a:fillRect/>
          </a:stretch>
        </p:blipFill>
        <p:spPr>
          <a:xfrm>
            <a:off x="1120943" y="3202875"/>
            <a:ext cx="1152000" cy="828000"/>
          </a:xfrm>
          <a:prstGeom prst="rect">
            <a:avLst/>
          </a:prstGeom>
          <a:noFill/>
          <a:ln>
            <a:noFill/>
          </a:ln>
        </p:spPr>
      </p:pic>
      <p:pic>
        <p:nvPicPr>
          <p:cNvPr id="105" name="Google Shape;105;p17"/>
          <p:cNvPicPr preferRelativeResize="0"/>
          <p:nvPr/>
        </p:nvPicPr>
        <p:blipFill>
          <a:blip r:embed="rId11">
            <a:alphaModFix/>
          </a:blip>
          <a:stretch>
            <a:fillRect/>
          </a:stretch>
        </p:blipFill>
        <p:spPr>
          <a:xfrm>
            <a:off x="3078714" y="1392750"/>
            <a:ext cx="3024000" cy="3186000"/>
          </a:xfrm>
          <a:prstGeom prst="rect">
            <a:avLst/>
          </a:prstGeom>
          <a:noFill/>
          <a:ln>
            <a:noFill/>
          </a:ln>
        </p:spPr>
      </p:pic>
      <p:pic>
        <p:nvPicPr>
          <p:cNvPr id="106" name="Google Shape;106;p17"/>
          <p:cNvPicPr preferRelativeResize="0"/>
          <p:nvPr/>
        </p:nvPicPr>
        <p:blipFill>
          <a:blip r:embed="rId8">
            <a:alphaModFix/>
          </a:blip>
          <a:stretch>
            <a:fillRect/>
          </a:stretch>
        </p:blipFill>
        <p:spPr>
          <a:xfrm>
            <a:off x="4100225" y="3228956"/>
            <a:ext cx="1152000" cy="828000"/>
          </a:xfrm>
          <a:prstGeom prst="rect">
            <a:avLst/>
          </a:prstGeom>
          <a:noFill/>
          <a:ln>
            <a:noFill/>
          </a:ln>
        </p:spPr>
      </p:pic>
      <p:sp>
        <p:nvSpPr>
          <p:cNvPr id="107" name="Google Shape;107;p17"/>
          <p:cNvSpPr txBox="1"/>
          <p:nvPr/>
        </p:nvSpPr>
        <p:spPr>
          <a:xfrm>
            <a:off x="0" y="153300"/>
            <a:ext cx="9144000" cy="461700"/>
          </a:xfrm>
          <a:prstGeom prst="rect">
            <a:avLst/>
          </a:prstGeom>
          <a:gradFill>
            <a:gsLst>
              <a:gs pos="0">
                <a:srgbClr val="DCECD5"/>
              </a:gs>
              <a:gs pos="100000">
                <a:srgbClr val="B8D4AB"/>
              </a:gs>
              <a:gs pos="100000">
                <a:srgbClr val="A6C896"/>
              </a:gs>
              <a:gs pos="100000">
                <a:srgbClr val="9DC28C"/>
              </a:gs>
              <a:gs pos="100000">
                <a:srgbClr val="93BC81"/>
              </a:gs>
            </a:gsLst>
            <a:lin ang="5400012" scaled="0"/>
          </a:gra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800"/>
              <a:t>II.	Graphique de la performance en fonction de l’âge et ajustements des modèles</a:t>
            </a:r>
            <a:endParaRPr b="1" sz="1800"/>
          </a:p>
        </p:txBody>
      </p:sp>
      <p:sp>
        <p:nvSpPr>
          <p:cNvPr id="108" name="Google Shape;10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09" name="Google Shape;109;p17"/>
          <p:cNvPicPr preferRelativeResize="0"/>
          <p:nvPr/>
        </p:nvPicPr>
        <p:blipFill>
          <a:blip r:embed="rId12">
            <a:alphaModFix/>
          </a:blip>
          <a:stretch>
            <a:fillRect/>
          </a:stretch>
        </p:blipFill>
        <p:spPr>
          <a:xfrm>
            <a:off x="0" y="4663225"/>
            <a:ext cx="481750" cy="48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8"/>
          <p:cNvPicPr preferRelativeResize="0"/>
          <p:nvPr/>
        </p:nvPicPr>
        <p:blipFill>
          <a:blip r:embed="rId3">
            <a:alphaModFix/>
          </a:blip>
          <a:stretch>
            <a:fillRect/>
          </a:stretch>
        </p:blipFill>
        <p:spPr>
          <a:xfrm>
            <a:off x="52075" y="1448613"/>
            <a:ext cx="2952000" cy="2232000"/>
          </a:xfrm>
          <a:prstGeom prst="rect">
            <a:avLst/>
          </a:prstGeom>
          <a:noFill/>
          <a:ln>
            <a:noFill/>
          </a:ln>
        </p:spPr>
      </p:pic>
      <p:sp>
        <p:nvSpPr>
          <p:cNvPr id="115" name="Google Shape;115;p18"/>
          <p:cNvSpPr txBox="1"/>
          <p:nvPr/>
        </p:nvSpPr>
        <p:spPr>
          <a:xfrm>
            <a:off x="6674451" y="224300"/>
            <a:ext cx="198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Marathon </a:t>
            </a:r>
            <a:r>
              <a:rPr lang="fr">
                <a:solidFill>
                  <a:schemeClr val="dk1"/>
                </a:solidFill>
              </a:rPr>
              <a:t>féminin</a:t>
            </a:r>
            <a:endParaRPr/>
          </a:p>
        </p:txBody>
      </p:sp>
      <p:sp>
        <p:nvSpPr>
          <p:cNvPr id="116" name="Google Shape;116;p18"/>
          <p:cNvSpPr txBox="1"/>
          <p:nvPr/>
        </p:nvSpPr>
        <p:spPr>
          <a:xfrm>
            <a:off x="3575275" y="283850"/>
            <a:ext cx="18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3000 </a:t>
            </a:r>
            <a:r>
              <a:rPr lang="fr"/>
              <a:t>mètres </a:t>
            </a:r>
            <a:r>
              <a:rPr lang="fr">
                <a:solidFill>
                  <a:schemeClr val="dk1"/>
                </a:solidFill>
              </a:rPr>
              <a:t>féminin</a:t>
            </a:r>
            <a:endParaRPr/>
          </a:p>
        </p:txBody>
      </p:sp>
      <p:sp>
        <p:nvSpPr>
          <p:cNvPr id="117" name="Google Shape;117;p18"/>
          <p:cNvSpPr txBox="1"/>
          <p:nvPr/>
        </p:nvSpPr>
        <p:spPr>
          <a:xfrm>
            <a:off x="52075" y="3966000"/>
            <a:ext cx="2952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500"/>
              <a:t>→</a:t>
            </a:r>
            <a:r>
              <a:rPr lang="fr" sz="1500"/>
              <a:t> </a:t>
            </a:r>
            <a:r>
              <a:rPr lang="fr" sz="1500">
                <a:solidFill>
                  <a:schemeClr val="dk1"/>
                </a:solidFill>
              </a:rPr>
              <a:t>Polynomiale degré 5</a:t>
            </a:r>
            <a:endParaRPr sz="1500"/>
          </a:p>
        </p:txBody>
      </p:sp>
      <p:sp>
        <p:nvSpPr>
          <p:cNvPr id="118" name="Google Shape;118;p18"/>
          <p:cNvSpPr txBox="1"/>
          <p:nvPr/>
        </p:nvSpPr>
        <p:spPr>
          <a:xfrm>
            <a:off x="3101000" y="3966000"/>
            <a:ext cx="2952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500"/>
              <a:t>→ Polynomiale degré 6 </a:t>
            </a:r>
            <a:endParaRPr sz="1500"/>
          </a:p>
        </p:txBody>
      </p:sp>
      <p:sp>
        <p:nvSpPr>
          <p:cNvPr id="119" name="Google Shape;119;p18"/>
          <p:cNvSpPr txBox="1"/>
          <p:nvPr/>
        </p:nvSpPr>
        <p:spPr>
          <a:xfrm>
            <a:off x="6093625" y="3966000"/>
            <a:ext cx="3050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500"/>
              <a:t>→ Polynomiale degré 6 </a:t>
            </a:r>
            <a:endParaRPr sz="1500"/>
          </a:p>
        </p:txBody>
      </p:sp>
      <p:pic>
        <p:nvPicPr>
          <p:cNvPr id="120" name="Google Shape;120;p18"/>
          <p:cNvPicPr preferRelativeResize="0"/>
          <p:nvPr/>
        </p:nvPicPr>
        <p:blipFill>
          <a:blip r:embed="rId4">
            <a:alphaModFix/>
          </a:blip>
          <a:stretch>
            <a:fillRect/>
          </a:stretch>
        </p:blipFill>
        <p:spPr>
          <a:xfrm>
            <a:off x="3095988" y="1455750"/>
            <a:ext cx="2952000" cy="2232000"/>
          </a:xfrm>
          <a:prstGeom prst="rect">
            <a:avLst/>
          </a:prstGeom>
          <a:noFill/>
          <a:ln>
            <a:noFill/>
          </a:ln>
        </p:spPr>
      </p:pic>
      <p:pic>
        <p:nvPicPr>
          <p:cNvPr id="121" name="Google Shape;121;p18"/>
          <p:cNvPicPr preferRelativeResize="0"/>
          <p:nvPr/>
        </p:nvPicPr>
        <p:blipFill>
          <a:blip r:embed="rId5">
            <a:alphaModFix/>
          </a:blip>
          <a:stretch>
            <a:fillRect/>
          </a:stretch>
        </p:blipFill>
        <p:spPr>
          <a:xfrm>
            <a:off x="6093625" y="1454800"/>
            <a:ext cx="2952000" cy="2232000"/>
          </a:xfrm>
          <a:prstGeom prst="rect">
            <a:avLst/>
          </a:prstGeom>
          <a:noFill/>
          <a:ln>
            <a:noFill/>
          </a:ln>
        </p:spPr>
      </p:pic>
      <p:sp>
        <p:nvSpPr>
          <p:cNvPr id="122" name="Google Shape;122;p18"/>
          <p:cNvSpPr txBox="1"/>
          <p:nvPr/>
        </p:nvSpPr>
        <p:spPr>
          <a:xfrm>
            <a:off x="0" y="153300"/>
            <a:ext cx="9144000" cy="469500"/>
          </a:xfrm>
          <a:prstGeom prst="rect">
            <a:avLst/>
          </a:prstGeom>
          <a:gradFill>
            <a:gsLst>
              <a:gs pos="0">
                <a:srgbClr val="DCECD5"/>
              </a:gs>
              <a:gs pos="100000">
                <a:srgbClr val="B8D4AB"/>
              </a:gs>
              <a:gs pos="100000">
                <a:srgbClr val="A6C896"/>
              </a:gs>
              <a:gs pos="100000">
                <a:srgbClr val="9DC28C"/>
              </a:gs>
              <a:gs pos="100000">
                <a:srgbClr val="93BC81"/>
              </a:gs>
            </a:gsLst>
            <a:lin ang="5400012" scaled="0"/>
          </a:gra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850"/>
              <a:t>II.	Indicateurs des ajustements des modèles </a:t>
            </a:r>
            <a:endParaRPr b="1" sz="1850"/>
          </a:p>
        </p:txBody>
      </p:sp>
      <p:sp>
        <p:nvSpPr>
          <p:cNvPr id="123" name="Google Shape;123;p18"/>
          <p:cNvSpPr txBox="1"/>
          <p:nvPr/>
        </p:nvSpPr>
        <p:spPr>
          <a:xfrm>
            <a:off x="4550" y="909900"/>
            <a:ext cx="283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t>Pour le 800 mètres féminin :</a:t>
            </a:r>
            <a:endParaRPr sz="1500"/>
          </a:p>
        </p:txBody>
      </p:sp>
      <p:sp>
        <p:nvSpPr>
          <p:cNvPr id="124" name="Google Shape;124;p18"/>
          <p:cNvSpPr txBox="1"/>
          <p:nvPr/>
        </p:nvSpPr>
        <p:spPr>
          <a:xfrm>
            <a:off x="6125775" y="909900"/>
            <a:ext cx="283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t>Pour le marathon </a:t>
            </a:r>
            <a:r>
              <a:rPr lang="fr" sz="1500">
                <a:solidFill>
                  <a:schemeClr val="dk1"/>
                </a:solidFill>
              </a:rPr>
              <a:t>féminin : </a:t>
            </a:r>
            <a:endParaRPr sz="1500"/>
          </a:p>
        </p:txBody>
      </p:sp>
      <p:sp>
        <p:nvSpPr>
          <p:cNvPr id="125" name="Google Shape;125;p18"/>
          <p:cNvSpPr txBox="1"/>
          <p:nvPr/>
        </p:nvSpPr>
        <p:spPr>
          <a:xfrm>
            <a:off x="3101000" y="906150"/>
            <a:ext cx="2918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solidFill>
                  <a:schemeClr val="dk1"/>
                </a:solidFill>
              </a:rPr>
              <a:t>Pour le 3000 mètres féminin :</a:t>
            </a:r>
            <a:endParaRPr sz="1500">
              <a:solidFill>
                <a:schemeClr val="dk1"/>
              </a:solidFill>
            </a:endParaRPr>
          </a:p>
          <a:p>
            <a:pPr indent="0" lvl="0" marL="0" rtl="0" algn="l">
              <a:spcBef>
                <a:spcPts val="0"/>
              </a:spcBef>
              <a:spcAft>
                <a:spcPts val="0"/>
              </a:spcAft>
              <a:buNone/>
            </a:pPr>
            <a:r>
              <a:t/>
            </a:r>
            <a:endParaRPr/>
          </a:p>
        </p:txBody>
      </p:sp>
      <p:sp>
        <p:nvSpPr>
          <p:cNvPr id="126" name="Google Shape;12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27" name="Google Shape;127;p18"/>
          <p:cNvPicPr preferRelativeResize="0"/>
          <p:nvPr/>
        </p:nvPicPr>
        <p:blipFill>
          <a:blip r:embed="rId6">
            <a:alphaModFix/>
          </a:blip>
          <a:stretch>
            <a:fillRect/>
          </a:stretch>
        </p:blipFill>
        <p:spPr>
          <a:xfrm>
            <a:off x="0" y="4663225"/>
            <a:ext cx="481750" cy="481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19"/>
          <p:cNvPicPr preferRelativeResize="0"/>
          <p:nvPr/>
        </p:nvPicPr>
        <p:blipFill rotWithShape="1">
          <a:blip r:embed="rId3">
            <a:alphaModFix/>
          </a:blip>
          <a:srcRect b="0" l="0" r="3081" t="2629"/>
          <a:stretch/>
        </p:blipFill>
        <p:spPr>
          <a:xfrm>
            <a:off x="4787225" y="1440900"/>
            <a:ext cx="3837949" cy="3427125"/>
          </a:xfrm>
          <a:prstGeom prst="rect">
            <a:avLst/>
          </a:prstGeom>
          <a:noFill/>
          <a:ln>
            <a:noFill/>
          </a:ln>
        </p:spPr>
      </p:pic>
      <p:pic>
        <p:nvPicPr>
          <p:cNvPr id="133" name="Google Shape;133;p19"/>
          <p:cNvPicPr preferRelativeResize="0"/>
          <p:nvPr/>
        </p:nvPicPr>
        <p:blipFill rotWithShape="1">
          <a:blip r:embed="rId4">
            <a:alphaModFix/>
          </a:blip>
          <a:srcRect b="0" l="0" r="3081" t="2229"/>
          <a:stretch/>
        </p:blipFill>
        <p:spPr>
          <a:xfrm>
            <a:off x="223050" y="1394550"/>
            <a:ext cx="3837949" cy="3519849"/>
          </a:xfrm>
          <a:prstGeom prst="rect">
            <a:avLst/>
          </a:prstGeom>
          <a:noFill/>
          <a:ln>
            <a:noFill/>
          </a:ln>
        </p:spPr>
      </p:pic>
      <p:sp>
        <p:nvSpPr>
          <p:cNvPr id="134" name="Google Shape;134;p19"/>
          <p:cNvSpPr txBox="1"/>
          <p:nvPr/>
        </p:nvSpPr>
        <p:spPr>
          <a:xfrm>
            <a:off x="0" y="153300"/>
            <a:ext cx="9144000" cy="461700"/>
          </a:xfrm>
          <a:prstGeom prst="rect">
            <a:avLst/>
          </a:prstGeom>
          <a:gradFill>
            <a:gsLst>
              <a:gs pos="0">
                <a:srgbClr val="DCECD5"/>
              </a:gs>
              <a:gs pos="100000">
                <a:srgbClr val="B8D4AB"/>
              </a:gs>
              <a:gs pos="100000">
                <a:srgbClr val="A6C896"/>
              </a:gs>
              <a:gs pos="100000">
                <a:srgbClr val="9DC28C"/>
              </a:gs>
              <a:gs pos="100000">
                <a:srgbClr val="93BC81"/>
              </a:gs>
            </a:gsLst>
            <a:lin ang="5400012" scaled="0"/>
          </a:gra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800">
                <a:solidFill>
                  <a:schemeClr val="dk1"/>
                </a:solidFill>
              </a:rPr>
              <a:t>III.	</a:t>
            </a:r>
            <a:r>
              <a:rPr b="1" lang="fr" sz="1800">
                <a:solidFill>
                  <a:schemeClr val="dk1"/>
                </a:solidFill>
              </a:rPr>
              <a:t>Etude des résidus</a:t>
            </a:r>
            <a:endParaRPr b="1" sz="1800">
              <a:solidFill>
                <a:schemeClr val="dk1"/>
              </a:solidFill>
            </a:endParaRPr>
          </a:p>
        </p:txBody>
      </p:sp>
      <p:sp>
        <p:nvSpPr>
          <p:cNvPr id="135" name="Google Shape;135;p19"/>
          <p:cNvSpPr txBox="1"/>
          <p:nvPr/>
        </p:nvSpPr>
        <p:spPr>
          <a:xfrm>
            <a:off x="152400" y="837900"/>
            <a:ext cx="4030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500"/>
              <a:t>Pour le 800 mètres féminin :</a:t>
            </a:r>
            <a:endParaRPr sz="1500"/>
          </a:p>
        </p:txBody>
      </p:sp>
      <p:sp>
        <p:nvSpPr>
          <p:cNvPr id="136" name="Google Shape;136;p19"/>
          <p:cNvSpPr txBox="1"/>
          <p:nvPr/>
        </p:nvSpPr>
        <p:spPr>
          <a:xfrm>
            <a:off x="4696100" y="834150"/>
            <a:ext cx="39600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500">
                <a:solidFill>
                  <a:schemeClr val="dk1"/>
                </a:solidFill>
              </a:rPr>
              <a:t>Pour le 3000 mètres féminin :</a:t>
            </a:r>
            <a:endParaRPr sz="1500">
              <a:solidFill>
                <a:schemeClr val="dk1"/>
              </a:solidFill>
            </a:endParaRPr>
          </a:p>
          <a:p>
            <a:pPr indent="0" lvl="0" marL="0" rtl="0" algn="l">
              <a:spcBef>
                <a:spcPts val="0"/>
              </a:spcBef>
              <a:spcAft>
                <a:spcPts val="0"/>
              </a:spcAft>
              <a:buNone/>
            </a:pPr>
            <a:r>
              <a:t/>
            </a:r>
            <a:endParaRPr/>
          </a:p>
        </p:txBody>
      </p:sp>
      <p:sp>
        <p:nvSpPr>
          <p:cNvPr id="137" name="Google Shape;13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38" name="Google Shape;138;p19"/>
          <p:cNvPicPr preferRelativeResize="0"/>
          <p:nvPr/>
        </p:nvPicPr>
        <p:blipFill>
          <a:blip r:embed="rId5">
            <a:alphaModFix/>
          </a:blip>
          <a:stretch>
            <a:fillRect/>
          </a:stretch>
        </p:blipFill>
        <p:spPr>
          <a:xfrm>
            <a:off x="0" y="4663225"/>
            <a:ext cx="481750" cy="48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nvSpPr>
        <p:spPr>
          <a:xfrm>
            <a:off x="0" y="153300"/>
            <a:ext cx="9144000" cy="461700"/>
          </a:xfrm>
          <a:prstGeom prst="rect">
            <a:avLst/>
          </a:prstGeom>
          <a:gradFill>
            <a:gsLst>
              <a:gs pos="0">
                <a:srgbClr val="DCECD5"/>
              </a:gs>
              <a:gs pos="100000">
                <a:srgbClr val="B8D4AB"/>
              </a:gs>
              <a:gs pos="100000">
                <a:srgbClr val="A6C896"/>
              </a:gs>
              <a:gs pos="100000">
                <a:srgbClr val="9DC28C"/>
              </a:gs>
              <a:gs pos="100000">
                <a:srgbClr val="93BC81"/>
              </a:gs>
            </a:gsLst>
            <a:lin ang="5400012" scaled="0"/>
          </a:gra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fr" sz="1800">
                <a:solidFill>
                  <a:schemeClr val="dk1"/>
                </a:solidFill>
              </a:rPr>
              <a:t>III.	Etude des résidus</a:t>
            </a:r>
            <a:endParaRPr b="1" sz="1800">
              <a:solidFill>
                <a:schemeClr val="dk1"/>
              </a:solidFill>
            </a:endParaRPr>
          </a:p>
        </p:txBody>
      </p:sp>
      <p:pic>
        <p:nvPicPr>
          <p:cNvPr id="144" name="Google Shape;144;p20"/>
          <p:cNvPicPr preferRelativeResize="0"/>
          <p:nvPr/>
        </p:nvPicPr>
        <p:blipFill rotWithShape="1">
          <a:blip r:embed="rId3">
            <a:alphaModFix/>
          </a:blip>
          <a:srcRect b="0" l="0" r="3297" t="1797"/>
          <a:stretch/>
        </p:blipFill>
        <p:spPr>
          <a:xfrm>
            <a:off x="2483150" y="1354950"/>
            <a:ext cx="4177699" cy="3535400"/>
          </a:xfrm>
          <a:prstGeom prst="rect">
            <a:avLst/>
          </a:prstGeom>
          <a:noFill/>
          <a:ln>
            <a:noFill/>
          </a:ln>
        </p:spPr>
      </p:pic>
      <p:sp>
        <p:nvSpPr>
          <p:cNvPr id="145" name="Google Shape;145;p20"/>
          <p:cNvSpPr txBox="1"/>
          <p:nvPr/>
        </p:nvSpPr>
        <p:spPr>
          <a:xfrm>
            <a:off x="2412000" y="870000"/>
            <a:ext cx="432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500"/>
              <a:t>Pour le marathon </a:t>
            </a:r>
            <a:r>
              <a:rPr lang="fr" sz="1500">
                <a:solidFill>
                  <a:schemeClr val="dk1"/>
                </a:solidFill>
              </a:rPr>
              <a:t>féminin : </a:t>
            </a:r>
            <a:endParaRPr sz="1500"/>
          </a:p>
        </p:txBody>
      </p:sp>
      <p:sp>
        <p:nvSpPr>
          <p:cNvPr id="146" name="Google Shape;14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47" name="Google Shape;147;p20"/>
          <p:cNvPicPr preferRelativeResize="0"/>
          <p:nvPr/>
        </p:nvPicPr>
        <p:blipFill>
          <a:blip r:embed="rId4">
            <a:alphaModFix/>
          </a:blip>
          <a:stretch>
            <a:fillRect/>
          </a:stretch>
        </p:blipFill>
        <p:spPr>
          <a:xfrm>
            <a:off x="0" y="4663225"/>
            <a:ext cx="481750" cy="48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idx="1" type="subTitle"/>
          </p:nvPr>
        </p:nvSpPr>
        <p:spPr>
          <a:xfrm>
            <a:off x="311700" y="1086200"/>
            <a:ext cx="8774400" cy="361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fr" sz="1800">
                <a:solidFill>
                  <a:srgbClr val="000000"/>
                </a:solidFill>
              </a:rPr>
              <a:t>Le </a:t>
            </a:r>
            <a:r>
              <a:rPr lang="fr" sz="1800">
                <a:solidFill>
                  <a:srgbClr val="000000"/>
                </a:solidFill>
              </a:rPr>
              <a:t>800m </a:t>
            </a:r>
            <a:r>
              <a:rPr lang="fr" sz="1800">
                <a:solidFill>
                  <a:schemeClr val="dk1"/>
                </a:solidFill>
              </a:rPr>
              <a:t>→</a:t>
            </a:r>
            <a:r>
              <a:rPr lang="fr" sz="1800">
                <a:solidFill>
                  <a:srgbClr val="000000"/>
                </a:solidFill>
              </a:rPr>
              <a:t> Augmentation de la performance jusqu'à environ 22 ans </a:t>
            </a:r>
            <a:endParaRPr sz="1800">
              <a:solidFill>
                <a:srgbClr val="000000"/>
              </a:solidFill>
            </a:endParaRPr>
          </a:p>
          <a:p>
            <a:pPr indent="457200" lvl="0" marL="914400" rtl="0" algn="l">
              <a:spcBef>
                <a:spcPts val="0"/>
              </a:spcBef>
              <a:spcAft>
                <a:spcPts val="0"/>
              </a:spcAft>
              <a:buNone/>
            </a:pPr>
            <a:r>
              <a:rPr lang="fr" sz="1800">
                <a:solidFill>
                  <a:srgbClr val="000000"/>
                </a:solidFill>
              </a:rPr>
              <a:t> </a:t>
            </a:r>
            <a:r>
              <a:rPr lang="fr" sz="1800">
                <a:solidFill>
                  <a:schemeClr val="dk1"/>
                </a:solidFill>
              </a:rPr>
              <a:t>→ </a:t>
            </a:r>
            <a:r>
              <a:rPr lang="fr" sz="1800">
                <a:solidFill>
                  <a:srgbClr val="000000"/>
                </a:solidFill>
              </a:rPr>
              <a:t>Stabilisation jusqu'à 28 ans puis diminution</a:t>
            </a:r>
            <a:endParaRPr sz="1800">
              <a:solidFill>
                <a:srgbClr val="000000"/>
              </a:solidFill>
            </a:endParaRPr>
          </a:p>
          <a:p>
            <a:pPr indent="0" lvl="0" marL="45720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lang="fr" sz="1800">
                <a:solidFill>
                  <a:srgbClr val="000000"/>
                </a:solidFill>
              </a:rPr>
              <a:t>Le 3000m </a:t>
            </a:r>
            <a:r>
              <a:rPr lang="fr" sz="1800">
                <a:solidFill>
                  <a:schemeClr val="dk1"/>
                </a:solidFill>
              </a:rPr>
              <a:t>→</a:t>
            </a:r>
            <a:r>
              <a:rPr lang="fr" sz="1800">
                <a:solidFill>
                  <a:srgbClr val="000000"/>
                </a:solidFill>
              </a:rPr>
              <a:t> </a:t>
            </a:r>
            <a:r>
              <a:rPr lang="fr" sz="1800">
                <a:solidFill>
                  <a:schemeClr val="dk1"/>
                </a:solidFill>
              </a:rPr>
              <a:t>Augmentation de la performance jusqu'à environ</a:t>
            </a:r>
            <a:r>
              <a:rPr lang="fr" sz="1800">
                <a:solidFill>
                  <a:srgbClr val="000000"/>
                </a:solidFill>
              </a:rPr>
              <a:t> 20 ans </a:t>
            </a:r>
            <a:endParaRPr sz="1800">
              <a:solidFill>
                <a:srgbClr val="000000"/>
              </a:solidFill>
            </a:endParaRPr>
          </a:p>
          <a:p>
            <a:pPr indent="0" lvl="0" marL="1371600" rtl="0" algn="l">
              <a:spcBef>
                <a:spcPts val="0"/>
              </a:spcBef>
              <a:spcAft>
                <a:spcPts val="0"/>
              </a:spcAft>
              <a:buNone/>
            </a:pPr>
            <a:r>
              <a:rPr lang="fr" sz="1800">
                <a:solidFill>
                  <a:srgbClr val="000000"/>
                </a:solidFill>
              </a:rPr>
              <a:t>  </a:t>
            </a:r>
            <a:r>
              <a:rPr lang="fr" sz="1800">
                <a:solidFill>
                  <a:schemeClr val="dk1"/>
                </a:solidFill>
              </a:rPr>
              <a:t>→ Stabilisation jusqu'à 30 ans puis diminution</a:t>
            </a:r>
            <a:endParaRPr sz="1800">
              <a:solidFill>
                <a:srgbClr val="000000"/>
              </a:solidFill>
            </a:endParaRPr>
          </a:p>
          <a:p>
            <a:pPr indent="0" lvl="0" marL="45720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lang="fr" sz="1800">
                <a:solidFill>
                  <a:srgbClr val="000000"/>
                </a:solidFill>
              </a:rPr>
              <a:t>Le marathon </a:t>
            </a:r>
            <a:r>
              <a:rPr lang="fr" sz="1800">
                <a:solidFill>
                  <a:schemeClr val="dk1"/>
                </a:solidFill>
              </a:rPr>
              <a:t>→ </a:t>
            </a:r>
            <a:r>
              <a:rPr lang="fr" sz="1800">
                <a:solidFill>
                  <a:schemeClr val="dk1"/>
                </a:solidFill>
              </a:rPr>
              <a:t>Augmentation de la performance</a:t>
            </a:r>
            <a:r>
              <a:rPr lang="fr" sz="1800">
                <a:solidFill>
                  <a:srgbClr val="000000"/>
                </a:solidFill>
              </a:rPr>
              <a:t> jusqu'à environ 24 ans </a:t>
            </a:r>
            <a:endParaRPr sz="1800">
              <a:solidFill>
                <a:srgbClr val="000000"/>
              </a:solidFill>
            </a:endParaRPr>
          </a:p>
          <a:p>
            <a:pPr indent="0" lvl="0" marL="1371600" rtl="0" algn="l">
              <a:spcBef>
                <a:spcPts val="0"/>
              </a:spcBef>
              <a:spcAft>
                <a:spcPts val="0"/>
              </a:spcAft>
              <a:buNone/>
            </a:pPr>
            <a:r>
              <a:rPr lang="fr" sz="1800">
                <a:solidFill>
                  <a:srgbClr val="000000"/>
                </a:solidFill>
              </a:rPr>
              <a:t>      </a:t>
            </a:r>
            <a:r>
              <a:rPr lang="fr" sz="1800">
                <a:solidFill>
                  <a:schemeClr val="dk1"/>
                </a:solidFill>
              </a:rPr>
              <a:t>→ Stabilisation jusqu'à</a:t>
            </a:r>
            <a:r>
              <a:rPr lang="fr" sz="1800">
                <a:solidFill>
                  <a:srgbClr val="000000"/>
                </a:solidFill>
              </a:rPr>
              <a:t> 33 a</a:t>
            </a:r>
            <a:r>
              <a:rPr lang="fr" sz="1800">
                <a:solidFill>
                  <a:schemeClr val="dk1"/>
                </a:solidFill>
              </a:rPr>
              <a:t>ns puis diminution</a:t>
            </a:r>
            <a:endParaRPr sz="1800">
              <a:solidFill>
                <a:schemeClr val="dk1"/>
              </a:solidFill>
            </a:endParaRPr>
          </a:p>
          <a:p>
            <a:pPr indent="0" lvl="0" marL="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0" lvl="0" marL="457200" rtl="0" algn="l">
              <a:spcBef>
                <a:spcPts val="0"/>
              </a:spcBef>
              <a:spcAft>
                <a:spcPts val="0"/>
              </a:spcAft>
              <a:buNone/>
            </a:pPr>
            <a:r>
              <a:rPr lang="fr" sz="1800">
                <a:solidFill>
                  <a:srgbClr val="000000"/>
                </a:solidFill>
              </a:rPr>
              <a:t>Les femmes plus jeune sont généralement meilleures aux épreuves les plus courtes</a:t>
            </a:r>
            <a:r>
              <a:rPr lang="fr" sz="1800">
                <a:solidFill>
                  <a:srgbClr val="000000"/>
                </a:solidFill>
              </a:rPr>
              <a:t>. Les meilleurs performances sont tout de même généralement entre 20 et 30 ans</a:t>
            </a:r>
            <a:endParaRPr sz="1800">
              <a:solidFill>
                <a:srgbClr val="000000"/>
              </a:solidFill>
            </a:endParaRPr>
          </a:p>
        </p:txBody>
      </p:sp>
      <p:sp>
        <p:nvSpPr>
          <p:cNvPr id="153" name="Google Shape;153;p21"/>
          <p:cNvSpPr txBox="1"/>
          <p:nvPr/>
        </p:nvSpPr>
        <p:spPr>
          <a:xfrm>
            <a:off x="0" y="153300"/>
            <a:ext cx="9144000" cy="469500"/>
          </a:xfrm>
          <a:prstGeom prst="rect">
            <a:avLst/>
          </a:prstGeom>
          <a:gradFill>
            <a:gsLst>
              <a:gs pos="0">
                <a:srgbClr val="DCECD5"/>
              </a:gs>
              <a:gs pos="100000">
                <a:srgbClr val="B8D4AB"/>
              </a:gs>
              <a:gs pos="100000">
                <a:srgbClr val="A6C896"/>
              </a:gs>
              <a:gs pos="100000">
                <a:srgbClr val="9DC28C"/>
              </a:gs>
              <a:gs pos="100000">
                <a:srgbClr val="93BC81"/>
              </a:gs>
            </a:gsLst>
            <a:lin ang="5400012" scaled="0"/>
          </a:gra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850"/>
              <a:t>IV.	Conclusion</a:t>
            </a:r>
            <a:endParaRPr b="1" sz="1850"/>
          </a:p>
        </p:txBody>
      </p:sp>
      <p:sp>
        <p:nvSpPr>
          <p:cNvPr id="154" name="Google Shape;154;p21"/>
          <p:cNvSpPr/>
          <p:nvPr/>
        </p:nvSpPr>
        <p:spPr>
          <a:xfrm>
            <a:off x="478650" y="3959050"/>
            <a:ext cx="252000" cy="180000"/>
          </a:xfrm>
          <a:prstGeom prst="rightArrow">
            <a:avLst>
              <a:gd fmla="val 50000" name="adj1"/>
              <a:gd fmla="val 50000" name="adj2"/>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56" name="Google Shape;156;p21"/>
          <p:cNvPicPr preferRelativeResize="0"/>
          <p:nvPr/>
        </p:nvPicPr>
        <p:blipFill>
          <a:blip r:embed="rId3">
            <a:alphaModFix/>
          </a:blip>
          <a:stretch>
            <a:fillRect/>
          </a:stretch>
        </p:blipFill>
        <p:spPr>
          <a:xfrm>
            <a:off x="0" y="4663225"/>
            <a:ext cx="481750" cy="48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