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2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2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72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39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86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69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07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168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8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7934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7E93-9943-4B1F-AE3C-A8CFB357343D}" type="datetimeFigureOut">
              <a:rPr lang="pt-BR" smtClean="0"/>
              <a:pPr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9A16-B132-4BBB-924F-563A8D470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30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radar.com.br/blog/o-que-sao-aco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radar.com.br/blog/melhores-corretoras-de-valores" TargetMode="External"/><Relationship Id="rId2" Type="http://schemas.openxmlformats.org/officeDocument/2006/relationships/hyperlink" Target="http://app.tororadar.com.br/bovesp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radar.com.br/home-broker-o-que-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radar.com.br/blog/alavancagem-invista-como-um-milionar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radar.com.br/mercado-futuro" TargetMode="External"/><Relationship Id="rId2" Type="http://schemas.openxmlformats.org/officeDocument/2006/relationships/hyperlink" Target="https://www.tororadar.com.br/day-trade-acoe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radar.com.br/blog/como-comprar-acoes-guia-pratic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p.tororadar.com.br/acoes/ib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na</a:t>
            </a:r>
            <a:br>
              <a:rPr lang="pt-BR" dirty="0" smtClean="0"/>
            </a:br>
            <a:r>
              <a:rPr lang="pt-BR" dirty="0" smtClean="0"/>
              <a:t>Análise de investimentos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02 - Médias Móveis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3041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O investidor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Asdrúbal</a:t>
            </a:r>
            <a:r>
              <a:rPr lang="pt-BR" dirty="0" smtClean="0"/>
              <a:t> compra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ações </a:t>
            </a:r>
            <a:r>
              <a:rPr lang="pt-BR" dirty="0" smtClean="0"/>
              <a:t>pelo valor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$ 100,00 cada uma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/>
              <a:t>Asdrúbal</a:t>
            </a:r>
            <a:r>
              <a:rPr lang="pt-BR" dirty="0" smtClean="0"/>
              <a:t> desembolsou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$ 1.000,00 </a:t>
            </a:r>
            <a:r>
              <a:rPr lang="pt-BR" dirty="0" smtClean="0"/>
              <a:t>na compra das ações.</a:t>
            </a:r>
          </a:p>
          <a:p>
            <a:pPr algn="just"/>
            <a:r>
              <a:rPr lang="pt-BR" dirty="0" smtClean="0"/>
              <a:t>Em um dado momento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valor das ações subiu para $ 120,00 cada uma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Contudo,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Asdrúbal</a:t>
            </a:r>
            <a:r>
              <a:rPr lang="pt-BR" dirty="0" smtClean="0"/>
              <a:t> – sabedor de que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futuro é sempre incerto </a:t>
            </a:r>
            <a:r>
              <a:rPr lang="pt-BR" dirty="0" smtClean="0"/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convencido de que há uma boa chance de que essas ações se desvalorizem </a:t>
            </a:r>
            <a:r>
              <a:rPr lang="pt-BR" dirty="0" smtClean="0"/>
              <a:t>em algum momento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 próximo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Asdrúbal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deseja vender suas ações</a:t>
            </a:r>
            <a:r>
              <a:rPr lang="pt-BR" dirty="0" smtClean="0"/>
              <a:t> 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Jambira</a:t>
            </a:r>
            <a:r>
              <a:rPr lang="pt-BR" dirty="0" smtClean="0"/>
              <a:t> – outra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investidora</a:t>
            </a:r>
            <a:r>
              <a:rPr lang="pt-BR" dirty="0" smtClean="0"/>
              <a:t> -,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confiando mais na valorização dessas ações em um futuro não distante, quer comprar as ações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0759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vez concluída a operação de compra e venda das ações, Asdrúbal teria lucrado $ 20,00 por ação vendida.</a:t>
            </a:r>
          </a:p>
          <a:p>
            <a:pPr algn="just"/>
            <a:r>
              <a:rPr lang="pt-BR" dirty="0" smtClean="0"/>
              <a:t>Se no futuro próximo as ações chegassem a $ 23,00, Asdrúbal não teria sofrido prejuízo com essa operação – apenas teria deixado de lucrar $ 23,00 por ação se tivesse esperado um pouco para vender.</a:t>
            </a:r>
          </a:p>
          <a:p>
            <a:pPr algn="just"/>
            <a:r>
              <a:rPr lang="pt-BR" dirty="0" err="1" smtClean="0"/>
              <a:t>Jambira</a:t>
            </a:r>
            <a:r>
              <a:rPr lang="pt-BR" dirty="0" smtClean="0"/>
              <a:t> teria lucrado $ 3,00 por ação se as vendesse imediatamente.</a:t>
            </a:r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investidor busca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comprar uma ação pelo menor preço possível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vendê-la por seu maior preço possível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para, assim, conseguir a maximização de seu rendimento.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1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incerteza do 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Mas, como o futuro é sempre incerto, ninguém sabe com certeza qual o momento certo para comprar ou vender uma ação.</a:t>
            </a:r>
          </a:p>
          <a:p>
            <a:r>
              <a:rPr lang="pt-BR" dirty="0" smtClean="0"/>
              <a:t>A certeza é impossível, mas algumas técnicas foram desenvolvidas para diminuir o risco e apoiar a tomada de decisão dos investidores: devo comprar/vender esta ação?</a:t>
            </a:r>
          </a:p>
          <a:p>
            <a:r>
              <a:rPr lang="pt-BR" dirty="0" smtClean="0"/>
              <a:t>Uma das técnicas desenvolvidas é conhecida como média móvel.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0914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Alguns analistas, </a:t>
            </a:r>
            <a:r>
              <a:rPr lang="pt-BR" dirty="0" smtClean="0"/>
              <a:t>conhecidos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analistas técnicos</a:t>
            </a:r>
            <a:r>
              <a:rPr lang="pt-BR" dirty="0"/>
              <a:t>, fazem uso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gráficos</a:t>
            </a:r>
            <a:r>
              <a:rPr lang="pt-BR" dirty="0" smtClean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r>
              <a:rPr lang="pt-BR" dirty="0"/>
              <a:t> para se orientarem 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financeiro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Através </a:t>
            </a:r>
            <a:r>
              <a:rPr lang="pt-BR" dirty="0"/>
              <a:t>destas ferramentas, </a:t>
            </a:r>
            <a:r>
              <a:rPr lang="pt-BR" dirty="0" smtClean="0"/>
              <a:t>é possível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tendências e as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reversões destas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tendências</a:t>
            </a:r>
            <a:r>
              <a:rPr lang="pt-BR" dirty="0"/>
              <a:t>, de forma que o </a:t>
            </a:r>
            <a:r>
              <a:rPr lang="pt-BR" b="1" u="sng" dirty="0" smtClean="0"/>
              <a:t>investidor</a:t>
            </a:r>
            <a:r>
              <a:rPr lang="pt-BR" dirty="0" smtClean="0"/>
              <a:t> pode </a:t>
            </a:r>
            <a:r>
              <a:rPr lang="pt-BR" dirty="0"/>
              <a:t>operar de acordo com elas, e não </a:t>
            </a:r>
            <a:r>
              <a:rPr lang="pt-BR" dirty="0" smtClean="0"/>
              <a:t>contra elas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Além do conhecido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barras </a:t>
            </a:r>
            <a:r>
              <a:rPr lang="pt-BR" dirty="0"/>
              <a:t>e </a:t>
            </a:r>
            <a:r>
              <a:rPr lang="pt-BR" dirty="0" smtClean="0"/>
              <a:t>os </a:t>
            </a:r>
            <a:r>
              <a:rPr lang="pt-BR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candlesticks</a:t>
            </a:r>
            <a:r>
              <a:rPr lang="pt-BR" dirty="0" smtClean="0"/>
              <a:t>, bastante utilizados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traçar linhas de tendência ou identificar os pontos de suporte ou de resistência</a:t>
            </a:r>
            <a:r>
              <a:rPr lang="pt-BR" dirty="0" smtClean="0"/>
              <a:t>,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analistas técnicos </a:t>
            </a:r>
            <a:r>
              <a:rPr lang="pt-BR" dirty="0" smtClean="0"/>
              <a:t>também utilizam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estatísticos </a:t>
            </a:r>
            <a:r>
              <a:rPr lang="pt-BR" dirty="0"/>
              <a:t>que ajudam na hora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tomada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</a:t>
            </a:r>
            <a:r>
              <a:rPr lang="pt-BR" dirty="0"/>
              <a:t>. Dentre estes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r>
              <a:rPr lang="pt-BR" dirty="0"/>
              <a:t>, um dos mais utilizados e mais versáteis são </a:t>
            </a:r>
            <a:r>
              <a:rPr lang="pt-BR" dirty="0" smtClean="0"/>
              <a:t>as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médias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móveis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102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Como o próprio nome sugere, o indicador tira uma média dos preços </a:t>
            </a:r>
            <a:r>
              <a:rPr lang="pt-BR" dirty="0" smtClean="0"/>
              <a:t>de </a:t>
            </a:r>
            <a:r>
              <a:rPr lang="pt-BR" dirty="0"/>
              <a:t>um determinado ativo em um determinado período e aplica esta informação </a:t>
            </a:r>
            <a:r>
              <a:rPr lang="pt-BR" dirty="0" smtClean="0"/>
              <a:t>num gráfico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Por </a:t>
            </a:r>
            <a:r>
              <a:rPr lang="pt-BR" dirty="0"/>
              <a:t>exemplo, o uso de médias móveis de 10 dias, implica que será tirada </a:t>
            </a:r>
            <a:r>
              <a:rPr lang="pt-BR" dirty="0" smtClean="0"/>
              <a:t>uma </a:t>
            </a:r>
            <a:r>
              <a:rPr lang="pt-BR" dirty="0"/>
              <a:t>média, podendo essa ser simples ou exponencial, dos últimos dez preços (</a:t>
            </a:r>
            <a:r>
              <a:rPr lang="pt-BR" dirty="0" smtClean="0"/>
              <a:t>normalmente são </a:t>
            </a:r>
            <a:r>
              <a:rPr lang="pt-BR" dirty="0"/>
              <a:t>usados os preços de fechamento) e para cada dia que passa.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preço do novo dia </a:t>
            </a:r>
            <a:r>
              <a:rPr lang="pt-BR" dirty="0" smtClean="0"/>
              <a:t>é adicionado </a:t>
            </a:r>
            <a:r>
              <a:rPr lang="pt-BR" dirty="0"/>
              <a:t>à média e o preço do último dia é subtraído, de forma que o </a:t>
            </a:r>
            <a:r>
              <a:rPr lang="pt-BR" dirty="0" smtClean="0"/>
              <a:t>gráfico </a:t>
            </a:r>
            <a:r>
              <a:rPr lang="pt-BR" dirty="0"/>
              <a:t>irá </a:t>
            </a:r>
            <a:r>
              <a:rPr lang="pt-BR" dirty="0" smtClean="0"/>
              <a:t>se deslocar </a:t>
            </a:r>
            <a:r>
              <a:rPr lang="pt-BR" dirty="0"/>
              <a:t>desta maneira.</a:t>
            </a:r>
          </a:p>
        </p:txBody>
      </p:sp>
    </p:spTree>
    <p:extLst>
      <p:ext uri="{BB962C8B-B14F-4D97-AF65-F5344CB8AC3E}">
        <p14:creationId xmlns:p14="http://schemas.microsoft.com/office/powerpoint/2010/main" xmlns="" val="70219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médias móveis são seguidoras das tendências, ou seja, elas só apontam uma </a:t>
            </a:r>
            <a:r>
              <a:rPr lang="pt-BR" dirty="0" smtClean="0"/>
              <a:t>tendência quando </a:t>
            </a:r>
            <a:r>
              <a:rPr lang="pt-BR" dirty="0"/>
              <a:t>esta já existe, de forma que a velocidade com que a visualização da tendência </a:t>
            </a:r>
            <a:r>
              <a:rPr lang="pt-BR" dirty="0" smtClean="0"/>
              <a:t>irá aparecer </a:t>
            </a:r>
            <a:r>
              <a:rPr lang="pt-BR" dirty="0"/>
              <a:t>no </a:t>
            </a:r>
            <a:r>
              <a:rPr lang="pt-BR" dirty="0" smtClean="0"/>
              <a:t>gráfico </a:t>
            </a:r>
            <a:r>
              <a:rPr lang="pt-BR" dirty="0"/>
              <a:t>irá depender do tipo de média utilizada. </a:t>
            </a:r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dirty="0"/>
              <a:t>médias móveis </a:t>
            </a:r>
            <a:r>
              <a:rPr lang="pt-BR" dirty="0" smtClean="0"/>
              <a:t>podem tanto </a:t>
            </a:r>
            <a:r>
              <a:rPr lang="pt-BR" dirty="0"/>
              <a:t>mostrar uma tendência e </a:t>
            </a:r>
            <a:r>
              <a:rPr lang="pt-BR" dirty="0" smtClean="0"/>
              <a:t>confirmá-la</a:t>
            </a:r>
            <a:r>
              <a:rPr lang="pt-BR" dirty="0"/>
              <a:t>, como sinalizar uma possível reversão </a:t>
            </a:r>
            <a:r>
              <a:rPr lang="pt-BR" dirty="0" smtClean="0"/>
              <a:t>através da identificação </a:t>
            </a:r>
            <a:r>
              <a:rPr lang="pt-BR" dirty="0"/>
              <a:t>de fortes movimentos de compra ou venda do mercado.</a:t>
            </a:r>
          </a:p>
        </p:txBody>
      </p:sp>
    </p:spTree>
    <p:extLst>
      <p:ext uri="{BB962C8B-B14F-4D97-AF65-F5344CB8AC3E}">
        <p14:creationId xmlns:p14="http://schemas.microsoft.com/office/powerpoint/2010/main" xmlns="" val="191366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Apesar disso, as médias móveis também podem apresentar atrasos, e isso irá variar </a:t>
            </a:r>
            <a:r>
              <a:rPr lang="pt-BR" dirty="0" smtClean="0"/>
              <a:t>do período </a:t>
            </a:r>
            <a:r>
              <a:rPr lang="pt-BR" dirty="0"/>
              <a:t>utilizado pelo analista para determinar o calculo da média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Entretanto, </a:t>
            </a:r>
            <a:r>
              <a:rPr lang="pt-BR" dirty="0" smtClean="0"/>
              <a:t>esses atrasos </a:t>
            </a:r>
            <a:r>
              <a:rPr lang="pt-BR" dirty="0"/>
              <a:t>podem ser eliminados, à medida que o analista utiliza médias mais curtas, </a:t>
            </a:r>
            <a:r>
              <a:rPr lang="pt-BR" dirty="0" smtClean="0"/>
              <a:t>por exemplo</a:t>
            </a:r>
            <a:r>
              <a:rPr lang="pt-BR" dirty="0"/>
              <a:t>, média de 5 dias ou 10 dias para </a:t>
            </a:r>
            <a:r>
              <a:rPr lang="pt-BR" dirty="0" smtClean="0"/>
              <a:t>gráficos </a:t>
            </a:r>
            <a:r>
              <a:rPr lang="pt-BR" dirty="0"/>
              <a:t>diários.</a:t>
            </a:r>
          </a:p>
          <a:p>
            <a:pPr algn="just"/>
            <a:r>
              <a:rPr lang="pt-BR" dirty="0"/>
              <a:t>Contudo, vale ressaltar que, quanto mais curta for a média, mais sensível ela será </a:t>
            </a:r>
            <a:r>
              <a:rPr lang="pt-BR" dirty="0" smtClean="0"/>
              <a:t>a mudanças </a:t>
            </a:r>
            <a:r>
              <a:rPr lang="pt-BR" dirty="0"/>
              <a:t>nos preços, e, por isso, evitará menos atrasos do que as médias mais longas</a:t>
            </a:r>
            <a:r>
              <a:rPr lang="pt-BR" dirty="0" smtClean="0"/>
              <a:t>, mas </a:t>
            </a:r>
            <a:r>
              <a:rPr lang="pt-BR" dirty="0"/>
              <a:t>com mais </a:t>
            </a:r>
            <a:r>
              <a:rPr lang="pt-BR" dirty="0" err="1"/>
              <a:t>freqüência</a:t>
            </a:r>
            <a:r>
              <a:rPr lang="pt-BR" dirty="0"/>
              <a:t> ela poderá indicar uma tendência falha, um pequeno </a:t>
            </a:r>
            <a:r>
              <a:rPr lang="pt-BR" dirty="0" smtClean="0"/>
              <a:t>movimento que </a:t>
            </a:r>
            <a:r>
              <a:rPr lang="pt-BR" dirty="0"/>
              <a:t>não se </a:t>
            </a:r>
            <a:r>
              <a:rPr lang="pt-BR" dirty="0" smtClean="0"/>
              <a:t>confirmou </a:t>
            </a:r>
            <a:r>
              <a:rPr lang="pt-BR" dirty="0"/>
              <a:t>mas que poderá parecer consistente no </a:t>
            </a:r>
            <a:r>
              <a:rPr lang="pt-BR" dirty="0" smtClean="0"/>
              <a:t>gráfico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2256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Assim, para se obter o melhor resultado na hora de operar utilizando as médias móveis, </a:t>
            </a:r>
            <a:r>
              <a:rPr lang="pt-BR" dirty="0" smtClean="0"/>
              <a:t>é preciso identificar </a:t>
            </a:r>
            <a:r>
              <a:rPr lang="pt-BR" dirty="0"/>
              <a:t>aquele período de tempo em que a média é sensível o bastante </a:t>
            </a:r>
            <a:r>
              <a:rPr lang="pt-BR" dirty="0" smtClean="0"/>
              <a:t>para mostrar </a:t>
            </a:r>
            <a:r>
              <a:rPr lang="pt-BR" dirty="0"/>
              <a:t>a tendência com mais velocidade, mas insensível o bastante para não </a:t>
            </a:r>
            <a:r>
              <a:rPr lang="pt-BR" dirty="0" smtClean="0"/>
              <a:t>deixar passar </a:t>
            </a:r>
            <a:r>
              <a:rPr lang="pt-BR" dirty="0"/>
              <a:t>as tendências falhas.</a:t>
            </a:r>
          </a:p>
          <a:p>
            <a:pPr algn="just"/>
            <a:r>
              <a:rPr lang="pt-BR" dirty="0"/>
              <a:t>Isso dependerá do </a:t>
            </a:r>
            <a:r>
              <a:rPr lang="pt-BR" dirty="0" smtClean="0"/>
              <a:t>perfil </a:t>
            </a:r>
            <a:r>
              <a:rPr lang="pt-BR" dirty="0"/>
              <a:t>do investidor, de quanto ele está de disposto a se arriscar </a:t>
            </a:r>
            <a:r>
              <a:rPr lang="pt-BR" dirty="0" smtClean="0"/>
              <a:t>para perceber </a:t>
            </a:r>
            <a:r>
              <a:rPr lang="pt-BR" dirty="0"/>
              <a:t>uma tendência antecipadamente, correndo o risco </a:t>
            </a:r>
            <a:r>
              <a:rPr lang="pt-BR" dirty="0" smtClean="0"/>
              <a:t>dessa não se confirmar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Além </a:t>
            </a:r>
            <a:r>
              <a:rPr lang="pt-BR" dirty="0"/>
              <a:t>disso, é válido destacar que, como as médias mais curtas são </a:t>
            </a:r>
            <a:r>
              <a:rPr lang="pt-BR" dirty="0" smtClean="0"/>
              <a:t>mais sensíveis</a:t>
            </a:r>
            <a:r>
              <a:rPr lang="pt-BR" dirty="0"/>
              <a:t>, o investidor provavelmente irá realizar mais operações, o que lhe gerará </a:t>
            </a:r>
            <a:r>
              <a:rPr lang="pt-BR" dirty="0" smtClean="0"/>
              <a:t>maiores custos </a:t>
            </a:r>
            <a:r>
              <a:rPr lang="pt-BR" dirty="0"/>
              <a:t>com corretagem.</a:t>
            </a:r>
          </a:p>
        </p:txBody>
      </p:sp>
    </p:spTree>
    <p:extLst>
      <p:ext uri="{BB962C8B-B14F-4D97-AF65-F5344CB8AC3E}">
        <p14:creationId xmlns:p14="http://schemas.microsoft.com/office/powerpoint/2010/main" xmlns="" val="221153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das médias móveis pode ser mais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eficaz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 acordo com analistas, com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de um tipo de média junto, combinando dois ou três tipos de médias </a:t>
            </a:r>
            <a:r>
              <a:rPr lang="pt-BR" dirty="0"/>
              <a:t>por exemplo.</a:t>
            </a:r>
          </a:p>
          <a:p>
            <a:pPr algn="just"/>
            <a:r>
              <a:rPr lang="pt-BR" dirty="0"/>
              <a:t>Isso acontece, porque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médias mais longas funcionam melhor quanto mais forte for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tendência</a:t>
            </a:r>
            <a:r>
              <a:rPr lang="pt-BR" dirty="0"/>
              <a:t>, ao passo que,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médias mais curtas são mais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eficazes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reversão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tendência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Além de </a:t>
            </a:r>
            <a:r>
              <a:rPr lang="pt-BR" dirty="0" smtClean="0"/>
              <a:t>identificar </a:t>
            </a:r>
            <a:r>
              <a:rPr lang="pt-BR" dirty="0"/>
              <a:t>uma tendência ou sua possível reversão, esta combinação </a:t>
            </a:r>
            <a:r>
              <a:rPr lang="pt-BR" dirty="0" smtClean="0"/>
              <a:t>também poderá </a:t>
            </a:r>
            <a:r>
              <a:rPr lang="pt-BR" dirty="0"/>
              <a:t>evitar os atrasos e as falhas de tendência passíveis de ocorrer na utilização </a:t>
            </a:r>
            <a:r>
              <a:rPr lang="pt-BR" dirty="0" smtClean="0"/>
              <a:t>das médias </a:t>
            </a:r>
            <a:r>
              <a:rPr lang="pt-BR" dirty="0"/>
              <a:t>móveis.</a:t>
            </a:r>
          </a:p>
        </p:txBody>
      </p:sp>
    </p:spTree>
    <p:extLst>
      <p:ext uri="{BB962C8B-B14F-4D97-AF65-F5344CB8AC3E}">
        <p14:creationId xmlns:p14="http://schemas.microsoft.com/office/powerpoint/2010/main" xmlns="" val="33479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caso da utilização de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média apenas</a:t>
            </a:r>
            <a:r>
              <a:rPr lang="pt-BR" dirty="0"/>
              <a:t>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</a:t>
            </a:r>
            <a:r>
              <a:rPr lang="pt-BR" dirty="0"/>
              <a:t> pode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</a:t>
            </a:r>
            <a:r>
              <a:rPr lang="pt-BR" dirty="0" smtClean="0"/>
              <a:t> </a:t>
            </a:r>
            <a:r>
              <a:rPr lang="pt-BR" dirty="0"/>
              <a:t>que </a:t>
            </a:r>
            <a:r>
              <a:rPr lang="pt-BR" dirty="0" smtClean="0"/>
              <a:t>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movimento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grande de compra </a:t>
            </a:r>
            <a:r>
              <a:rPr lang="pt-BR" dirty="0"/>
              <a:t>foi realizado cada vez que </a:t>
            </a:r>
            <a:r>
              <a:rPr lang="pt-BR" b="1" dirty="0">
                <a:solidFill>
                  <a:srgbClr val="C00000"/>
                </a:solidFill>
              </a:rPr>
              <a:t>um preço de fechamento </a:t>
            </a:r>
            <a:r>
              <a:rPr lang="pt-BR" b="1" dirty="0" smtClean="0">
                <a:solidFill>
                  <a:srgbClr val="C00000"/>
                </a:solidFill>
              </a:rPr>
              <a:t>ficou acima </a:t>
            </a:r>
            <a:r>
              <a:rPr lang="pt-BR" b="1" dirty="0">
                <a:solidFill>
                  <a:srgbClr val="C00000"/>
                </a:solidFill>
              </a:rPr>
              <a:t>da média móvel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Em </a:t>
            </a:r>
            <a:r>
              <a:rPr lang="pt-BR" dirty="0"/>
              <a:t>sentido oposto,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movimento de venda será observado caso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preço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fechamento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fique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abaixo da média</a:t>
            </a:r>
            <a:r>
              <a:rPr lang="pt-BR" dirty="0"/>
              <a:t>. Para a </a:t>
            </a:r>
            <a:r>
              <a:rPr lang="pt-BR" dirty="0" smtClean="0"/>
              <a:t>confirmação </a:t>
            </a:r>
            <a:r>
              <a:rPr lang="pt-BR" dirty="0"/>
              <a:t>destes movimentos</a:t>
            </a:r>
            <a:r>
              <a:rPr lang="pt-BR" dirty="0" smtClean="0"/>
              <a:t>, alguns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analistas</a:t>
            </a:r>
            <a:r>
              <a:rPr lang="pt-BR" dirty="0"/>
              <a:t> preferem esperar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média cruzar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0670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 Lógica de Funcionamento </a:t>
            </a:r>
            <a:br>
              <a:rPr lang="pt-BR" dirty="0" smtClean="0"/>
            </a:br>
            <a:r>
              <a:rPr lang="pt-BR" dirty="0" smtClean="0"/>
              <a:t>do Mercado de Capitais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 de valores </a:t>
            </a:r>
            <a:r>
              <a:rPr lang="pt-BR" dirty="0"/>
              <a:t>é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  <a:r>
              <a:rPr lang="pt-BR" dirty="0"/>
              <a:t>, onde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pt-BR" dirty="0"/>
              <a:t> se relacionam através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</a:t>
            </a:r>
            <a:r>
              <a:rPr lang="pt-BR" dirty="0"/>
              <a:t> de seus </a:t>
            </a:r>
            <a:r>
              <a:rPr lang="pt-B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títulos</a:t>
            </a:r>
            <a:r>
              <a:rPr lang="pt-BR" dirty="0"/>
              <a:t> e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ações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Se </a:t>
            </a:r>
            <a:r>
              <a:rPr lang="pt-BR" dirty="0"/>
              <a:t>você decide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vender</a:t>
            </a:r>
            <a:r>
              <a:rPr lang="pt-BR" dirty="0"/>
              <a:t>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</a:t>
            </a:r>
            <a:r>
              <a:rPr lang="pt-BR" dirty="0"/>
              <a:t> e outro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</a:t>
            </a:r>
            <a:r>
              <a:rPr lang="pt-BR" dirty="0"/>
              <a:t> têm interesse em comprá-la,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</a:t>
            </a:r>
            <a:r>
              <a:rPr lang="pt-BR" dirty="0"/>
              <a:t> </a:t>
            </a:r>
            <a:r>
              <a:rPr lang="pt-BR" dirty="0" smtClean="0"/>
              <a:t>será </a:t>
            </a:r>
            <a:r>
              <a:rPr lang="pt-BR" dirty="0"/>
              <a:t>o ponto de encontro entre vocês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 objetivo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</a:t>
            </a:r>
            <a:r>
              <a:rPr lang="pt-BR" dirty="0"/>
              <a:t>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organizar</a:t>
            </a:r>
            <a:r>
              <a:rPr lang="pt-BR" dirty="0"/>
              <a:t> essas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negociações</a:t>
            </a:r>
            <a:r>
              <a:rPr lang="pt-BR" dirty="0"/>
              <a:t> 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seguro</a:t>
            </a:r>
            <a:r>
              <a:rPr lang="pt-BR" dirty="0"/>
              <a:t>, garantindo que você irá receber o dinheiro pelas suas ações e o investidor receberá as ações que comprou, de forma eficiente, segura e justa.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</a:t>
            </a:r>
            <a:r>
              <a:rPr lang="pt-BR" dirty="0"/>
              <a:t> também garante que suas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r>
              <a:rPr lang="pt-BR" dirty="0"/>
              <a:t> sejam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guardadas</a:t>
            </a:r>
            <a:r>
              <a:rPr lang="pt-BR" dirty="0"/>
              <a:t> em um lugar 100%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seguro</a:t>
            </a:r>
            <a:r>
              <a:rPr lang="pt-BR" dirty="0"/>
              <a:t>, a </a:t>
            </a:r>
            <a:r>
              <a:rPr lang="pt-B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CBLC</a:t>
            </a:r>
            <a:r>
              <a:rPr lang="pt-BR" dirty="0"/>
              <a:t> -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Companhia Brasileira de Liquidação e Custódia</a:t>
            </a:r>
            <a:r>
              <a:rPr lang="pt-BR" dirty="0"/>
              <a:t>. Muitas pessoas acreditam que as ações ficam em custódia das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corretoras</a:t>
            </a:r>
            <a:r>
              <a:rPr lang="pt-BR" dirty="0"/>
              <a:t>, porém é 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CBLC</a:t>
            </a:r>
            <a:r>
              <a:rPr lang="pt-BR" dirty="0"/>
              <a:t> (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 do grupo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BM&amp;F Bovespa</a:t>
            </a:r>
            <a:r>
              <a:rPr lang="pt-BR" dirty="0"/>
              <a:t>) quem tem essa responsabilidade no Brasil.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1636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utilização de duas médias juntas, por exemplo de 5 dias e de 20 dias, ou seja,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média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curta e uma longa</a:t>
            </a:r>
            <a:r>
              <a:rPr lang="pt-BR" dirty="0"/>
              <a:t>, um sinal de compra é observado quando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média curta cruza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média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longa para cima </a:t>
            </a:r>
            <a:r>
              <a:rPr lang="pt-BR" dirty="0"/>
              <a:t>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 de queda</a:t>
            </a:r>
            <a:r>
              <a:rPr lang="pt-BR" dirty="0"/>
              <a:t>, </a:t>
            </a:r>
            <a:r>
              <a:rPr lang="pt-BR" dirty="0" smtClean="0"/>
              <a:t>configurando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sinal de reversão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O mesmo </a:t>
            </a:r>
            <a:r>
              <a:rPr lang="pt-BR" dirty="0"/>
              <a:t>vale para uma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 de alta</a:t>
            </a:r>
            <a:r>
              <a:rPr lang="pt-BR" dirty="0"/>
              <a:t>, ou seja,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a média curta cruza a média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longa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 e sinaliza a reversão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Já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utilização de três médias móveis, por exemplo 5 dias, 10 dias e 20 dias, </a:t>
            </a:r>
            <a:r>
              <a:rPr lang="pt-BR" dirty="0" smtClean="0"/>
              <a:t>a confirmação </a:t>
            </a:r>
            <a:r>
              <a:rPr lang="pt-BR" dirty="0"/>
              <a:t>de uma tendência é feita em três etapas: 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a média de 5 dias cruzar 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média 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10 dias para cima, no caso de uma tendência de queda, temos então 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sinalização 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reversão</a:t>
            </a:r>
            <a:r>
              <a:rPr lang="pt-BR" dirty="0"/>
              <a:t>,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a média de 5 dias então cruza a média de 20 dias temos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confirmação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tendência e por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quando a média de 10 dias cruza a de 20 dias, temos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ratificação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deste movimento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6274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Mais uma vez, nestes casos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investidor </a:t>
            </a:r>
            <a:r>
              <a:rPr lang="pt-BR" dirty="0"/>
              <a:t>será fundamental na hora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decisão</a:t>
            </a:r>
            <a:r>
              <a:rPr lang="pt-BR" dirty="0"/>
              <a:t>, uma vez que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</a:t>
            </a:r>
            <a:r>
              <a:rPr lang="pt-BR" dirty="0"/>
              <a:t> com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arrojado</a:t>
            </a:r>
            <a:r>
              <a:rPr lang="pt-BR" dirty="0"/>
              <a:t> talvez não queira esperar </a:t>
            </a:r>
            <a:r>
              <a:rPr lang="pt-BR" dirty="0" smtClean="0"/>
              <a:t>a ratificação </a:t>
            </a:r>
            <a:r>
              <a:rPr lang="pt-BR" dirty="0"/>
              <a:t>do movimento para comprar ou vender </a:t>
            </a:r>
            <a:r>
              <a:rPr lang="pt-BR" dirty="0" smtClean="0"/>
              <a:t>um ativo</a:t>
            </a:r>
            <a:r>
              <a:rPr lang="pt-BR" dirty="0"/>
              <a:t>, já que até o momento da </a:t>
            </a:r>
            <a:r>
              <a:rPr lang="pt-BR" dirty="0" smtClean="0"/>
              <a:t>ratificação</a:t>
            </a:r>
            <a:r>
              <a:rPr lang="pt-BR" dirty="0"/>
              <a:t>, o rendimento pode ter diminuído.</a:t>
            </a:r>
          </a:p>
          <a:p>
            <a:pPr algn="just"/>
            <a:r>
              <a:rPr lang="pt-BR" dirty="0"/>
              <a:t>Além disso, um fator de fácil visualização e que não requer muita prática na hora </a:t>
            </a:r>
            <a:r>
              <a:rPr lang="pt-BR" dirty="0" smtClean="0"/>
              <a:t>de analisar </a:t>
            </a:r>
            <a:r>
              <a:rPr lang="pt-BR" dirty="0"/>
              <a:t>um </a:t>
            </a:r>
            <a:r>
              <a:rPr lang="pt-BR" dirty="0" smtClean="0"/>
              <a:t>gráfico </a:t>
            </a:r>
            <a:r>
              <a:rPr lang="pt-BR" dirty="0"/>
              <a:t>com médias móveis é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preço tende a se mover em linha com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média</a:t>
            </a:r>
            <a:r>
              <a:rPr lang="pt-BR" dirty="0"/>
              <a:t>, assim,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  <a:r>
              <a:rPr lang="pt-BR" dirty="0"/>
              <a:t> por exemplo,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preço está muito acima da média</a:t>
            </a:r>
            <a:r>
              <a:rPr lang="pt-BR" dirty="0"/>
              <a:t>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</a:t>
            </a:r>
            <a:r>
              <a:rPr lang="pt-BR" dirty="0"/>
              <a:t> é </a:t>
            </a:r>
            <a:r>
              <a:rPr lang="pt-BR" dirty="0" smtClean="0"/>
              <a:t>de que </a:t>
            </a:r>
            <a:r>
              <a:rPr lang="pt-BR" dirty="0"/>
              <a:t>ele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caia até atingir a média</a:t>
            </a:r>
            <a:r>
              <a:rPr lang="pt-BR" dirty="0"/>
              <a:t>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2259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Da mesma maneira, caso o preço esteja muito abaixo da média, há uma tendência de que ele suba e volte a se encontrar com a sua média. Quanto tempo o investidor irá esperar os preços se distanciarem da média, porém, também irá depender de seu perfil.</a:t>
            </a:r>
          </a:p>
          <a:p>
            <a:pPr algn="just"/>
            <a:r>
              <a:rPr lang="pt-BR" dirty="0" smtClean="0"/>
              <a:t>Além das médias móveis, existem outros indicadores que, combinados à utilização dos gráficos e das médias móveis, irão prover mais segurança na hora da tomada de decisão, de forma que analistas recomendam esta combinação e afirmam que, à medida que as tendências são identificadas em mais gráficos, mais segura será a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xmlns="" val="416493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0" y="1825625"/>
            <a:ext cx="10326254" cy="4351338"/>
          </a:xfrm>
        </p:spPr>
      </p:pic>
    </p:spTree>
    <p:extLst>
      <p:ext uri="{BB962C8B-B14F-4D97-AF65-F5344CB8AC3E}">
        <p14:creationId xmlns:p14="http://schemas.microsoft.com/office/powerpoint/2010/main" xmlns="" val="209743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Médias Móveis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21" y="1568519"/>
            <a:ext cx="8145012" cy="4182059"/>
          </a:xfrm>
        </p:spPr>
      </p:pic>
      <p:sp>
        <p:nvSpPr>
          <p:cNvPr id="5" name="CaixaDeTexto 4"/>
          <p:cNvSpPr txBox="1"/>
          <p:nvPr/>
        </p:nvSpPr>
        <p:spPr>
          <a:xfrm>
            <a:off x="8626763" y="1568519"/>
            <a:ext cx="34316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Observe o gráfico no ponto </a:t>
            </a:r>
          </a:p>
          <a:p>
            <a:r>
              <a:rPr lang="pt-BR" dirty="0" smtClean="0"/>
              <a:t>indicado pela seta vermelha.</a:t>
            </a:r>
          </a:p>
          <a:p>
            <a:endParaRPr lang="pt-BR" dirty="0"/>
          </a:p>
          <a:p>
            <a:r>
              <a:rPr lang="pt-BR" dirty="0" smtClean="0"/>
              <a:t>Ocorreu uma reversão de </a:t>
            </a:r>
          </a:p>
          <a:p>
            <a:r>
              <a:rPr lang="pt-BR" dirty="0" smtClean="0"/>
              <a:t>Tendência.</a:t>
            </a:r>
          </a:p>
          <a:p>
            <a:endParaRPr lang="pt-BR" dirty="0"/>
          </a:p>
          <a:p>
            <a:r>
              <a:rPr lang="pt-BR" dirty="0" smtClean="0"/>
              <a:t>A linha verde (Média Móvel de 9 </a:t>
            </a:r>
          </a:p>
          <a:p>
            <a:r>
              <a:rPr lang="pt-BR" dirty="0" smtClean="0"/>
              <a:t>dias) passa a ficar abaixo da linha</a:t>
            </a:r>
          </a:p>
          <a:p>
            <a:r>
              <a:rPr lang="pt-BR" dirty="0" smtClean="0"/>
              <a:t>vermelha (Média Móvel de 21 </a:t>
            </a:r>
          </a:p>
          <a:p>
            <a:r>
              <a:rPr lang="pt-BR" dirty="0"/>
              <a:t>d</a:t>
            </a:r>
            <a:r>
              <a:rPr lang="pt-BR" dirty="0" smtClean="0"/>
              <a:t>ias) .</a:t>
            </a:r>
          </a:p>
          <a:p>
            <a:endParaRPr lang="pt-BR" dirty="0"/>
          </a:p>
          <a:p>
            <a:r>
              <a:rPr lang="pt-BR" dirty="0" smtClean="0"/>
              <a:t>E ambas as linhas apontam para</a:t>
            </a:r>
          </a:p>
          <a:p>
            <a:r>
              <a:rPr lang="pt-BR" dirty="0" smtClean="0"/>
              <a:t>Baixo (preços em queda).</a:t>
            </a:r>
          </a:p>
          <a:p>
            <a:endParaRPr lang="pt-BR" dirty="0"/>
          </a:p>
          <a:p>
            <a:r>
              <a:rPr lang="pt-BR" dirty="0" smtClean="0"/>
              <a:t>Tendência de baixa para os preços </a:t>
            </a:r>
          </a:p>
          <a:p>
            <a:r>
              <a:rPr lang="pt-BR" dirty="0" smtClean="0"/>
              <a:t>da 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033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 Baseado em Agentes Inteligentes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Implemente um Sistema Baseado em Agentes Inteligentes para o apoio à tomada de decisão no mercado de capitais.</a:t>
            </a:r>
          </a:p>
          <a:p>
            <a:pPr algn="just"/>
            <a:r>
              <a:rPr lang="pt-BR" dirty="0" smtClean="0"/>
              <a:t>Essencialmente o sistema deverá:</a:t>
            </a:r>
          </a:p>
          <a:p>
            <a:pPr lvl="1" algn="just"/>
            <a:r>
              <a:rPr lang="pt-BR" dirty="0" smtClean="0"/>
              <a:t>monitorar o preço de um determinado ativo, </a:t>
            </a:r>
          </a:p>
          <a:p>
            <a:pPr lvl="1" algn="just"/>
            <a:r>
              <a:rPr lang="pt-BR" dirty="0" smtClean="0"/>
              <a:t>perceber mudanças de tendências neste mercado e</a:t>
            </a:r>
          </a:p>
          <a:p>
            <a:pPr lvl="1" algn="just"/>
            <a:r>
              <a:rPr lang="pt-BR" dirty="0" smtClean="0"/>
              <a:t>decidir pela compra ou venda dos mesmos ativos.</a:t>
            </a:r>
          </a:p>
          <a:p>
            <a:pPr algn="just"/>
            <a:r>
              <a:rPr lang="pt-BR" dirty="0" smtClean="0"/>
              <a:t>O objetivo do sistema é ampliar o capital inicial deixado à sua disposição.</a:t>
            </a:r>
          </a:p>
          <a:p>
            <a:pPr algn="just"/>
            <a:r>
              <a:rPr lang="pt-BR" dirty="0" smtClean="0"/>
              <a:t>Para tanto deverá efetuar operações de compra e venda do ativo em questão neste mercado específico.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3305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Baseado em Agentes Inteligentes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nosso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baseado em agentes inteligentes </a:t>
            </a:r>
            <a:r>
              <a:rPr lang="pt-BR" dirty="0" smtClean="0"/>
              <a:t>limita-se à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um único ativo em um mercado bem específico </a:t>
            </a:r>
            <a:r>
              <a:rPr lang="pt-BR" dirty="0" smtClean="0"/>
              <a:t>(sacas de café, ou a cotação do dólar no mercado de futuros, ou o valor das ações de uma dada empresa) decidimos por nomeá-lo “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ceterisParibus</a:t>
            </a:r>
            <a:r>
              <a:rPr lang="pt-BR" dirty="0" smtClean="0"/>
              <a:t>”.</a:t>
            </a:r>
          </a:p>
          <a:p>
            <a:pPr algn="just"/>
            <a:r>
              <a:rPr lang="pt-BR" dirty="0" smtClean="0"/>
              <a:t>A condição </a:t>
            </a:r>
            <a:r>
              <a:rPr lang="pt-BR" b="1" dirty="0" err="1" smtClean="0"/>
              <a:t>ceteris</a:t>
            </a:r>
            <a:r>
              <a:rPr lang="pt-BR" b="1" dirty="0" smtClean="0"/>
              <a:t> </a:t>
            </a:r>
            <a:r>
              <a:rPr lang="pt-BR" b="1" dirty="0" err="1" smtClean="0"/>
              <a:t>paribus</a:t>
            </a:r>
            <a:r>
              <a:rPr lang="pt-BR" dirty="0" smtClean="0"/>
              <a:t> é usada na </a:t>
            </a:r>
            <a:r>
              <a:rPr lang="pt-BR" b="1" dirty="0" smtClean="0"/>
              <a:t>economia</a:t>
            </a:r>
            <a:r>
              <a:rPr lang="pt-BR" dirty="0" smtClean="0"/>
              <a:t> para fazer uma análise de mercado da influência de um fator sobre outro, sem que as demais variáveis sofram alterações. Por exemplo: Um aumento de preço de um determinado produto causa uma redução na procura, "</a:t>
            </a:r>
            <a:r>
              <a:rPr lang="pt-BR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dirty="0" smtClean="0"/>
              <a:t>".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comum afirmarmos que uma queda no preço do café irá aumentar a procura do mesmo por parte dos consumidores.</a:t>
            </a:r>
          </a:p>
          <a:p>
            <a:pPr algn="just"/>
            <a:r>
              <a:rPr lang="pt-BR" dirty="0" smtClean="0"/>
              <a:t>Contudo, tal afirmação somente pode ser inequivocamente verdadeira se adotarmos, a princípio, a condição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Afinal, a queda no preço do café pode ser compensada por uma queda ainda maior no preço do chá (um bem substituto) e, dadas as preferências culturais dos consumidores, muitos podem preferir o chá em vez de comprar mais café.</a:t>
            </a:r>
          </a:p>
          <a:p>
            <a:pPr algn="just"/>
            <a:r>
              <a:rPr lang="pt-BR" dirty="0" smtClean="0"/>
              <a:t>Sendo assim, a queda no preço do café não resultaria necessariamente no aumento de seu consumo pelos consumidores.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outro lado, se adotarmos a condição </a:t>
            </a:r>
            <a:r>
              <a:rPr lang="pt-BR" dirty="0" err="1" smtClean="0"/>
              <a:t>ceteris</a:t>
            </a:r>
            <a:r>
              <a:rPr lang="pt-BR" dirty="0" smtClean="0"/>
              <a:t> </a:t>
            </a:r>
            <a:r>
              <a:rPr lang="pt-BR" dirty="0" err="1" smtClean="0"/>
              <a:t>paribus</a:t>
            </a:r>
            <a:r>
              <a:rPr lang="pt-BR" dirty="0" smtClean="0"/>
              <a:t>, consideraremos um modelo onde apenas uma variável se alterou em um dado momento (o preço do café).</a:t>
            </a:r>
          </a:p>
          <a:p>
            <a:pPr algn="just"/>
            <a:r>
              <a:rPr lang="pt-BR" dirty="0" smtClean="0"/>
              <a:t>Todas as demais variáveis permanecem “congeladas” ou constantes no tempo. E isso inclui o preço do chá, a renda dos consumidores e a carga tributária que incide sobre bens e serviços.</a:t>
            </a:r>
          </a:p>
          <a:p>
            <a:pPr algn="just"/>
            <a:r>
              <a:rPr lang="pt-BR" dirty="0" smtClean="0"/>
              <a:t>Então poderemos afirmar – com toda certeza – que, dada uma queda no preço do café, a demanda por este produto fatalmente se elevará.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</a:t>
            </a:r>
            <a:r>
              <a:rPr lang="pt-BR" dirty="0" smtClean="0"/>
              <a:t> apresentará as 3 principais características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inteligente</a:t>
            </a:r>
            <a:r>
              <a:rPr lang="pt-BR" dirty="0" smtClean="0"/>
              <a:t>: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Inteligência : </a:t>
            </a:r>
            <a:r>
              <a:rPr lang="pt-BR" dirty="0" smtClean="0"/>
              <a:t>Ele sabe raciocinar e aprender com as informações que ele recolhe.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Interatividade:</a:t>
            </a:r>
            <a:r>
              <a:rPr lang="pt-BR" dirty="0" smtClean="0"/>
              <a:t> Ele pode interagir com o ambiente e outros agentes (humanos ou não) para realizar sua tarefa.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Autonomia:</a:t>
            </a:r>
            <a:r>
              <a:rPr lang="pt-BR" dirty="0" smtClean="0"/>
              <a:t> Ele sabe tomar decisões de modo autônomo (não dependendo da ação de um usuário humano).</a:t>
            </a:r>
          </a:p>
          <a:p>
            <a:r>
              <a:rPr lang="pt-BR" dirty="0" smtClean="0"/>
              <a:t>O sistema será alimentado com a data e o preço do ativo através de uma interface gráfica a ser preenchida por um usuário-final.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Lógica de Funcionamento </a:t>
            </a:r>
            <a:br>
              <a:rPr lang="pt-BR" dirty="0" smtClean="0"/>
            </a:br>
            <a:r>
              <a:rPr lang="pt-BR" dirty="0" smtClean="0"/>
              <a:t>do Mercado de Capitais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 do Brasil </a:t>
            </a:r>
            <a:r>
              <a:rPr lang="pt-BR" dirty="0"/>
              <a:t>é a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BM&amp;F Bovespa</a:t>
            </a:r>
            <a:r>
              <a:rPr lang="pt-BR" dirty="0"/>
              <a:t>, que é uma união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BM&amp;F</a:t>
            </a:r>
            <a:r>
              <a:rPr lang="pt-BR" dirty="0"/>
              <a:t> (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 de Mercadorias e Futuros</a:t>
            </a:r>
            <a:r>
              <a:rPr lang="pt-BR" dirty="0"/>
              <a:t>) e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Bovespa</a:t>
            </a:r>
            <a:r>
              <a:rPr lang="pt-BR" dirty="0"/>
              <a:t> (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 de São Paulo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Todas as demais bolsas criadas no Brasil foram incorporadas por ela ao longo do tempo, assim como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 do Rio de Janeiro</a:t>
            </a:r>
            <a:r>
              <a:rPr lang="pt-BR" dirty="0"/>
              <a:t>, a primeira criada no país.</a:t>
            </a:r>
          </a:p>
          <a:p>
            <a:pPr algn="just"/>
            <a:r>
              <a:rPr lang="pt-BR" dirty="0"/>
              <a:t>Para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investir</a:t>
            </a:r>
            <a:r>
              <a:rPr lang="pt-BR" dirty="0"/>
              <a:t> nela 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precisa ter uma conta em uma corretora de investimentos,</a:t>
            </a:r>
            <a:r>
              <a:rPr lang="pt-BR" dirty="0"/>
              <a:t> ou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corretora de valores</a:t>
            </a:r>
            <a:r>
              <a:rPr lang="pt-BR" dirty="0"/>
              <a:t>. Elas são as instituições que distribuem as ofertas de ações, fundos ou títulos e fazem o intermédio das negociações entre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compradores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vendedores</a:t>
            </a:r>
            <a:r>
              <a:rPr lang="pt-BR" dirty="0"/>
              <a:t> e a </a:t>
            </a:r>
            <a:r>
              <a:rPr lang="pt-BR" b="1" dirty="0"/>
              <a:t>bolsa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1621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Através de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</a:t>
            </a:r>
            <a:r>
              <a:rPr lang="pt-BR" dirty="0" smtClean="0"/>
              <a:t> 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conexão TCP</a:t>
            </a:r>
            <a:r>
              <a:rPr lang="pt-BR" dirty="0" smtClean="0"/>
              <a:t>, esses dados (data + preço) são enviados para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 máquina </a:t>
            </a:r>
            <a:r>
              <a:rPr lang="pt-BR" dirty="0" smtClean="0"/>
              <a:t>onde 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se encontra.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Gerenciador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AgGerenciador</a:t>
            </a:r>
            <a:r>
              <a:rPr lang="pt-BR" dirty="0" smtClean="0"/>
              <a:t>) recebe os </a:t>
            </a:r>
            <a:r>
              <a:rPr lang="pt-BR" b="1" dirty="0" smtClean="0"/>
              <a:t>dados</a:t>
            </a:r>
            <a:r>
              <a:rPr lang="pt-BR" dirty="0" smtClean="0"/>
              <a:t> enviados pela </a:t>
            </a:r>
            <a:r>
              <a:rPr lang="pt-BR" b="1" dirty="0" smtClean="0"/>
              <a:t>interface gráfica </a:t>
            </a:r>
            <a:r>
              <a:rPr lang="pt-BR" dirty="0" smtClean="0"/>
              <a:t>em uma </a:t>
            </a:r>
            <a:r>
              <a:rPr lang="pt-BR" b="1" dirty="0" smtClean="0"/>
              <a:t>outra máquina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Ele envia os dados para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Analisador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agAnalisador</a:t>
            </a:r>
            <a:r>
              <a:rPr lang="pt-BR" dirty="0" smtClean="0"/>
              <a:t>) que, de posse desses dados, gera:</a:t>
            </a:r>
          </a:p>
          <a:p>
            <a:pPr lvl="1" algn="just"/>
            <a:r>
              <a:rPr lang="pt-BR" dirty="0" smtClean="0"/>
              <a:t>Média Móvel de 5 dias.</a:t>
            </a:r>
          </a:p>
          <a:p>
            <a:pPr lvl="1" algn="just"/>
            <a:r>
              <a:rPr lang="pt-BR" dirty="0" smtClean="0"/>
              <a:t>Média Móvel de 10 dias.</a:t>
            </a:r>
          </a:p>
          <a:p>
            <a:pPr lvl="1" algn="just"/>
            <a:r>
              <a:rPr lang="pt-BR" dirty="0" smtClean="0"/>
              <a:t>Indicador de Crescimento da Média Móvel de 5 dias. 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Indicador de Crescimento da Média Móvel de 10 dias.</a:t>
            </a:r>
          </a:p>
          <a:p>
            <a:pPr lvl="1"/>
            <a:r>
              <a:rPr lang="pt-BR" dirty="0" smtClean="0"/>
              <a:t>Indicador de que a Média Móvel de 5 dias é maior que o Preço.</a:t>
            </a:r>
          </a:p>
          <a:p>
            <a:pPr lvl="1"/>
            <a:r>
              <a:rPr lang="pt-BR" dirty="0" smtClean="0"/>
              <a:t>Indicador de que a Média Móvel de 10 dias é maior que o Preço.</a:t>
            </a:r>
          </a:p>
          <a:p>
            <a:pPr lvl="1"/>
            <a:r>
              <a:rPr lang="pt-BR" dirty="0" smtClean="0"/>
              <a:t>Indicador de que a Média Móvel de 5 dias é maior que a Média Móvel de 10 dias.</a:t>
            </a:r>
          </a:p>
          <a:p>
            <a:pPr algn="just"/>
            <a:r>
              <a:rPr lang="pt-BR" dirty="0" smtClean="0"/>
              <a:t>Todos esses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 smtClean="0"/>
              <a:t> são enviados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armazenagem</a:t>
            </a:r>
            <a:r>
              <a:rPr lang="pt-BR" dirty="0" smtClean="0"/>
              <a:t> 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Arquivista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agArquivista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4" name="Espaço Reservado para Conteúdo 3" descr="imagem_dad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943" y="1371600"/>
            <a:ext cx="11560628" cy="5268686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Observe a faixa amarela de dados, com os preços de 09 de agosto até 18 de agosto: </a:t>
            </a:r>
          </a:p>
          <a:p>
            <a:pPr lvl="1"/>
            <a:r>
              <a:rPr lang="pt-BR" dirty="0" smtClean="0"/>
              <a:t>A média de 5 dias é gerada somente a partir de 13 de agosto (quando temos o mínimo de 5 dias).</a:t>
            </a:r>
          </a:p>
          <a:p>
            <a:pPr lvl="1"/>
            <a:r>
              <a:rPr lang="pt-BR" dirty="0" smtClean="0"/>
              <a:t>A média de 10 dias é gerada somente a partir de 18 de agosto (quando temos o mínimo de 10 dias).</a:t>
            </a:r>
          </a:p>
          <a:p>
            <a:pPr algn="just"/>
            <a:r>
              <a:rPr lang="pt-BR" dirty="0" smtClean="0"/>
              <a:t> A faixa verde de dados, com os preços de 19 de agosto a 23 de agosto:</a:t>
            </a:r>
          </a:p>
          <a:p>
            <a:pPr lvl="1" algn="just"/>
            <a:r>
              <a:rPr lang="pt-BR" dirty="0" smtClean="0"/>
              <a:t>Com todos os dados disponíveis para a análise de tendência dos preços.</a:t>
            </a:r>
          </a:p>
          <a:p>
            <a:pPr lvl="1" algn="just"/>
            <a:r>
              <a:rPr lang="pt-BR" dirty="0" smtClean="0"/>
              <a:t> A partir deste ponto nosso agente pode tomar decisões de compra ou venda do ativo.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AgAnalisador</a:t>
            </a:r>
            <a:r>
              <a:rPr lang="pt-BR" dirty="0" smtClean="0"/>
              <a:t> processa os dados gerados:</a:t>
            </a:r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 Móvel de 5 dias</a:t>
            </a:r>
            <a:r>
              <a:rPr lang="pt-BR" dirty="0" smtClean="0"/>
              <a:t> do 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119,0</a:t>
            </a:r>
            <a:r>
              <a:rPr lang="pt-BR" dirty="0" smtClean="0"/>
              <a:t>) é maior que 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117,8</a:t>
            </a:r>
            <a:r>
              <a:rPr lang="pt-BR" dirty="0" smtClean="0"/>
              <a:t>)?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cresceu Média-5 = 1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(verdadeiro).</a:t>
            </a:r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 Móvel de 10 dias</a:t>
            </a:r>
            <a:r>
              <a:rPr lang="pt-BR" dirty="0" smtClean="0"/>
              <a:t> do 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115,3</a:t>
            </a:r>
            <a:r>
              <a:rPr lang="pt-BR" dirty="0" smtClean="0"/>
              <a:t>) é maior que 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113,1</a:t>
            </a:r>
            <a:r>
              <a:rPr lang="pt-BR" dirty="0" smtClean="0"/>
              <a:t>)?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cresceu Média-10 = 1 </a:t>
            </a:r>
            <a:r>
              <a:rPr lang="pt-BR" dirty="0" smtClean="0"/>
              <a:t>(verdadeiro).</a:t>
            </a:r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119,0</a:t>
            </a:r>
            <a:r>
              <a:rPr lang="pt-BR" dirty="0" smtClean="0"/>
              <a:t>) é maior 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122,0</a:t>
            </a:r>
            <a:r>
              <a:rPr lang="pt-BR" dirty="0" smtClean="0"/>
              <a:t>)?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 &gt; Preço = 0 </a:t>
            </a:r>
            <a:r>
              <a:rPr lang="pt-BR" dirty="0" smtClean="0"/>
              <a:t>(falso).</a:t>
            </a:r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Média-10 </a:t>
            </a:r>
            <a:r>
              <a:rPr lang="pt-BR" dirty="0" smtClean="0"/>
              <a:t>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115,3</a:t>
            </a:r>
            <a:r>
              <a:rPr lang="pt-BR" dirty="0" smtClean="0"/>
              <a:t>) é maior que o preço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122,0</a:t>
            </a:r>
            <a:r>
              <a:rPr lang="pt-BR" dirty="0" smtClean="0"/>
              <a:t>)?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Média-10 &gt; Preço = 0 </a:t>
            </a:r>
            <a:r>
              <a:rPr lang="pt-BR" dirty="0" smtClean="0"/>
              <a:t>(falso).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 </a:t>
            </a:r>
            <a:r>
              <a:rPr lang="pt-BR" dirty="0" smtClean="0"/>
              <a:t>de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119,0</a:t>
            </a:r>
            <a:r>
              <a:rPr lang="pt-BR" dirty="0" smtClean="0"/>
              <a:t>) é maior que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Média-10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115,3</a:t>
            </a:r>
            <a:r>
              <a:rPr lang="pt-BR" dirty="0" smtClean="0"/>
              <a:t>)?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 &gt; Média-10 = 1 </a:t>
            </a:r>
            <a:r>
              <a:rPr lang="pt-BR" dirty="0" smtClean="0"/>
              <a:t>(verdadeiro).</a:t>
            </a:r>
          </a:p>
          <a:p>
            <a:pPr lvl="1" algn="just"/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interpretar estes dados?</a:t>
            </a:r>
          </a:p>
          <a:p>
            <a:pPr lvl="1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crescimento</a:t>
            </a:r>
            <a:r>
              <a:rPr lang="pt-BR" dirty="0" smtClean="0"/>
              <a:t> de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</a:t>
            </a:r>
            <a:r>
              <a:rPr lang="pt-BR" dirty="0" smtClean="0"/>
              <a:t> e de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Média-10</a:t>
            </a:r>
            <a:r>
              <a:rPr lang="pt-BR" dirty="0" smtClean="0"/>
              <a:t> indica 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  <a:r>
              <a:rPr lang="pt-BR" dirty="0" smtClean="0"/>
              <a:t> está em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expansiva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 de crescimento</a:t>
            </a:r>
            <a:r>
              <a:rPr lang="pt-BR" dirty="0" smtClean="0"/>
              <a:t>).</a:t>
            </a:r>
          </a:p>
          <a:p>
            <a:pPr lvl="1" algn="just"/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 &gt; Preço = 0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(falso)</a:t>
            </a:r>
            <a:r>
              <a:rPr lang="pt-BR" dirty="0" smtClean="0"/>
              <a:t> indica que até essa data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</a:t>
            </a:r>
            <a:r>
              <a:rPr lang="pt-BR" dirty="0" smtClean="0"/>
              <a:t> ainda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 </a:t>
            </a:r>
            <a:r>
              <a:rPr lang="pt-BR" dirty="0" smtClean="0"/>
              <a:t>(comparado com o histórico de </a:t>
            </a:r>
            <a:r>
              <a:rPr lang="pt-BR" b="1" dirty="0" smtClean="0"/>
              <a:t>curto prazo</a:t>
            </a:r>
            <a:r>
              <a:rPr lang="pt-BR" dirty="0" smtClean="0"/>
              <a:t>).</a:t>
            </a:r>
          </a:p>
          <a:p>
            <a:pPr lvl="1" algn="just"/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Média-10 &gt; Preço = 0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(falso)</a:t>
            </a:r>
            <a:r>
              <a:rPr lang="pt-BR" dirty="0" smtClean="0"/>
              <a:t> indica que até essa data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19/Agosto</a:t>
            </a:r>
            <a:r>
              <a:rPr lang="pt-BR" dirty="0" smtClean="0"/>
              <a:t>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</a:t>
            </a:r>
            <a:r>
              <a:rPr lang="pt-BR" dirty="0" smtClean="0"/>
              <a:t> ainda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 </a:t>
            </a:r>
            <a:r>
              <a:rPr lang="pt-BR" dirty="0" smtClean="0"/>
              <a:t>(comparado com o histórico de </a:t>
            </a:r>
            <a:r>
              <a:rPr lang="pt-BR" b="1" dirty="0" smtClean="0"/>
              <a:t>longo prazo</a:t>
            </a:r>
            <a:r>
              <a:rPr lang="pt-BR" dirty="0" smtClean="0"/>
              <a:t>).</a:t>
            </a:r>
          </a:p>
          <a:p>
            <a:pPr lvl="1" algn="just"/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Média-5 &gt; Média-10 = 1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(verdadeiro) </a:t>
            </a:r>
            <a:r>
              <a:rPr lang="pt-BR" dirty="0" smtClean="0"/>
              <a:t>indica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aceleração dos preços</a:t>
            </a:r>
            <a:r>
              <a:rPr lang="pt-BR" dirty="0" smtClean="0"/>
              <a:t>: estes cresceram mais no intervalo de tempo menor e mais recente do que no intervalo de tempo maior e distante.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4" name="Espaço Reservado para Conteúdo 3" descr="imagem_dad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857" y="1491343"/>
            <a:ext cx="11125200" cy="509451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todo o período de abrangência da faixa verde (19-23/Agosto) o mercado apresenta uma tendência de crescimento.</a:t>
            </a:r>
          </a:p>
          <a:p>
            <a:pPr algn="just"/>
            <a:r>
              <a:rPr lang="pt-BR" dirty="0" smtClean="0"/>
              <a:t>No curto período da faixa azul (24 e 25/Agosto) o mercado dá sinal de reversão do ciclo de expansão: Média-5 (que reflete mudanças mais recentes) não cresceu nesses dois dias.</a:t>
            </a:r>
          </a:p>
          <a:p>
            <a:pPr algn="just"/>
            <a:r>
              <a:rPr lang="pt-BR" dirty="0" smtClean="0"/>
              <a:t>Contudo, Média-10 (que demora mais para sinalizar mudanças recentes) continua crescendo.</a:t>
            </a:r>
          </a:p>
          <a:p>
            <a:pPr algn="just"/>
            <a:r>
              <a:rPr lang="pt-BR" dirty="0" smtClean="0"/>
              <a:t>E, pela primeira vez, Média-5 &gt; Preço e Média-10 &gt; Preço tornaram-se verdadeiros. Isso também indica tendência de queda dos preços.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período da faixa branca, de 26/Agosto até 05/Setembro, a queda de preços se mostra inequívoca.</a:t>
            </a:r>
          </a:p>
          <a:p>
            <a:pPr algn="just"/>
            <a:r>
              <a:rPr lang="pt-BR" dirty="0" smtClean="0"/>
              <a:t>A média-10 mostra-se maior que a média-5, sinalizando que o passado mais distante (média-10) mostrou-se mais promissor que o passado mais recente (média-5).</a:t>
            </a:r>
          </a:p>
          <a:p>
            <a:pPr algn="just"/>
            <a:r>
              <a:rPr lang="pt-BR" dirty="0" smtClean="0"/>
              <a:t>Tanto Média-5 quanto Média-10 não crescem mais.</a:t>
            </a:r>
          </a:p>
          <a:p>
            <a:pPr algn="just"/>
            <a:r>
              <a:rPr lang="pt-BR" dirty="0" smtClean="0"/>
              <a:t>Na faixa vermelha (06/Setembro) ocorre outra reversão de ciclo. A fase de queda se encerra e recomeça o crescimento.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Note que nosso agente apresenta autonomia (ele toma decisões sem precisar consultar o usuário) e interatividade (os Agentes </a:t>
            </a:r>
            <a:r>
              <a:rPr lang="pt-BR" dirty="0" err="1" smtClean="0"/>
              <a:t>AgAnalisador</a:t>
            </a:r>
            <a:r>
              <a:rPr lang="pt-BR" dirty="0" smtClean="0"/>
              <a:t>, </a:t>
            </a:r>
            <a:r>
              <a:rPr lang="pt-BR" dirty="0" err="1" smtClean="0"/>
              <a:t>AgArquivista</a:t>
            </a:r>
            <a:r>
              <a:rPr lang="pt-BR" dirty="0" smtClean="0"/>
              <a:t> e </a:t>
            </a:r>
            <a:r>
              <a:rPr lang="pt-BR" dirty="0" err="1" smtClean="0"/>
              <a:t>AgGerenciador</a:t>
            </a:r>
            <a:r>
              <a:rPr lang="pt-BR" dirty="0" smtClean="0"/>
              <a:t> interagem entre si e com o usuário).</a:t>
            </a:r>
          </a:p>
          <a:p>
            <a:r>
              <a:rPr lang="pt-BR" dirty="0" smtClean="0"/>
              <a:t>Porém, nosso agente ainda não demonstra inteligência.</a:t>
            </a:r>
          </a:p>
          <a:p>
            <a:pPr algn="just"/>
            <a:r>
              <a:rPr lang="pt-BR" dirty="0" smtClean="0"/>
              <a:t>Todo o conhecimento sobre como interpretar as tendências do mercado que descrevemos até aqui são inflexíveis (não se ajustam ou se adaptam, não “aprendem”) e suas regras definidoras podem ser codificadas através de um conjunto de </a:t>
            </a:r>
            <a:r>
              <a:rPr lang="pt-BR" dirty="0" err="1" smtClean="0"/>
              <a:t>ifs</a:t>
            </a:r>
            <a:r>
              <a:rPr lang="pt-BR" dirty="0" smtClean="0"/>
              <a:t> (comandos condicionais) aninhados.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1)</a:t>
            </a:r>
            <a:r>
              <a:rPr lang="pt-BR" dirty="0"/>
              <a:t>   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 X</a:t>
            </a:r>
            <a:r>
              <a:rPr lang="pt-BR" dirty="0"/>
              <a:t> resolve disponibilizar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r>
              <a:rPr lang="pt-BR" dirty="0"/>
              <a:t> em troca de verba para realizar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investimentos</a:t>
            </a:r>
            <a:r>
              <a:rPr lang="pt-BR" dirty="0"/>
              <a:t> e projetos. Então ela </a:t>
            </a:r>
            <a:r>
              <a:rPr lang="pt-BR" b="1" dirty="0"/>
              <a:t>“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abre capital</a:t>
            </a:r>
            <a:r>
              <a:rPr lang="pt-BR" b="1" dirty="0"/>
              <a:t>”</a:t>
            </a:r>
            <a:r>
              <a:rPr lang="pt-BR" dirty="0"/>
              <a:t>, se registrando na bolsa e </a:t>
            </a:r>
            <a:r>
              <a:rPr lang="pt-BR" b="1" dirty="0"/>
              <a:t>“listando”</a:t>
            </a:r>
            <a:r>
              <a:rPr lang="pt-BR" dirty="0"/>
              <a:t> suas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2)</a:t>
            </a:r>
            <a:r>
              <a:rPr lang="pt-BR" dirty="0"/>
              <a:t>   As 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corretoras</a:t>
            </a:r>
            <a:r>
              <a:rPr lang="pt-BR" dirty="0"/>
              <a:t> então oferecem essas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r>
              <a:rPr lang="pt-BR" dirty="0"/>
              <a:t>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  <a:r>
              <a:rPr lang="pt-BR" dirty="0"/>
              <a:t> aos primeiros investidores. Isso é o 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primário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3)</a:t>
            </a:r>
            <a:r>
              <a:rPr lang="pt-BR" dirty="0"/>
              <a:t>   A partir daí começa a surgir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relação de oferta e demanda por estas ações</a:t>
            </a:r>
            <a:r>
              <a:rPr lang="pt-BR" dirty="0"/>
              <a:t>, sendo que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 primário pode querer vender suas ações por acreditar que o preço delas irá cair ou por precisar do dinheiro</a:t>
            </a:r>
            <a:r>
              <a:rPr lang="pt-BR" dirty="0"/>
              <a:t>, e outro investidor pode querer comprá-las, acreditando que o preço irá subir.</a:t>
            </a:r>
          </a:p>
          <a:p>
            <a:r>
              <a:rPr lang="pt-BR" b="1" dirty="0"/>
              <a:t>4)</a:t>
            </a:r>
            <a:r>
              <a:rPr lang="pt-BR" dirty="0"/>
              <a:t>   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 primário </a:t>
            </a:r>
            <a:r>
              <a:rPr lang="pt-BR" dirty="0"/>
              <a:t>então lança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ordem de venda de suas ações </a:t>
            </a:r>
            <a:r>
              <a:rPr lang="pt-BR" dirty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corretora</a:t>
            </a:r>
            <a:r>
              <a:rPr lang="pt-BR" dirty="0"/>
              <a:t> pelo valor que pretende obter em troca e automaticamente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da corretora envia essa ordem para a Bovespa</a:t>
            </a:r>
            <a:r>
              <a:rPr lang="pt-BR" dirty="0"/>
              <a:t>.</a:t>
            </a:r>
          </a:p>
          <a:p>
            <a:r>
              <a:rPr lang="pt-BR" b="1" dirty="0"/>
              <a:t>5)</a:t>
            </a:r>
            <a:r>
              <a:rPr lang="pt-BR" dirty="0"/>
              <a:t>   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investidor,</a:t>
            </a:r>
            <a:r>
              <a:rPr lang="pt-BR" dirty="0"/>
              <a:t> por sua vez, envia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ordem de compra </a:t>
            </a:r>
            <a:r>
              <a:rPr lang="pt-BR" dirty="0"/>
              <a:t>em sua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corretora</a:t>
            </a:r>
            <a:r>
              <a:rPr lang="pt-BR" dirty="0"/>
              <a:t>, pelo preço que considera interessante para comprar tais ações. Assim como no caso anterior essa ordem é automaticamente enviada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corretora</a:t>
            </a:r>
            <a:r>
              <a:rPr lang="pt-BR" dirty="0"/>
              <a:t> para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</a:t>
            </a:r>
            <a:r>
              <a:rPr lang="pt-BR" dirty="0"/>
              <a:t>.</a:t>
            </a:r>
          </a:p>
          <a:p>
            <a:r>
              <a:rPr lang="pt-BR" b="1" dirty="0"/>
              <a:t>6)</a:t>
            </a:r>
            <a:r>
              <a:rPr lang="pt-BR" dirty="0"/>
              <a:t>   Se a ordem de compra e a ordem de venda chegarem à Bolsa com o mesmo valor o negócio é fechado. Isto é o </a:t>
            </a:r>
            <a:r>
              <a:rPr lang="pt-BR" b="1" dirty="0"/>
              <a:t>mercado secundário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3778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demonstre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pt-BR" dirty="0" smtClean="0"/>
              <a:t> precisaríamos fazer mais.</a:t>
            </a:r>
          </a:p>
          <a:p>
            <a:pPr algn="just"/>
            <a:r>
              <a:rPr lang="pt-BR" dirty="0" smtClean="0"/>
              <a:t>Lembra de quando mencionamos a existência de diferentes perfis de investidores? Uns mais agressivos (predispostos a correr riscos maiores com o objetivo de auferir maiores rendimentos) e outros mais conservadores (avessos a níveis elevados de risco).</a:t>
            </a:r>
          </a:p>
          <a:p>
            <a:pPr algn="just"/>
            <a:r>
              <a:rPr lang="pt-BR" dirty="0" smtClean="0"/>
              <a:t>Ora, às vezes uma postura mais agressiva (ou arrojada) mostra-se mais lucrativa que a postura conservadora. Mas em outros momentos a situação pode se reverter.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sinal de “inteligência” do </a:t>
            </a:r>
            <a:r>
              <a:rPr lang="pt-BR" dirty="0" err="1" smtClean="0"/>
              <a:t>Ceteris</a:t>
            </a:r>
            <a:r>
              <a:rPr lang="pt-BR" dirty="0" smtClean="0"/>
              <a:t> </a:t>
            </a:r>
            <a:r>
              <a:rPr lang="pt-BR" dirty="0" err="1" smtClean="0"/>
              <a:t>Paribus</a:t>
            </a:r>
            <a:r>
              <a:rPr lang="pt-BR" dirty="0" smtClean="0"/>
              <a:t> residiria, por exemplo, em uma capacidade de perceber as mudanças do mercado e ajustar-se (adaptar-se) </a:t>
            </a:r>
            <a:r>
              <a:rPr lang="pt-BR" dirty="0"/>
              <a:t>a </a:t>
            </a:r>
            <a:r>
              <a:rPr lang="pt-BR" dirty="0" smtClean="0"/>
              <a:t>elas, ora adotando um perfil de investidor arrojado e ora um perfil de investidor conservador.</a:t>
            </a:r>
          </a:p>
          <a:p>
            <a:pPr algn="just"/>
            <a:r>
              <a:rPr lang="pt-BR" dirty="0" smtClean="0"/>
              <a:t>E como faremos isso?</a:t>
            </a:r>
          </a:p>
          <a:p>
            <a:pPr algn="just"/>
            <a:r>
              <a:rPr lang="pt-BR" dirty="0" smtClean="0"/>
              <a:t>Utilizaremos:</a:t>
            </a:r>
          </a:p>
          <a:p>
            <a:pPr lvl="1" algn="just"/>
            <a:r>
              <a:rPr lang="pt-BR" dirty="0" smtClean="0"/>
              <a:t>Raciocínio Probabilístico (como no exemplo anterior do </a:t>
            </a:r>
            <a:r>
              <a:rPr lang="pt-BR" dirty="0" err="1" smtClean="0"/>
              <a:t>SHouD</a:t>
            </a:r>
            <a:r>
              <a:rPr lang="pt-BR" dirty="0" smtClean="0"/>
              <a:t>)?</a:t>
            </a:r>
          </a:p>
          <a:p>
            <a:pPr lvl="1" algn="just"/>
            <a:r>
              <a:rPr lang="pt-BR" dirty="0" smtClean="0"/>
              <a:t>Redes Neurais Artificiais?</a:t>
            </a:r>
          </a:p>
          <a:p>
            <a:pPr lvl="1" algn="just"/>
            <a:r>
              <a:rPr lang="pt-BR" dirty="0" smtClean="0"/>
              <a:t>Algoritmos Genéticos?</a:t>
            </a:r>
          </a:p>
          <a:p>
            <a:pPr lvl="1" algn="just"/>
            <a:r>
              <a:rPr lang="pt-BR" dirty="0" smtClean="0"/>
              <a:t>Lógica Nebulosa (</a:t>
            </a:r>
            <a:r>
              <a:rPr lang="pt-BR" dirty="0" err="1" smtClean="0"/>
              <a:t>Fuzzy</a:t>
            </a:r>
            <a:r>
              <a:rPr lang="pt-BR" dirty="0" smtClean="0"/>
              <a:t>) ou Lógica </a:t>
            </a:r>
            <a:r>
              <a:rPr lang="pt-BR" dirty="0" err="1" smtClean="0"/>
              <a:t>Paraconsistente</a:t>
            </a:r>
            <a:r>
              <a:rPr lang="pt-BR" dirty="0" smtClean="0"/>
              <a:t> Anotada?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77806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Muitas são as opções.</a:t>
            </a:r>
          </a:p>
          <a:p>
            <a:r>
              <a:rPr lang="pt-BR" dirty="0" smtClean="0"/>
              <a:t>Optaremos pela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Neural Artificial Sem Peso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 início devemos estruturar os dados de entrada para o treinamento da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Cresceu M5</a:t>
            </a:r>
          </a:p>
          <a:p>
            <a:pPr lvl="1"/>
            <a:r>
              <a:rPr lang="pt-BR" dirty="0" smtClean="0"/>
              <a:t>Cresceu M10</a:t>
            </a:r>
          </a:p>
          <a:p>
            <a:pPr lvl="1"/>
            <a:r>
              <a:rPr lang="pt-BR" dirty="0" smtClean="0"/>
              <a:t>M5 &gt; Preço</a:t>
            </a:r>
          </a:p>
          <a:p>
            <a:pPr lvl="1"/>
            <a:r>
              <a:rPr lang="pt-BR" dirty="0" smtClean="0"/>
              <a:t>M10 &gt; Preço</a:t>
            </a:r>
          </a:p>
          <a:p>
            <a:pPr lvl="1"/>
            <a:r>
              <a:rPr lang="pt-BR" dirty="0" smtClean="0"/>
              <a:t>M5 &gt; M10</a:t>
            </a:r>
          </a:p>
          <a:p>
            <a:pPr lvl="1"/>
            <a:r>
              <a:rPr lang="pt-BR" dirty="0" smtClean="0"/>
              <a:t>Arrojado Vencedor</a:t>
            </a:r>
          </a:p>
        </p:txBody>
      </p:sp>
    </p:spTree>
    <p:extLst>
      <p:ext uri="{BB962C8B-B14F-4D97-AF65-F5344CB8AC3E}">
        <p14:creationId xmlns:p14="http://schemas.microsoft.com/office/powerpoint/2010/main" xmlns="" val="1094516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Portanto, temos </a:t>
            </a:r>
            <a:r>
              <a:rPr lang="pt-BR" b="1" dirty="0" smtClean="0"/>
              <a:t>6 entradas </a:t>
            </a:r>
            <a:r>
              <a:rPr lang="pt-BR" dirty="0" smtClean="0"/>
              <a:t>para nossa </a:t>
            </a:r>
            <a:r>
              <a:rPr lang="pt-BR" b="1" dirty="0" smtClean="0">
                <a:solidFill>
                  <a:srgbClr val="FF0000"/>
                </a:solidFill>
              </a:rPr>
              <a:t>RNA </a:t>
            </a:r>
            <a:r>
              <a:rPr lang="pt-BR" b="1" dirty="0" err="1" smtClean="0">
                <a:solidFill>
                  <a:srgbClr val="FF0000"/>
                </a:solidFill>
              </a:rPr>
              <a:t>Wisard</a:t>
            </a:r>
            <a:r>
              <a:rPr lang="pt-BR" dirty="0" smtClean="0"/>
              <a:t>.</a:t>
            </a:r>
          </a:p>
          <a:p>
            <a:r>
              <a:rPr lang="pt-BR" dirty="0" smtClean="0"/>
              <a:t>Todas convenientemente de </a:t>
            </a:r>
            <a:r>
              <a:rPr lang="pt-BR" b="1" dirty="0" smtClean="0"/>
              <a:t>formato binário </a:t>
            </a:r>
            <a:r>
              <a:rPr lang="pt-BR" dirty="0" smtClean="0"/>
              <a:t>– já adequadas para a alimentação da </a:t>
            </a:r>
            <a:r>
              <a:rPr lang="pt-BR" b="1" dirty="0" smtClean="0"/>
              <a:t>RNA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seguir mostraremos uma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simulação</a:t>
            </a:r>
            <a:r>
              <a:rPr lang="pt-BR" dirty="0" smtClean="0"/>
              <a:t> desses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 smtClean="0"/>
              <a:t> e do treinamento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4" name="Espaço Reservado para Conteúdo 3" descr="imagem_dado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972" y="1393371"/>
            <a:ext cx="11462657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64" y="1459344"/>
            <a:ext cx="11388436" cy="52647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faixa branca que precede a faixa verde (de 01/09 a 10/09) corresponde ao período em que faltam dados suficientes para os agentes do Sistema </a:t>
            </a:r>
            <a:r>
              <a:rPr lang="pt-BR" dirty="0" err="1" smtClean="0"/>
              <a:t>Ceteris</a:t>
            </a:r>
            <a:r>
              <a:rPr lang="pt-BR" dirty="0" smtClean="0"/>
              <a:t> </a:t>
            </a:r>
            <a:r>
              <a:rPr lang="pt-BR" dirty="0" err="1" smtClean="0"/>
              <a:t>Paribus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“Média Móvel 5” (M5) somente pode ser apurada a partir de 05/09, quando temos a cotação do preço de 5 dias.</a:t>
            </a:r>
          </a:p>
          <a:p>
            <a:pPr algn="just"/>
            <a:r>
              <a:rPr lang="pt-BR" dirty="0" smtClean="0"/>
              <a:t>A “Média Móvel 10” (M10) somente pode ser gerada a partir de 10/09.</a:t>
            </a:r>
          </a:p>
          <a:p>
            <a:pPr algn="just"/>
            <a:r>
              <a:rPr lang="pt-BR" dirty="0" smtClean="0"/>
              <a:t>Em 10/09 ocorre a distribuição de capital entre os dois agentes econômicos de perfil diferenciado.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76325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de perfil arrojado</a:t>
            </a:r>
            <a:r>
              <a:rPr lang="pt-BR" dirty="0" smtClean="0"/>
              <a:t>, assim como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de perfil conservador</a:t>
            </a:r>
            <a:r>
              <a:rPr lang="pt-BR" dirty="0" smtClean="0"/>
              <a:t>, recebem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R$ 10.000,00 </a:t>
            </a:r>
            <a:r>
              <a:rPr lang="pt-BR" dirty="0" smtClean="0"/>
              <a:t>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nenhum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competição</a:t>
            </a:r>
            <a:r>
              <a:rPr lang="pt-BR" dirty="0" smtClean="0"/>
              <a:t> entre ambos começa 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11/09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apresenta o seguinte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</a:t>
            </a:r>
            <a:r>
              <a:rPr lang="pt-BR" dirty="0" smtClean="0"/>
              <a:t>: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(M5 é Maior que M10)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Decisão-do-Arrojado = “COMPRAR”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Decisão-do-Arrojado = “VENDER”</a:t>
            </a:r>
          </a:p>
          <a:p>
            <a:pPr lvl="1" algn="just"/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Fim-SE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916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não espera qualquer confirmação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mudança de tendência no mercado do ativo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Ao primeiro sinal – quando M5 torna-se MAIOR que M10 – 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</a:t>
            </a:r>
            <a:r>
              <a:rPr lang="pt-BR" dirty="0" smtClean="0"/>
              <a:t> decide COMPRAR ativos (pois há uma tendência de elevação do preço do ativo).</a:t>
            </a:r>
          </a:p>
          <a:p>
            <a:pPr algn="just"/>
            <a:r>
              <a:rPr lang="pt-BR" dirty="0" smtClean="0"/>
              <a:t>Quando M5 torna-se MENOR ou IGUAL a M10, 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decide VENDER ativos (pois há uma tendência de queda do preço do ativo).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</a:t>
            </a:r>
            <a:r>
              <a:rPr lang="pt-BR" dirty="0" smtClean="0"/>
              <a:t> do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é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aceitação do risco</a:t>
            </a:r>
            <a:r>
              <a:rPr lang="pt-BR" dirty="0" smtClean="0"/>
              <a:t>: afinal, a mudança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M5</a:t>
            </a:r>
            <a:r>
              <a:rPr lang="pt-BR" dirty="0" smtClean="0"/>
              <a:t> em relação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M10</a:t>
            </a:r>
            <a:r>
              <a:rPr lang="pt-BR" dirty="0" smtClean="0"/>
              <a:t> pode ser apenas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flutuação temporária do preço</a:t>
            </a:r>
            <a:r>
              <a:rPr lang="pt-BR" dirty="0" smtClean="0"/>
              <a:t>, sem necessariamente configurar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mudança comprovada de tendência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9236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Decisão-do-Arrojado</a:t>
            </a:r>
            <a:r>
              <a:rPr lang="pt-BR" dirty="0" smtClean="0"/>
              <a:t> é “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COMPRAR</a:t>
            </a:r>
            <a:r>
              <a:rPr lang="pt-BR" dirty="0" smtClean="0"/>
              <a:t>”: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 =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(Arredondar(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 * Preço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 =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AtivoAnterior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(Arredondar(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</a:t>
            </a:r>
          </a:p>
          <a:p>
            <a:pPr lvl="1"/>
            <a:r>
              <a:rPr lang="pt-BR" dirty="0" smtClean="0"/>
              <a:t>No 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11/09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temos:</a:t>
            </a:r>
          </a:p>
          <a:p>
            <a:pPr lvl="2"/>
            <a:r>
              <a:rPr lang="pt-BR" dirty="0" smtClean="0"/>
              <a:t>Dinheiro = 10000 – (Arredondar(10000/86 x 0,1)) * 86</a:t>
            </a:r>
          </a:p>
          <a:p>
            <a:pPr lvl="2"/>
            <a:r>
              <a:rPr lang="pt-BR" dirty="0" smtClean="0"/>
              <a:t>Dinheiro = 10000 – (Arredondar(116,2790 x 0,1)) * 86</a:t>
            </a:r>
          </a:p>
          <a:p>
            <a:pPr lvl="2"/>
            <a:r>
              <a:rPr lang="pt-BR" dirty="0" smtClean="0"/>
              <a:t>Dinheiro = 10000 – (Arredondar(11,6279)) * 86</a:t>
            </a:r>
          </a:p>
          <a:p>
            <a:pPr lvl="2"/>
            <a:r>
              <a:rPr lang="pt-BR" dirty="0" smtClean="0"/>
              <a:t>Dinheiro = 10000 – 11 * 86</a:t>
            </a:r>
          </a:p>
          <a:p>
            <a:pPr lvl="2"/>
            <a:r>
              <a:rPr lang="pt-BR" dirty="0" smtClean="0"/>
              <a:t>Dinheiro = 10000 – 946 = 9054</a:t>
            </a:r>
          </a:p>
          <a:p>
            <a:pPr lvl="2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comprou 11 ativos por R$ 86,00 cada um (R$ 946,00 no total) e agora tem R$ 9054,00 em dinheiro.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314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 parecer um pouco demorado, mas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 isso acontece em uma fração de segundos </a:t>
            </a:r>
            <a:r>
              <a:rPr lang="pt-BR" dirty="0"/>
              <a:t>e de forma extremamente prática, no conforto da sua casa, através de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  <a:r>
              <a:rPr lang="pt-BR" dirty="0"/>
              <a:t> chamada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Home </a:t>
            </a:r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Broker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Aquela </a:t>
            </a:r>
            <a:r>
              <a:rPr lang="pt-BR" dirty="0"/>
              <a:t>sala cheia de pessoas gritando e falando ao telefone, como imaginávamos que era a bolsa, não existe mais. </a:t>
            </a:r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negociações</a:t>
            </a:r>
            <a:r>
              <a:rPr lang="pt-BR" dirty="0"/>
              <a:t> são realizadas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eletrônica e automática </a:t>
            </a:r>
            <a:r>
              <a:rPr lang="pt-BR" dirty="0"/>
              <a:t>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registradas</a:t>
            </a:r>
            <a:r>
              <a:rPr lang="pt-BR" dirty="0"/>
              <a:t> 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grande computador </a:t>
            </a:r>
            <a:r>
              <a:rPr lang="pt-BR" dirty="0"/>
              <a:t>da </a:t>
            </a:r>
            <a:r>
              <a:rPr lang="pt-BR" b="1" dirty="0">
                <a:solidFill>
                  <a:srgbClr val="C00000"/>
                </a:solidFill>
              </a:rPr>
              <a:t>BM&amp;F Bovespa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87020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Decisão-do-Arrojado</a:t>
            </a:r>
            <a:r>
              <a:rPr lang="pt-BR" dirty="0"/>
              <a:t> é </a:t>
            </a:r>
            <a:r>
              <a:rPr lang="pt-BR" dirty="0" smtClean="0"/>
              <a:t>“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VENDER</a:t>
            </a:r>
            <a:r>
              <a:rPr lang="pt-BR" dirty="0"/>
              <a:t>”:</a:t>
            </a:r>
          </a:p>
          <a:p>
            <a:pPr lvl="1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 =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(Arredondar(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 * Preço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 =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(Arredondar(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No 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24/09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temos: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2880 + </a:t>
            </a:r>
            <a:r>
              <a:rPr lang="pt-BR" dirty="0"/>
              <a:t>(</a:t>
            </a:r>
            <a:r>
              <a:rPr lang="pt-BR" dirty="0" smtClean="0"/>
              <a:t>Arredondar(2880/86 </a:t>
            </a:r>
            <a:r>
              <a:rPr lang="pt-BR" dirty="0"/>
              <a:t>x 0,1)) * 86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2880 + </a:t>
            </a:r>
            <a:r>
              <a:rPr lang="pt-BR" dirty="0"/>
              <a:t>(</a:t>
            </a:r>
            <a:r>
              <a:rPr lang="pt-BR" dirty="0" smtClean="0"/>
              <a:t>Arredondar(33,4883 x </a:t>
            </a:r>
            <a:r>
              <a:rPr lang="pt-BR" dirty="0"/>
              <a:t>0,1)) * 86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2880 + </a:t>
            </a:r>
            <a:r>
              <a:rPr lang="pt-BR" dirty="0"/>
              <a:t>(</a:t>
            </a:r>
            <a:r>
              <a:rPr lang="pt-BR" dirty="0" smtClean="0"/>
              <a:t>Arredondar(3,34883)) </a:t>
            </a:r>
            <a:r>
              <a:rPr lang="pt-BR" dirty="0"/>
              <a:t>* 86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2880 + </a:t>
            </a:r>
            <a:r>
              <a:rPr lang="pt-BR" dirty="0"/>
              <a:t>3</a:t>
            </a:r>
            <a:r>
              <a:rPr lang="pt-BR" dirty="0" smtClean="0"/>
              <a:t> </a:t>
            </a:r>
            <a:r>
              <a:rPr lang="pt-BR" dirty="0"/>
              <a:t>* 86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2880 + 258 </a:t>
            </a:r>
            <a:r>
              <a:rPr lang="pt-BR" dirty="0"/>
              <a:t>= </a:t>
            </a:r>
            <a:r>
              <a:rPr lang="pt-BR" dirty="0" smtClean="0"/>
              <a:t>3138</a:t>
            </a:r>
            <a:endParaRPr lang="pt-BR" dirty="0"/>
          </a:p>
          <a:p>
            <a:pPr lvl="2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dirty="0" smtClean="0"/>
              <a:t>vendeu 3 </a:t>
            </a:r>
            <a:r>
              <a:rPr lang="pt-BR" dirty="0"/>
              <a:t>ativos por R$ 86,00 cada um (R$ </a:t>
            </a:r>
            <a:r>
              <a:rPr lang="pt-BR" dirty="0" smtClean="0"/>
              <a:t>258,00 </a:t>
            </a:r>
            <a:r>
              <a:rPr lang="pt-BR" dirty="0"/>
              <a:t>no total) e agora tem R$ </a:t>
            </a:r>
            <a:r>
              <a:rPr lang="pt-BR" dirty="0" smtClean="0"/>
              <a:t>3138,00 </a:t>
            </a:r>
            <a:r>
              <a:rPr lang="pt-BR" dirty="0"/>
              <a:t>em dinheiro.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5640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 smtClean="0"/>
              <a:t>age cautelosamente e prefere esperar a </a:t>
            </a:r>
            <a:r>
              <a:rPr lang="pt-BR" dirty="0"/>
              <a:t>confirmação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mudança de tendência no mercado do ativo</a:t>
            </a:r>
            <a:r>
              <a:rPr lang="pt-BR" dirty="0"/>
              <a:t>.</a:t>
            </a:r>
          </a:p>
          <a:p>
            <a:pPr algn="just"/>
            <a:r>
              <a:rPr lang="pt-BR" dirty="0" smtClean="0"/>
              <a:t>Quando </a:t>
            </a:r>
            <a:r>
              <a:rPr lang="pt-BR" dirty="0"/>
              <a:t>M5 torna-se MAIOR que M10 – 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</a:t>
            </a:r>
            <a:r>
              <a:rPr lang="pt-BR" dirty="0" smtClean="0"/>
              <a:t> não decide imediatamente COMPRAR ativos. Ele espera pelo momento em que o valor de M5 fique mais de 5% abaixo do preço corrente do ativo.</a:t>
            </a:r>
            <a:endParaRPr lang="pt-BR" dirty="0"/>
          </a:p>
          <a:p>
            <a:pPr algn="just"/>
            <a:r>
              <a:rPr lang="pt-BR" dirty="0"/>
              <a:t>Quando M5 torna-se MENOR ou IGUAL a M10, 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 smtClean="0"/>
              <a:t>espera que M5 fique maior oi igual a 5% do preço corrente para VENDER ativos. Essa é a confirmação que espera para estar mais certo da mudança de tendência.</a:t>
            </a:r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</a:t>
            </a:r>
            <a:r>
              <a:rPr lang="pt-BR" dirty="0"/>
              <a:t> do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/>
              <a:t>é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rejeição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risco</a:t>
            </a:r>
            <a:r>
              <a:rPr lang="pt-BR" dirty="0"/>
              <a:t>: afinal, a mudança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M5</a:t>
            </a:r>
            <a:r>
              <a:rPr lang="pt-BR" dirty="0"/>
              <a:t> em relação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M10</a:t>
            </a:r>
            <a:r>
              <a:rPr lang="pt-BR" dirty="0"/>
              <a:t> pode ser apenas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flutuação temporária do preço</a:t>
            </a:r>
            <a:r>
              <a:rPr lang="pt-BR" dirty="0"/>
              <a:t>, sem necessariamente configurar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mudança comprovada de tendência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41444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/>
              <a:t>apresenta o seguinte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</a:t>
            </a:r>
            <a:r>
              <a:rPr lang="pt-BR" dirty="0"/>
              <a:t>: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(M5 é Maior que M10)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(M5/Preço &lt; = - 0,05)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Decisão-do-Conservador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“VENDER”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Decisão-do-Conservador = “COMPRAR”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Fim-SE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(M5/Preço &gt;= 0,05)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Decisão-do-Conservador = “VENDER”</a:t>
            </a:r>
          </a:p>
          <a:p>
            <a:pPr lvl="1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Decisão-do-Conservador = “COMPRAR”</a:t>
            </a:r>
          </a:p>
          <a:p>
            <a:pPr lvl="1" algn="just"/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Fim-SE</a:t>
            </a:r>
            <a:endParaRPr lang="pt-B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Fim-SE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84793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Decisão-do-Conservador</a:t>
            </a:r>
            <a:r>
              <a:rPr lang="pt-BR" dirty="0" smtClean="0"/>
              <a:t> </a:t>
            </a:r>
            <a:r>
              <a:rPr lang="pt-BR" dirty="0"/>
              <a:t>é “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COMPRAR</a:t>
            </a:r>
            <a:r>
              <a:rPr lang="pt-BR" dirty="0"/>
              <a:t>”:</a:t>
            </a:r>
          </a:p>
          <a:p>
            <a:pPr lvl="1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 =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(Arredondar(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 * Preço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 =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(Arredondar(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</a:t>
            </a:r>
          </a:p>
          <a:p>
            <a:pPr lvl="1"/>
            <a:r>
              <a:rPr lang="pt-BR" dirty="0"/>
              <a:t>No dia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11/09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temos:</a:t>
            </a:r>
          </a:p>
          <a:p>
            <a:pPr lvl="2"/>
            <a:r>
              <a:rPr lang="pt-BR" dirty="0"/>
              <a:t>Dinheiro = 10000 – (Arredondar(10000/86 x 0,1)) * 86</a:t>
            </a:r>
          </a:p>
          <a:p>
            <a:pPr lvl="2"/>
            <a:r>
              <a:rPr lang="pt-BR" dirty="0"/>
              <a:t>Dinheiro = 10000 – (Arredondar(116,2790 x 0,1)) * 86</a:t>
            </a:r>
          </a:p>
          <a:p>
            <a:pPr lvl="2"/>
            <a:r>
              <a:rPr lang="pt-BR" dirty="0"/>
              <a:t>Dinheiro = 10000 – (Arredondar(11,6279)) * 86</a:t>
            </a:r>
          </a:p>
          <a:p>
            <a:pPr lvl="2"/>
            <a:r>
              <a:rPr lang="pt-BR" dirty="0"/>
              <a:t>Dinheiro = 10000 – 11 * 86</a:t>
            </a:r>
          </a:p>
          <a:p>
            <a:pPr lvl="2"/>
            <a:r>
              <a:rPr lang="pt-BR" dirty="0"/>
              <a:t>Dinheiro = 10000 – 946 = 9054</a:t>
            </a:r>
          </a:p>
          <a:p>
            <a:pPr lvl="2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/>
              <a:t>comprou 11 ativos por R$ 86,00 cada um (R$ 946,00 no total) e agora tem R$ 9054,00 em dinheiro.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96768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Decisão-do-Conservador</a:t>
            </a:r>
            <a:r>
              <a:rPr lang="pt-BR" dirty="0" smtClean="0"/>
              <a:t> </a:t>
            </a:r>
            <a:r>
              <a:rPr lang="pt-BR" dirty="0"/>
              <a:t>é “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VENDER</a:t>
            </a:r>
            <a:r>
              <a:rPr lang="pt-BR" dirty="0"/>
              <a:t>”:</a:t>
            </a:r>
          </a:p>
          <a:p>
            <a:pPr lvl="1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 =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(Arredondar(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 * Preço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 =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(Arredondar(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DinheiroAnterior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/Preço x 0,1))</a:t>
            </a:r>
          </a:p>
          <a:p>
            <a:pPr lvl="1"/>
            <a:r>
              <a:rPr lang="pt-BR" dirty="0"/>
              <a:t>No dia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16/09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temos:</a:t>
            </a:r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6050 </a:t>
            </a:r>
            <a:r>
              <a:rPr lang="pt-BR" dirty="0"/>
              <a:t>+ (</a:t>
            </a:r>
            <a:r>
              <a:rPr lang="pt-BR" dirty="0" smtClean="0"/>
              <a:t>Arredondar(6050/95 </a:t>
            </a:r>
            <a:r>
              <a:rPr lang="pt-BR" dirty="0"/>
              <a:t>x 0,1)) * </a:t>
            </a:r>
            <a:r>
              <a:rPr lang="pt-BR" dirty="0" smtClean="0"/>
              <a:t>95</a:t>
            </a:r>
            <a:endParaRPr lang="pt-BR" dirty="0"/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6050 </a:t>
            </a:r>
            <a:r>
              <a:rPr lang="pt-BR" dirty="0"/>
              <a:t>+ (</a:t>
            </a:r>
            <a:r>
              <a:rPr lang="pt-BR" dirty="0" smtClean="0"/>
              <a:t>Arredondar(63,6842 x </a:t>
            </a:r>
            <a:r>
              <a:rPr lang="pt-BR" dirty="0"/>
              <a:t>0,1)) * </a:t>
            </a:r>
            <a:r>
              <a:rPr lang="pt-BR" dirty="0" smtClean="0"/>
              <a:t>95</a:t>
            </a:r>
            <a:endParaRPr lang="pt-BR" dirty="0"/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6050 </a:t>
            </a:r>
            <a:r>
              <a:rPr lang="pt-BR" dirty="0"/>
              <a:t>+ (</a:t>
            </a:r>
            <a:r>
              <a:rPr lang="pt-BR" dirty="0" smtClean="0"/>
              <a:t>Arredondar(6,36842)) </a:t>
            </a:r>
            <a:r>
              <a:rPr lang="pt-BR" dirty="0"/>
              <a:t>* </a:t>
            </a:r>
            <a:r>
              <a:rPr lang="pt-BR" dirty="0" smtClean="0"/>
              <a:t>95</a:t>
            </a:r>
            <a:endParaRPr lang="pt-BR" dirty="0"/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6050 </a:t>
            </a:r>
            <a:r>
              <a:rPr lang="pt-BR" dirty="0"/>
              <a:t>+ </a:t>
            </a:r>
            <a:r>
              <a:rPr lang="pt-BR" dirty="0" smtClean="0"/>
              <a:t>6 </a:t>
            </a:r>
            <a:r>
              <a:rPr lang="pt-BR" dirty="0"/>
              <a:t>* </a:t>
            </a:r>
            <a:r>
              <a:rPr lang="pt-BR" dirty="0" smtClean="0"/>
              <a:t>95</a:t>
            </a:r>
            <a:endParaRPr lang="pt-BR" dirty="0"/>
          </a:p>
          <a:p>
            <a:pPr lvl="2"/>
            <a:r>
              <a:rPr lang="pt-BR" dirty="0"/>
              <a:t>Dinheiro = </a:t>
            </a:r>
            <a:r>
              <a:rPr lang="pt-BR" dirty="0" smtClean="0"/>
              <a:t>6050 </a:t>
            </a:r>
            <a:r>
              <a:rPr lang="pt-BR" dirty="0"/>
              <a:t>+ </a:t>
            </a:r>
            <a:r>
              <a:rPr lang="pt-BR" dirty="0" smtClean="0"/>
              <a:t>570 </a:t>
            </a:r>
            <a:r>
              <a:rPr lang="pt-BR" dirty="0"/>
              <a:t>= </a:t>
            </a:r>
            <a:r>
              <a:rPr lang="pt-BR" dirty="0" smtClean="0"/>
              <a:t>6620</a:t>
            </a:r>
            <a:endParaRPr lang="pt-BR" dirty="0"/>
          </a:p>
          <a:p>
            <a:pPr lvl="2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conservador </a:t>
            </a:r>
            <a:r>
              <a:rPr lang="pt-BR" dirty="0"/>
              <a:t>vendeu </a:t>
            </a:r>
            <a:r>
              <a:rPr lang="pt-BR" dirty="0" smtClean="0"/>
              <a:t>6 </a:t>
            </a:r>
            <a:r>
              <a:rPr lang="pt-BR" dirty="0"/>
              <a:t>ativos por R$ </a:t>
            </a:r>
            <a:r>
              <a:rPr lang="pt-BR" dirty="0" smtClean="0"/>
              <a:t>95,00 </a:t>
            </a:r>
            <a:r>
              <a:rPr lang="pt-BR" dirty="0"/>
              <a:t>cada um (R$ </a:t>
            </a:r>
            <a:r>
              <a:rPr lang="pt-BR" dirty="0" smtClean="0"/>
              <a:t>570,00 </a:t>
            </a:r>
            <a:r>
              <a:rPr lang="pt-BR" dirty="0"/>
              <a:t>no total) e agora tem R$ </a:t>
            </a:r>
            <a:r>
              <a:rPr lang="pt-BR" dirty="0" smtClean="0"/>
              <a:t>6620,00 </a:t>
            </a:r>
            <a:r>
              <a:rPr lang="pt-BR" dirty="0"/>
              <a:t>em dinheiro.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4350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091" y="1403926"/>
            <a:ext cx="11462327" cy="5153891"/>
          </a:xfrm>
        </p:spPr>
      </p:pic>
    </p:spTree>
    <p:extLst>
      <p:ext uri="{BB962C8B-B14F-4D97-AF65-F5344CB8AC3E}">
        <p14:creationId xmlns:p14="http://schemas.microsoft.com/office/powerpoint/2010/main" xmlns="" val="417941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período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pt-BR" dirty="0" smtClean="0"/>
              <a:t> 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20/09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Faixa Amarela</a:t>
            </a:r>
            <a:r>
              <a:rPr lang="pt-BR" dirty="0" smtClean="0"/>
              <a:t>) a postura do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</a:t>
            </a:r>
            <a:r>
              <a:rPr lang="pt-BR" dirty="0" smtClean="0"/>
              <a:t> mostrou-se mais adequada que a do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conservador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Note que em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17/09</a:t>
            </a:r>
            <a:r>
              <a:rPr lang="pt-BR" dirty="0" smtClean="0"/>
              <a:t>:</a:t>
            </a:r>
          </a:p>
          <a:p>
            <a:pPr lvl="1" algn="just"/>
            <a:r>
              <a:rPr lang="pt-BR" dirty="0" smtClean="0"/>
              <a:t>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acumulou</a:t>
            </a:r>
            <a:r>
              <a:rPr lang="pt-BR" dirty="0" smtClean="0"/>
              <a:t>: dinheiro + ativos = 5000 + Preço x ativos</a:t>
            </a:r>
          </a:p>
          <a:p>
            <a:pPr lvl="1" algn="just"/>
            <a:r>
              <a:rPr lang="pt-BR" dirty="0"/>
              <a:t>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arrojado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acumulou</a:t>
            </a:r>
            <a:r>
              <a:rPr lang="pt-BR" dirty="0"/>
              <a:t>: </a:t>
            </a:r>
            <a:r>
              <a:rPr lang="pt-BR" dirty="0" smtClean="0"/>
              <a:t>5000 </a:t>
            </a:r>
            <a:r>
              <a:rPr lang="pt-BR" dirty="0"/>
              <a:t>+ </a:t>
            </a:r>
            <a:r>
              <a:rPr lang="pt-BR" dirty="0" smtClean="0"/>
              <a:t>96 x 56 = 5000 + 5376 = 10.376</a:t>
            </a:r>
          </a:p>
          <a:p>
            <a:pPr lvl="1" algn="just"/>
            <a:r>
              <a:rPr lang="pt-BR" dirty="0" smtClean="0"/>
              <a:t>Suas operações trouxeram um rendimento de R$ 376,00 (= 3,76% em 17 dias de investimento).</a:t>
            </a:r>
          </a:p>
          <a:p>
            <a:pPr lvl="1" algn="just"/>
            <a:r>
              <a:rPr lang="pt-BR" dirty="0" smtClean="0"/>
              <a:t>O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conservador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acumulou</a:t>
            </a:r>
            <a:r>
              <a:rPr lang="pt-BR" dirty="0" smtClean="0"/>
              <a:t>: 6044 + 96 x 45 = 6044 + 4320 = 10364</a:t>
            </a:r>
          </a:p>
          <a:p>
            <a:pPr lvl="1" algn="just"/>
            <a:r>
              <a:rPr lang="pt-BR" dirty="0" smtClean="0"/>
              <a:t>Suas operações trouxeram um rendimento de R$ 364,00 (= 3,64% em 17 dias de investimento).</a:t>
            </a:r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9086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982" y="1422400"/>
            <a:ext cx="11490035" cy="5301673"/>
          </a:xfrm>
        </p:spPr>
      </p:pic>
    </p:spTree>
    <p:extLst>
      <p:ext uri="{BB962C8B-B14F-4D97-AF65-F5344CB8AC3E}">
        <p14:creationId xmlns:p14="http://schemas.microsoft.com/office/powerpoint/2010/main" xmlns="" val="40552635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Porém, nas faixas verde e vermelha, há uma inversão dessa situação e o comportamento do agente conservador mostrou-se mais rentável.</a:t>
            </a:r>
          </a:p>
          <a:p>
            <a:pPr algn="just"/>
            <a:r>
              <a:rPr lang="pt-BR" dirty="0" smtClean="0"/>
              <a:t>Significa que em momentos distintos do mercado, diferentes comportamentos/estratégias devem ser adotadas no intuito de obter melhores rendimentos.</a:t>
            </a:r>
          </a:p>
          <a:p>
            <a:pPr algn="just"/>
            <a:r>
              <a:rPr lang="pt-BR" dirty="0" smtClean="0"/>
              <a:t>Se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dirty="0" smtClean="0"/>
              <a:t> souber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ajustar-se flexivelmente </a:t>
            </a:r>
            <a:r>
              <a:rPr lang="pt-BR" dirty="0" smtClean="0"/>
              <a:t>a tais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mudanças conjunturais do mercado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Esta é a justificativa para o objetivo de tornar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inteligentes</a:t>
            </a:r>
            <a:r>
              <a:rPr lang="pt-BR" dirty="0" smtClean="0"/>
              <a:t>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agentes 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49934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1825625"/>
            <a:ext cx="10661072" cy="4351338"/>
          </a:xfrm>
        </p:spPr>
      </p:pic>
    </p:spTree>
    <p:extLst>
      <p:ext uri="{BB962C8B-B14F-4D97-AF65-F5344CB8AC3E}">
        <p14:creationId xmlns:p14="http://schemas.microsoft.com/office/powerpoint/2010/main" xmlns="" val="4951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a negociação feita, o valor das ações será debitado da conta do comprador 3 dias úteis após o negócio</a:t>
            </a:r>
            <a:r>
              <a:rPr lang="pt-BR" dirty="0"/>
              <a:t>, e o vendedor consequentemente receberá o valor 3 dias úteis após.</a:t>
            </a:r>
          </a:p>
          <a:p>
            <a:pPr algn="just"/>
            <a:r>
              <a:rPr lang="pt-BR" dirty="0"/>
              <a:t>Devido a essa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de “liquidação” dos negócios</a:t>
            </a:r>
            <a:r>
              <a:rPr lang="pt-BR" dirty="0"/>
              <a:t>, existem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</a:t>
            </a:r>
            <a:r>
              <a:rPr lang="pt-BR" dirty="0"/>
              <a:t>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realizadas tão rápido que você não paga e nem recebe o valor total do negócio, mas apenas o lucro ou prejuízo</a:t>
            </a:r>
            <a:r>
              <a:rPr lang="pt-BR" dirty="0"/>
              <a:t>, e por isso é permitido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movimentar um valor até 30 vezes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que você possui</a:t>
            </a:r>
            <a:r>
              <a:rPr lang="pt-BR" dirty="0"/>
              <a:t>, o que é conhecido como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alavancagem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74074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2" y="1567007"/>
            <a:ext cx="6659417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7102764" y="1690688"/>
            <a:ext cx="4925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Início do Treinamento da RNA:</a:t>
            </a:r>
          </a:p>
          <a:p>
            <a:endParaRPr lang="pt-BR" dirty="0"/>
          </a:p>
          <a:p>
            <a:r>
              <a:rPr lang="pt-BR" dirty="0" smtClean="0"/>
              <a:t>Começando pelos dados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11/09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dado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pt-BR" dirty="0" smtClean="0"/>
              <a:t>” (</a:t>
            </a:r>
            <a:r>
              <a:rPr lang="pt-BR" b="1" dirty="0" smtClean="0"/>
              <a:t>Arrojado Vence</a:t>
            </a:r>
            <a:r>
              <a:rPr lang="pt-BR" dirty="0" smtClean="0"/>
              <a:t>) é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</a:t>
            </a:r>
            <a:r>
              <a:rPr lang="pt-BR" dirty="0" smtClean="0"/>
              <a:t> (=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Como não existe ainda um discriminador para este</a:t>
            </a:r>
          </a:p>
          <a:p>
            <a:r>
              <a:rPr lang="pt-BR" dirty="0" smtClean="0"/>
              <a:t>Valor de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pt-BR" dirty="0" smtClean="0"/>
              <a:t>”, um novo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dirty="0" smtClean="0"/>
              <a:t> será criado.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445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410" y="1690688"/>
            <a:ext cx="6321907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7056582" y="2068945"/>
            <a:ext cx="4918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Os dados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dirty="0" smtClean="0"/>
              <a:t>” e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t-BR" dirty="0" smtClean="0"/>
              <a:t>” – nessa ordem – determinam a</a:t>
            </a:r>
          </a:p>
          <a:p>
            <a:pPr algn="just"/>
            <a:r>
              <a:rPr lang="pt-BR" dirty="0" smtClean="0"/>
              <a:t>Sequência “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dirty="0" smtClean="0"/>
              <a:t>” que estimula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 1 </a:t>
            </a:r>
            <a:r>
              <a:rPr lang="pt-BR" dirty="0" smtClean="0"/>
              <a:t>do 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dirty="0" smtClean="0"/>
              <a:t> “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– Arrojado Vence</a:t>
            </a:r>
            <a:r>
              <a:rPr lang="pt-BR" dirty="0" smtClean="0"/>
              <a:t>”.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 endereçada </a:t>
            </a:r>
            <a:r>
              <a:rPr lang="pt-BR" dirty="0" smtClean="0"/>
              <a:t>“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dirty="0" smtClean="0"/>
              <a:t>” sofre ajuste em seu 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cumulador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0581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727" y="1788678"/>
            <a:ext cx="8696363" cy="4861503"/>
          </a:xfrm>
        </p:spPr>
      </p:pic>
    </p:spTree>
    <p:extLst>
      <p:ext uri="{BB962C8B-B14F-4D97-AF65-F5344CB8AC3E}">
        <p14:creationId xmlns:p14="http://schemas.microsoft.com/office/powerpoint/2010/main" xmlns="" val="1012201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399" y="1825625"/>
            <a:ext cx="9735127" cy="4351338"/>
          </a:xfrm>
        </p:spPr>
      </p:pic>
    </p:spTree>
    <p:extLst>
      <p:ext uri="{BB962C8B-B14F-4D97-AF65-F5344CB8AC3E}">
        <p14:creationId xmlns:p14="http://schemas.microsoft.com/office/powerpoint/2010/main" xmlns="" val="2523564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458" y="1690688"/>
            <a:ext cx="6411630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6899564" y="1828800"/>
            <a:ext cx="49685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Apresentamos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 entrada de dados </a:t>
            </a:r>
            <a:r>
              <a:rPr lang="pt-BR" dirty="0" smtClean="0"/>
              <a:t>para a RNA:</a:t>
            </a:r>
          </a:p>
          <a:p>
            <a:r>
              <a:rPr lang="pt-BR" dirty="0" smtClean="0"/>
              <a:t>Dados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12/09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Cada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específico de dados </a:t>
            </a:r>
            <a:r>
              <a:rPr lang="pt-BR" dirty="0" smtClean="0"/>
              <a:t>estimula um </a:t>
            </a:r>
          </a:p>
          <a:p>
            <a:r>
              <a:rPr lang="pt-BR" dirty="0" smtClean="0"/>
              <a:t>Dos 3 neurônios:</a:t>
            </a:r>
          </a:p>
          <a:p>
            <a:endParaRPr lang="pt-BR" dirty="0"/>
          </a:p>
          <a:p>
            <a:r>
              <a:rPr lang="pt-BR" dirty="0" smtClean="0"/>
              <a:t>“A” e “D” estimulam o Neurônio 1.</a:t>
            </a:r>
          </a:p>
          <a:p>
            <a:r>
              <a:rPr lang="pt-BR" dirty="0" smtClean="0"/>
              <a:t>“E” e “B” estimulam o Neurônio 2.</a:t>
            </a:r>
          </a:p>
          <a:p>
            <a:r>
              <a:rPr lang="pt-BR" dirty="0" smtClean="0"/>
              <a:t>“C” e “F” estimulam o Neurônio 3.</a:t>
            </a:r>
          </a:p>
          <a:p>
            <a:endParaRPr lang="pt-BR" dirty="0"/>
          </a:p>
          <a:p>
            <a:r>
              <a:rPr lang="pt-BR" dirty="0" smtClean="0"/>
              <a:t>Como o valor de “G” é 0 novamente, não há </a:t>
            </a:r>
          </a:p>
          <a:p>
            <a:r>
              <a:rPr lang="pt-BR" dirty="0" smtClean="0"/>
              <a:t>Necessidade de criar um novo discriminador.</a:t>
            </a:r>
          </a:p>
          <a:p>
            <a:endParaRPr lang="pt-BR" dirty="0"/>
          </a:p>
          <a:p>
            <a:r>
              <a:rPr lang="pt-BR" dirty="0" smtClean="0"/>
              <a:t>Reutilizamos o mesmo discriminador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– Arrojado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Vence</a:t>
            </a:r>
            <a:r>
              <a:rPr lang="pt-BR" dirty="0" smtClean="0"/>
              <a:t>”.</a:t>
            </a:r>
          </a:p>
          <a:p>
            <a:endParaRPr lang="pt-BR" dirty="0"/>
          </a:p>
          <a:p>
            <a:r>
              <a:rPr lang="pt-BR" dirty="0" smtClean="0"/>
              <a:t>Os estímulos se acumulam nos neurônios.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53165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18" y="1825625"/>
            <a:ext cx="11111346" cy="4806084"/>
          </a:xfrm>
        </p:spPr>
      </p:pic>
    </p:spTree>
    <p:extLst>
      <p:ext uri="{BB962C8B-B14F-4D97-AF65-F5344CB8AC3E}">
        <p14:creationId xmlns:p14="http://schemas.microsoft.com/office/powerpoint/2010/main" xmlns="" val="3334987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18" y="1825624"/>
            <a:ext cx="11369964" cy="4926157"/>
          </a:xfrm>
        </p:spPr>
      </p:pic>
    </p:spTree>
    <p:extLst>
      <p:ext uri="{BB962C8B-B14F-4D97-AF65-F5344CB8AC3E}">
        <p14:creationId xmlns:p14="http://schemas.microsoft.com/office/powerpoint/2010/main" xmlns="" val="4123426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708" y="1825625"/>
            <a:ext cx="10818091" cy="4944630"/>
          </a:xfrm>
        </p:spPr>
      </p:pic>
    </p:spTree>
    <p:extLst>
      <p:ext uri="{BB962C8B-B14F-4D97-AF65-F5344CB8AC3E}">
        <p14:creationId xmlns:p14="http://schemas.microsoft.com/office/powerpoint/2010/main" xmlns="" val="3369534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328" y="1825624"/>
            <a:ext cx="11554690" cy="4926157"/>
          </a:xfrm>
        </p:spPr>
      </p:pic>
    </p:spTree>
    <p:extLst>
      <p:ext uri="{BB962C8B-B14F-4D97-AF65-F5344CB8AC3E}">
        <p14:creationId xmlns:p14="http://schemas.microsoft.com/office/powerpoint/2010/main" xmlns="" val="1725982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084291" y="2124364"/>
            <a:ext cx="51124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não existe um Discriminador para o valor</a:t>
            </a:r>
          </a:p>
          <a:p>
            <a:r>
              <a:rPr lang="pt-BR" dirty="0" smtClean="0"/>
              <a:t>“1 – Arrojado Vence” de “G”, um novo Discriminador</a:t>
            </a:r>
          </a:p>
          <a:p>
            <a:r>
              <a:rPr lang="pt-BR" dirty="0" smtClean="0"/>
              <a:t>Deve ser criado.</a:t>
            </a:r>
          </a:p>
          <a:p>
            <a:endParaRPr lang="pt-BR" dirty="0"/>
          </a:p>
          <a:p>
            <a:r>
              <a:rPr lang="pt-BR" dirty="0" smtClean="0"/>
              <a:t>O Discriminador anterior continua existindo e </a:t>
            </a:r>
          </a:p>
          <a:p>
            <a:r>
              <a:rPr lang="pt-BR" dirty="0" smtClean="0"/>
              <a:t>Esperando por um novo valor “0” para “G”.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356" y="2124364"/>
            <a:ext cx="6522814" cy="4351338"/>
          </a:xfrm>
        </p:spPr>
      </p:pic>
    </p:spTree>
    <p:extLst>
      <p:ext uri="{BB962C8B-B14F-4D97-AF65-F5344CB8AC3E}">
        <p14:creationId xmlns:p14="http://schemas.microsoft.com/office/powerpoint/2010/main" xmlns="" val="390279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Essa é a forma mais emocionante e lucrativa de investir, onde alguns investidores buscam </a:t>
            </a:r>
            <a:r>
              <a:rPr lang="pt-BR" b="1" dirty="0"/>
              <a:t>lucros de 2% a 4% POR DIA</a:t>
            </a:r>
            <a:r>
              <a:rPr lang="pt-BR" dirty="0"/>
              <a:t>. Vale lembrar que 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investimentos</a:t>
            </a:r>
            <a:r>
              <a:rPr lang="pt-BR" dirty="0"/>
              <a:t>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bolsa</a:t>
            </a:r>
            <a:r>
              <a:rPr lang="pt-BR" dirty="0"/>
              <a:t>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</a:t>
            </a:r>
            <a:r>
              <a:rPr lang="pt-BR" dirty="0"/>
              <a:t> 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retorno</a:t>
            </a:r>
            <a:r>
              <a:rPr lang="pt-BR" dirty="0"/>
              <a:t> são sempre proporcionais. </a:t>
            </a:r>
            <a:endParaRPr lang="pt-BR" dirty="0" smtClean="0"/>
          </a:p>
          <a:p>
            <a:pPr algn="just"/>
            <a:r>
              <a:rPr lang="pt-BR" dirty="0" smtClean="0"/>
              <a:t>Essa</a:t>
            </a:r>
            <a:r>
              <a:rPr lang="pt-BR" dirty="0"/>
              <a:t> 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alavancagem</a:t>
            </a:r>
            <a:r>
              <a:rPr lang="pt-BR" dirty="0"/>
              <a:t> pode ser utilizada em dois tipos de operações:</a:t>
            </a:r>
          </a:p>
          <a:p>
            <a:pPr lvl="1" algn="just"/>
            <a:r>
              <a:rPr lang="pt-BR" dirty="0"/>
              <a:t>O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Day Trade</a:t>
            </a:r>
            <a:r>
              <a:rPr lang="pt-BR" dirty="0"/>
              <a:t> - Operações que duram entre minutos e horas, nunca ultrapassando o encerramento do pregão do dia.</a:t>
            </a:r>
          </a:p>
          <a:p>
            <a:pPr lvl="1" algn="just"/>
            <a:r>
              <a:rPr lang="pt-BR" dirty="0"/>
              <a:t>O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Mercado Futuro</a:t>
            </a:r>
            <a:r>
              <a:rPr lang="pt-BR" dirty="0"/>
              <a:t> - Operações que podem ser de curto prazo (1 a 5 dias) ou Day Trade, onde você investe em contratos de commodities, índices e moedas ao invés de ações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3154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9971" y="1698171"/>
            <a:ext cx="10058399" cy="4963885"/>
          </a:xfrm>
        </p:spPr>
      </p:pic>
    </p:spTree>
    <p:extLst>
      <p:ext uri="{BB962C8B-B14F-4D97-AF65-F5344CB8AC3E}">
        <p14:creationId xmlns:p14="http://schemas.microsoft.com/office/powerpoint/2010/main" xmlns="" val="2797229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258" y="1752600"/>
            <a:ext cx="10787742" cy="4800599"/>
          </a:xfrm>
        </p:spPr>
      </p:pic>
    </p:spTree>
    <p:extLst>
      <p:ext uri="{BB962C8B-B14F-4D97-AF65-F5344CB8AC3E}">
        <p14:creationId xmlns:p14="http://schemas.microsoft.com/office/powerpoint/2010/main" xmlns="" val="38889054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9696" y="1880053"/>
            <a:ext cx="573049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6803571" y="2079171"/>
            <a:ext cx="4212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Terminada a Fase de Treinamento começamos a Fase de Avaliação da RNA.</a:t>
            </a:r>
          </a:p>
          <a:p>
            <a:endParaRPr lang="pt-BR" dirty="0" smtClean="0"/>
          </a:p>
          <a:p>
            <a:r>
              <a:rPr lang="pt-BR" dirty="0" smtClean="0"/>
              <a:t>Para tanto, lhe passamos dados novos (inéditos para a RNA): dia </a:t>
            </a:r>
            <a:r>
              <a:rPr lang="pt-BR" b="1" dirty="0" smtClean="0"/>
              <a:t>30/9</a:t>
            </a:r>
          </a:p>
          <a:p>
            <a:endParaRPr lang="pt-BR" dirty="0" smtClean="0"/>
          </a:p>
          <a:p>
            <a:r>
              <a:rPr lang="pt-BR" dirty="0" smtClean="0"/>
              <a:t>Com base nos valores acumulados durante o treinamento,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</a:t>
            </a:r>
            <a:r>
              <a:rPr lang="pt-BR" dirty="0" smtClean="0"/>
              <a:t> avaliará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de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5625"/>
            <a:ext cx="9514114" cy="4836432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613" y="1771196"/>
            <a:ext cx="11362616" cy="4847318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pic>
        <p:nvPicPr>
          <p:cNvPr id="4" name="Espaço Reservado para Conteúdo 3" descr="Z_0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1887" y="1825624"/>
            <a:ext cx="11092542" cy="4879975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discriminador “0 – Arrojado Vence” retornou 2.</a:t>
            </a:r>
          </a:p>
          <a:p>
            <a:r>
              <a:rPr lang="pt-BR" dirty="0" smtClean="0"/>
              <a:t>O discriminador “1 – Arrojado Vence” retornou 1.</a:t>
            </a:r>
          </a:p>
          <a:p>
            <a:pPr algn="just"/>
            <a:r>
              <a:rPr lang="pt-BR" dirty="0" smtClean="0"/>
              <a:t>Portanto, o discriminador “0 – Arrojado Vence” foi o vitorioso, indicando que o melhor comportamento para o dia 30/9 é adotar um perfil Conservador.</a:t>
            </a:r>
          </a:p>
          <a:p>
            <a:pPr algn="just"/>
            <a:r>
              <a:rPr lang="pt-BR" dirty="0" smtClean="0"/>
              <a:t>O agente conservador obteve R$ 3.090 + 77 ativos a R$ 96, totalizando R$ 10.482,00.</a:t>
            </a:r>
          </a:p>
          <a:p>
            <a:pPr algn="just"/>
            <a:r>
              <a:rPr lang="pt-BR" dirty="0" smtClean="0"/>
              <a:t>O agente arrojado obteve R$ 5.086 + 53 ativos a R$ 96, totalizando R$ 10.174,00.</a:t>
            </a:r>
          </a:p>
          <a:p>
            <a:pPr algn="just"/>
            <a:r>
              <a:rPr lang="pt-BR" dirty="0" smtClean="0"/>
              <a:t>A fase de avaliação deve envolver mais dados que apenas o de um dia (30/9).</a:t>
            </a:r>
            <a:endParaRPr lang="pt-B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Contudo, a título de exemplo, um dia basta.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pt-BR" dirty="0" smtClean="0"/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soube adotar um comportamento adequado para o contexto conjuntural do mercado.</a:t>
            </a:r>
          </a:p>
          <a:p>
            <a:pPr algn="just"/>
            <a:r>
              <a:rPr lang="pt-BR" dirty="0" smtClean="0"/>
              <a:t>Ainda que não acerte sempre, mas apenas na maioria dos casos, o sistema se mostrará bem sucedido.</a:t>
            </a:r>
          </a:p>
          <a:p>
            <a:pPr algn="just"/>
            <a:r>
              <a:rPr lang="pt-BR" dirty="0" smtClean="0"/>
              <a:t>Findada a fase de avaliação, o sistema entra na fase de produção.</a:t>
            </a:r>
          </a:p>
          <a:p>
            <a:pPr algn="just"/>
            <a:r>
              <a:rPr lang="pt-BR" dirty="0" smtClean="0"/>
              <a:t>A proposta não é deixar o sistema gerenciar uma carteira de investimentos, mas sim servir de “conselheiro” para um agente humano com poder de decisão.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Ceteris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Paribus</a:t>
            </a:r>
            <a: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da RNA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Nosso Sistema Baseado em Agentes Inteligentes mostrou-se verdadeiramente inteligente.</a:t>
            </a:r>
          </a:p>
          <a:p>
            <a:pPr algn="just"/>
            <a:r>
              <a:rPr lang="pt-BR" dirty="0" smtClean="0"/>
              <a:t>Porém, obteria resultados melhores se, em vez de trabalhar com duas médias móveis (M5 e M10), optasse por três médias móveis (M5, M10 e M20).</a:t>
            </a:r>
          </a:p>
          <a:p>
            <a:pPr algn="just"/>
            <a:r>
              <a:rPr lang="pt-BR" dirty="0" smtClean="0"/>
              <a:t>Assim poderíamos programar melhor os comportamentos arrojado e conservador </a:t>
            </a:r>
            <a:r>
              <a:rPr lang="pt-BR" smtClean="0"/>
              <a:t>do agente.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Embora muitas pessoas não saibam,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investir na bolsa não é apenas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comprar ações</a:t>
            </a:r>
            <a:r>
              <a:rPr lang="pt-BR" dirty="0"/>
              <a:t>. Na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BM&amp;F</a:t>
            </a:r>
            <a:r>
              <a:rPr lang="pt-BR" dirty="0"/>
              <a:t> Bovespa também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negociados:</a:t>
            </a:r>
          </a:p>
          <a:p>
            <a:pPr lvl="1"/>
            <a:r>
              <a:rPr lang="pt-BR" sz="3200" dirty="0"/>
              <a:t>Títulos de Renda Fixa;</a:t>
            </a:r>
          </a:p>
          <a:p>
            <a:pPr lvl="1"/>
            <a:r>
              <a:rPr lang="pt-BR" sz="3200" dirty="0"/>
              <a:t>Contratos Futuros de Commodities;</a:t>
            </a:r>
          </a:p>
          <a:p>
            <a:pPr lvl="1"/>
            <a:r>
              <a:rPr lang="pt-BR" sz="3200" dirty="0"/>
              <a:t>Contratos Futuros de Moedas;</a:t>
            </a:r>
          </a:p>
          <a:p>
            <a:pPr lvl="1"/>
            <a:r>
              <a:rPr lang="pt-BR" sz="3200" dirty="0"/>
              <a:t>Contratos Futuros de Índices;</a:t>
            </a:r>
          </a:p>
          <a:p>
            <a:pPr lvl="1"/>
            <a:r>
              <a:rPr lang="pt-BR" sz="3200" dirty="0"/>
              <a:t>Opções de 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72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Bolsa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Conforme falamos anteriormente, também é possível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negociar índices na bolsa</a:t>
            </a:r>
            <a:r>
              <a:rPr lang="pt-BR" dirty="0"/>
              <a:t>. O mais famoso e negociado deles é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Bovespa</a:t>
            </a:r>
            <a:r>
              <a:rPr lang="pt-BR" dirty="0"/>
              <a:t>, também conhecido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Ibovespa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Futuro </a:t>
            </a:r>
            <a:r>
              <a:rPr lang="pt-BR" dirty="0"/>
              <a:t>ou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IBOV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Bovespa é uma carteira teórica de ações</a:t>
            </a:r>
            <a:r>
              <a:rPr lang="pt-BR" dirty="0"/>
              <a:t>, formada pelas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 mais negociadas na Bovespa</a:t>
            </a:r>
            <a:r>
              <a:rPr lang="pt-BR" dirty="0"/>
              <a:t>, por isso ele funciona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termômetro do mercado</a:t>
            </a:r>
            <a:r>
              <a:rPr lang="pt-BR" dirty="0"/>
              <a:t>, uma vez que as ações que o compõem representam a maior parte do volume financeiro negociado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Bovespa</a:t>
            </a:r>
            <a:r>
              <a:rPr lang="pt-BR" dirty="0"/>
              <a:t>. </a:t>
            </a:r>
          </a:p>
          <a:p>
            <a:pPr algn="just"/>
            <a:r>
              <a:rPr lang="pt-BR" dirty="0"/>
              <a:t>Ou seja, como 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Bovespa </a:t>
            </a:r>
            <a:r>
              <a:rPr lang="pt-BR" dirty="0"/>
              <a:t>é a maior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representação da bolsa</a:t>
            </a:r>
            <a:r>
              <a:rPr lang="pt-BR" dirty="0"/>
              <a:t>, se a maior parte dessas empresas apresentarem queda, isso significa que a bolsa como um todo também estará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caindo</a:t>
            </a:r>
            <a:r>
              <a:rPr lang="pt-BR" dirty="0"/>
              <a:t>.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investir neste índice, você terá que adquirir contratos futuros do Ibovespa, </a:t>
            </a:r>
            <a:r>
              <a:rPr lang="pt-BR" dirty="0"/>
              <a:t>através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Futuro </a:t>
            </a:r>
            <a:r>
              <a:rPr lang="pt-BR" dirty="0"/>
              <a:t>e 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códigos IND (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cheio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/>
              <a:t>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 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índice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pt-BR" dirty="0" smtClean="0"/>
              <a:t>E </a:t>
            </a:r>
            <a:r>
              <a:rPr lang="pt-BR" dirty="0"/>
              <a:t>é neste mercado também que você tem a chance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investir</a:t>
            </a:r>
            <a:r>
              <a:rPr lang="pt-BR" dirty="0"/>
              <a:t> em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commodities</a:t>
            </a:r>
            <a:r>
              <a:rPr lang="pt-BR" dirty="0"/>
              <a:t>,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dólar</a:t>
            </a:r>
            <a:r>
              <a:rPr lang="pt-BR" dirty="0"/>
              <a:t> ou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das 500 maiores empresas americanas, o S&amp;P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1413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4928</Words>
  <Application>Microsoft Office PowerPoint</Application>
  <PresentationFormat>Personalizar</PresentationFormat>
  <Paragraphs>386</Paragraphs>
  <Slides>78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79" baseType="lpstr">
      <vt:lpstr>Tema do Office</vt:lpstr>
      <vt:lpstr>Agentes Inteligentes na Análise de investimentos</vt:lpstr>
      <vt:lpstr>A Lógica de Funcionamento  do Mercado de Capitais</vt:lpstr>
      <vt:lpstr>A Lógica de Funcionamento  do Mercado de Capitais</vt:lpstr>
      <vt:lpstr>Funcionamento da Bolsa de Valores</vt:lpstr>
      <vt:lpstr>Funcionamento da Bolsa de Valores</vt:lpstr>
      <vt:lpstr>Funcionamento da Bolsa de Valores</vt:lpstr>
      <vt:lpstr>Funcionamento da Bolsa de Valores</vt:lpstr>
      <vt:lpstr>Funcionamento da Bolsa de Valores</vt:lpstr>
      <vt:lpstr>Funcionamento da Bolsa de Valores</vt:lpstr>
      <vt:lpstr>Exemplo</vt:lpstr>
      <vt:lpstr>Exemplo</vt:lpstr>
      <vt:lpstr>A incerteza do Futuro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Médias Móveis</vt:lpstr>
      <vt:lpstr>Sistema Baseado em Agentes Inteligentes</vt:lpstr>
      <vt:lpstr>Sistema Baseado em Agentes Inteligentes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</vt:lpstr>
      <vt:lpstr>Sistema Ceteris Paribus Treinamento da RNA Wisard</vt:lpstr>
      <vt:lpstr>Sistema Ceteris Paribus Treinamento da RNA Wisard</vt:lpstr>
      <vt:lpstr>Sistema Ceteris Paribus Treinamento de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  <vt:lpstr>Sistema Ceteris Paribus Treinamento da RNA WiSARD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Inteligentes na Análise de investimentos</dc:title>
  <dc:creator>Usuario</dc:creator>
  <cp:lastModifiedBy>2173010</cp:lastModifiedBy>
  <cp:revision>258</cp:revision>
  <dcterms:created xsi:type="dcterms:W3CDTF">2017-08-14T17:52:11Z</dcterms:created>
  <dcterms:modified xsi:type="dcterms:W3CDTF">2017-08-18T15:31:27Z</dcterms:modified>
</cp:coreProperties>
</file>