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7" r:id="rId59"/>
    <p:sldId id="313" r:id="rId60"/>
    <p:sldId id="314" r:id="rId61"/>
    <p:sldId id="318" r:id="rId62"/>
    <p:sldId id="315" r:id="rId63"/>
    <p:sldId id="316" r:id="rId64"/>
    <p:sldId id="319" r:id="rId65"/>
    <p:sldId id="320" r:id="rId66"/>
    <p:sldId id="321" r:id="rId67"/>
    <p:sldId id="322" r:id="rId68"/>
    <p:sldId id="323" r:id="rId69"/>
    <p:sldId id="326" r:id="rId70"/>
    <p:sldId id="324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 Neural Artificial</a:t>
            </a:r>
            <a:br>
              <a:rPr lang="pt-BR" dirty="0" smtClean="0"/>
            </a:br>
            <a:r>
              <a:rPr lang="pt-BR" dirty="0" smtClean="0"/>
              <a:t>(Neurônios Distribuídos)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 </a:t>
            </a:r>
            <a:r>
              <a:rPr lang="pt-BR" dirty="0" err="1" smtClean="0"/>
              <a:t>distribído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56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Importante ressaltar que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N bits endereçará 2</a:t>
            </a:r>
            <a:r>
              <a:rPr lang="pt-BR" sz="2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posições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dirty="0" smtClean="0"/>
              <a:t>Portanto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número de bits da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dependerá do tamanho de memórias </a:t>
            </a:r>
            <a:r>
              <a:rPr lang="pt-BR" sz="2800" dirty="0"/>
              <a:t>que está sendo utilizada na rede. </a:t>
            </a:r>
            <a:endParaRPr lang="pt-BR" sz="2800" dirty="0" smtClean="0"/>
          </a:p>
          <a:p>
            <a:pPr algn="just"/>
            <a:r>
              <a:rPr lang="pt-BR" sz="2800" dirty="0" smtClean="0"/>
              <a:t>Considerando </a:t>
            </a:r>
            <a:r>
              <a:rPr lang="pt-BR" sz="2800" dirty="0"/>
              <a:t>que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entrada possui M x N bits</a:t>
            </a:r>
            <a:r>
              <a:rPr lang="pt-BR" sz="2800" dirty="0"/>
              <a:t>, será preciso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RAM‘s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/>
              <a:t>para cada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discriminador</a:t>
            </a:r>
            <a:r>
              <a:rPr lang="pt-BR" sz="2800" dirty="0"/>
              <a:t> utilizado. </a:t>
            </a:r>
          </a:p>
        </p:txBody>
      </p:sp>
    </p:spTree>
    <p:extLst>
      <p:ext uri="{BB962C8B-B14F-4D97-AF65-F5344CB8AC3E}">
        <p14:creationId xmlns:p14="http://schemas.microsoft.com/office/powerpoint/2010/main" val="299482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No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r>
              <a:rPr lang="pt-BR" sz="2800" dirty="0" smtClean="0"/>
              <a:t> a seguir </a:t>
            </a:r>
            <a:r>
              <a:rPr lang="pt-BR" sz="2800" dirty="0"/>
              <a:t>pode-se observar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rede que utiliza memórias de 8 bits (2</a:t>
            </a:r>
            <a:r>
              <a:rPr lang="pt-BR" sz="2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e necessita portanto de quatro memórias por discriminador</a:t>
            </a:r>
            <a:r>
              <a:rPr lang="pt-BR" sz="2800" dirty="0"/>
              <a:t> para trabalhar com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entrada de 12 bits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dirty="0" smtClean="0"/>
              <a:t>Neste </a:t>
            </a:r>
            <a:r>
              <a:rPr lang="pt-BR" sz="2800" dirty="0"/>
              <a:t>exemplo está sendo armazenado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padrão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apresentado para a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categoria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―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pt-BR" sz="2800" dirty="0"/>
              <a:t>‖. </a:t>
            </a:r>
          </a:p>
        </p:txBody>
      </p:sp>
    </p:spTree>
    <p:extLst>
      <p:ext uri="{BB962C8B-B14F-4D97-AF65-F5344CB8AC3E}">
        <p14:creationId xmlns:p14="http://schemas.microsoft.com/office/powerpoint/2010/main" val="414626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8" y="1737360"/>
            <a:ext cx="9836727" cy="4164676"/>
          </a:xfrm>
        </p:spPr>
      </p:pic>
    </p:spTree>
    <p:extLst>
      <p:ext uri="{BB962C8B-B14F-4D97-AF65-F5344CB8AC3E}">
        <p14:creationId xmlns:p14="http://schemas.microsoft.com/office/powerpoint/2010/main" val="182081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Nesta rede,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reconhecimento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feito de maneira muito similar ao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3200" dirty="0" smtClean="0"/>
              <a:t>Porém</a:t>
            </a:r>
            <a:r>
              <a:rPr lang="pt-BR" sz="3200" dirty="0"/>
              <a:t>,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entrada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apresentada a todos os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discriminadores</a:t>
            </a:r>
            <a:r>
              <a:rPr lang="pt-BR" sz="3200" dirty="0"/>
              <a:t>,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lê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endereço de memória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apontado pela </a:t>
            </a:r>
            <a:r>
              <a:rPr lang="pt-BR" sz="3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correspondente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retorna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valor armazenado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que pode ser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pt-BR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39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/>
              <a:t>Feito isso,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discriminador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soma o número de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memórias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retornou 1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chega ao seu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de pontos</a:t>
            </a:r>
            <a:r>
              <a:rPr lang="pt-BR" sz="3200" dirty="0"/>
              <a:t>. </a:t>
            </a:r>
          </a:p>
          <a:p>
            <a:pPr algn="just"/>
            <a:r>
              <a:rPr lang="pt-BR" sz="3200" dirty="0"/>
              <a:t>Em seguida,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categoria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discriminador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tiver obtido a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maior pontuação 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apresentada como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resposta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àquele </a:t>
            </a:r>
            <a:r>
              <a:rPr lang="pt-BR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reconhecimento</a:t>
            </a:r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dirty="0"/>
              <a:t>(ALEKSANDER, 1998). </a:t>
            </a:r>
          </a:p>
        </p:txBody>
      </p:sp>
    </p:spTree>
    <p:extLst>
      <p:ext uri="{BB962C8B-B14F-4D97-AF65-F5344CB8AC3E}">
        <p14:creationId xmlns:p14="http://schemas.microsoft.com/office/powerpoint/2010/main" val="329837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800" dirty="0"/>
              <a:t>Embora esta seja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maneira muito eficiente e com bons resultados</a:t>
            </a:r>
            <a:r>
              <a:rPr lang="pt-BR" sz="2800" dirty="0"/>
              <a:t>, possui tal método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aspecto negativo </a:t>
            </a:r>
            <a:r>
              <a:rPr lang="pt-BR" sz="2800" dirty="0"/>
              <a:t>muito relevante: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 ocorra empate, uma das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categorias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empataram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será escolhida de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maneira aleatória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seguir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exemplifica o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 de reconhecimento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ocorrido dentro de um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discriminador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RAM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que neste caso obteve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pontos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pt-B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800" dirty="0" smtClean="0"/>
              <a:t>Pode-se </a:t>
            </a:r>
            <a:r>
              <a:rPr lang="pt-BR" sz="2800" dirty="0"/>
              <a:t>observar que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 exemplo</a:t>
            </a:r>
            <a:r>
              <a:rPr lang="pt-BR" sz="2800" dirty="0"/>
              <a:t>, as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posições da entrada </a:t>
            </a:r>
            <a:r>
              <a:rPr lang="pt-BR" sz="2800" dirty="0"/>
              <a:t>que compõem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pt-BR" sz="2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tuplas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cada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foram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agrupadas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maneira completamente aleatória</a:t>
            </a:r>
            <a:r>
              <a:rPr lang="pt-B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800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8036"/>
            <a:ext cx="9893993" cy="4174837"/>
          </a:xfrm>
        </p:spPr>
      </p:pic>
    </p:spTree>
    <p:extLst>
      <p:ext uri="{BB962C8B-B14F-4D97-AF65-F5344CB8AC3E}">
        <p14:creationId xmlns:p14="http://schemas.microsoft.com/office/powerpoint/2010/main" val="184258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 Artificiais</a:t>
            </a:r>
            <a:br>
              <a:rPr lang="pt-BR" dirty="0" smtClean="0"/>
            </a:br>
            <a:r>
              <a:rPr lang="pt-BR" dirty="0" smtClean="0"/>
              <a:t>Com Peso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Uma rede neural </a:t>
            </a:r>
            <a:r>
              <a:rPr lang="pt-BR" sz="2400" dirty="0" err="1"/>
              <a:t>articial</a:t>
            </a:r>
            <a:r>
              <a:rPr lang="pt-BR" sz="2400" dirty="0"/>
              <a:t> (RNA) representa uma analogia as redes </a:t>
            </a:r>
            <a:r>
              <a:rPr lang="pt-BR" sz="2400" dirty="0" smtClean="0"/>
              <a:t>neurais </a:t>
            </a:r>
            <a:r>
              <a:rPr lang="pt-BR" sz="2400" dirty="0" err="1" smtClean="0"/>
              <a:t>biologicas</a:t>
            </a:r>
            <a:r>
              <a:rPr lang="pt-BR" sz="2400" dirty="0" smtClean="0"/>
              <a:t> </a:t>
            </a:r>
            <a:r>
              <a:rPr lang="pt-BR" sz="2400" dirty="0"/>
              <a:t>(</a:t>
            </a:r>
            <a:r>
              <a:rPr lang="pt-BR" sz="2400" dirty="0" err="1"/>
              <a:t>RNBs</a:t>
            </a:r>
            <a:r>
              <a:rPr lang="pt-BR" sz="2400" dirty="0"/>
              <a:t>) e tem como principal </a:t>
            </a:r>
            <a:r>
              <a:rPr lang="pt-BR" sz="2400" dirty="0" err="1" smtClean="0"/>
              <a:t>funcão</a:t>
            </a:r>
            <a:r>
              <a:rPr lang="pt-BR" sz="2400" dirty="0" smtClean="0"/>
              <a:t> </a:t>
            </a:r>
            <a:r>
              <a:rPr lang="pt-BR" sz="2400" dirty="0"/>
              <a:t>simular computacionalmente o </a:t>
            </a:r>
            <a:r>
              <a:rPr lang="pt-BR" sz="2400" dirty="0" smtClean="0"/>
              <a:t>funcionamento destas</a:t>
            </a:r>
            <a:r>
              <a:rPr lang="pt-BR" sz="2400" dirty="0"/>
              <a:t>, com o intuito de solucionar tarefas em que </a:t>
            </a:r>
            <a:endParaRPr lang="pt-BR" sz="2400" dirty="0" smtClean="0"/>
          </a:p>
          <a:p>
            <a:pPr lvl="1" algn="just"/>
            <a:r>
              <a:rPr lang="pt-BR" sz="2400" dirty="0" smtClean="0"/>
              <a:t>a </a:t>
            </a:r>
            <a:r>
              <a:rPr lang="pt-BR" sz="2400" dirty="0"/>
              <a:t>capacidade de </a:t>
            </a:r>
            <a:r>
              <a:rPr lang="pt-BR" sz="2400" dirty="0" smtClean="0"/>
              <a:t>inferência, </a:t>
            </a:r>
          </a:p>
          <a:p>
            <a:pPr lvl="1" algn="just"/>
            <a:r>
              <a:rPr lang="pt-BR" sz="2400" dirty="0" smtClean="0"/>
              <a:t>o </a:t>
            </a:r>
            <a:r>
              <a:rPr lang="pt-BR" sz="2400" dirty="0"/>
              <a:t>aprendizado e </a:t>
            </a:r>
            <a:endParaRPr lang="pt-BR" sz="2400" dirty="0" smtClean="0"/>
          </a:p>
          <a:p>
            <a:pPr lvl="1" algn="just"/>
            <a:r>
              <a:rPr lang="pt-BR" sz="2400" dirty="0" smtClean="0"/>
              <a:t>o </a:t>
            </a:r>
            <a:r>
              <a:rPr lang="pt-BR" sz="2400" dirty="0"/>
              <a:t>reconhecimento de </a:t>
            </a:r>
            <a:r>
              <a:rPr lang="pt-BR" sz="2400" dirty="0" smtClean="0"/>
              <a:t>padrões </a:t>
            </a:r>
            <a:r>
              <a:rPr lang="pt-BR" sz="2400" dirty="0"/>
              <a:t>sejam requisitos </a:t>
            </a:r>
            <a:r>
              <a:rPr lang="pt-BR" sz="2400" dirty="0" smtClean="0"/>
              <a:t>necessários</a:t>
            </a:r>
            <a:r>
              <a:rPr lang="pt-BR" sz="2400" dirty="0"/>
              <a:t>.</a:t>
            </a:r>
          </a:p>
          <a:p>
            <a:pPr algn="just"/>
            <a:r>
              <a:rPr lang="pt-BR" sz="2400" dirty="0"/>
              <a:t>Assim, as </a:t>
            </a:r>
            <a:r>
              <a:rPr lang="pt-BR" sz="2400" dirty="0" err="1"/>
              <a:t>RNAs</a:t>
            </a:r>
            <a:r>
              <a:rPr lang="pt-BR" sz="2400" dirty="0"/>
              <a:t> tem sua forma estrutural composta por </a:t>
            </a:r>
            <a:r>
              <a:rPr lang="pt-BR" sz="2400" dirty="0" smtClean="0"/>
              <a:t>neurônios </a:t>
            </a:r>
            <a:r>
              <a:rPr lang="pt-BR" sz="2400" dirty="0"/>
              <a:t>e sinapses ou </a:t>
            </a:r>
            <a:r>
              <a:rPr lang="pt-BR" sz="2400" dirty="0" smtClean="0"/>
              <a:t>simplesmente ligações </a:t>
            </a:r>
            <a:r>
              <a:rPr lang="pt-BR" sz="2400" dirty="0" err="1"/>
              <a:t>inter-neuronais</a:t>
            </a:r>
            <a:r>
              <a:rPr lang="pt-BR" sz="2400" dirty="0"/>
              <a:t>, onde o </a:t>
            </a:r>
            <a:r>
              <a:rPr lang="pt-BR" sz="2400" dirty="0" smtClean="0"/>
              <a:t>fluxo </a:t>
            </a:r>
            <a:r>
              <a:rPr lang="pt-BR" sz="2400" dirty="0"/>
              <a:t>de </a:t>
            </a:r>
            <a:r>
              <a:rPr lang="pt-BR" sz="2400" dirty="0" smtClean="0"/>
              <a:t>informação é </a:t>
            </a:r>
            <a:r>
              <a:rPr lang="pt-BR" sz="2400" dirty="0"/>
              <a:t>processado de </a:t>
            </a:r>
            <a:r>
              <a:rPr lang="pt-BR" sz="2400" dirty="0" smtClean="0"/>
              <a:t>forma paralela </a:t>
            </a:r>
            <a:r>
              <a:rPr lang="pt-BR" sz="2400" dirty="0"/>
              <a:t>entre os seus diversos </a:t>
            </a:r>
            <a:r>
              <a:rPr lang="pt-BR" sz="2400" dirty="0" smtClean="0"/>
              <a:t>neurônios</a:t>
            </a:r>
            <a:r>
              <a:rPr lang="pt-B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081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Com Peso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300" dirty="0"/>
              <a:t>Basicamente, os </a:t>
            </a:r>
            <a:r>
              <a:rPr lang="pt-BR" sz="2300" dirty="0" smtClean="0"/>
              <a:t>neurônios são </a:t>
            </a:r>
            <a:r>
              <a:rPr lang="pt-BR" sz="2300" dirty="0"/>
              <a:t>agrupados</a:t>
            </a:r>
            <a:r>
              <a:rPr lang="pt-BR" sz="2300" dirty="0" smtClean="0"/>
              <a:t>, constituindo </a:t>
            </a:r>
            <a:r>
              <a:rPr lang="pt-BR" sz="2300" dirty="0"/>
              <a:t>assim uma rede neuronal cuja complexidade estrutural e </a:t>
            </a:r>
            <a:r>
              <a:rPr lang="pt-BR" sz="2300" dirty="0" smtClean="0"/>
              <a:t>variável</a:t>
            </a:r>
            <a:r>
              <a:rPr lang="pt-BR" sz="2300" dirty="0"/>
              <a:t>, </a:t>
            </a:r>
            <a:r>
              <a:rPr lang="pt-BR" sz="2300" dirty="0" smtClean="0"/>
              <a:t>dependendo da </a:t>
            </a:r>
            <a:r>
              <a:rPr lang="pt-BR" sz="2300" dirty="0"/>
              <a:t>arquitetura utilizada. </a:t>
            </a:r>
            <a:endParaRPr lang="pt-BR" sz="2300" dirty="0" smtClean="0"/>
          </a:p>
          <a:p>
            <a:pPr algn="just"/>
            <a:r>
              <a:rPr lang="pt-BR" sz="2300" dirty="0" smtClean="0"/>
              <a:t>Dessa </a:t>
            </a:r>
            <a:r>
              <a:rPr lang="pt-BR" sz="2300" dirty="0"/>
              <a:t>forma, tarefas dos mais diversos graus </a:t>
            </a:r>
            <a:r>
              <a:rPr lang="pt-BR" sz="2300" dirty="0" smtClean="0"/>
              <a:t>de complexidade </a:t>
            </a:r>
            <a:r>
              <a:rPr lang="pt-BR" sz="2300" dirty="0"/>
              <a:t>podem ser executadas por uma RNA.</a:t>
            </a:r>
          </a:p>
          <a:p>
            <a:pPr algn="just"/>
            <a:r>
              <a:rPr lang="pt-BR" sz="2300" dirty="0"/>
              <a:t>As redes neurais do tipo com peso armazenam o conhecimento nas sinapses, </a:t>
            </a:r>
            <a:r>
              <a:rPr lang="pt-BR" sz="2300" dirty="0" smtClean="0"/>
              <a:t>as ligações </a:t>
            </a:r>
            <a:r>
              <a:rPr lang="pt-BR" sz="2300" dirty="0"/>
              <a:t>entre os </a:t>
            </a:r>
            <a:r>
              <a:rPr lang="pt-BR" sz="2300" dirty="0" smtClean="0"/>
              <a:t>neurônios</a:t>
            </a:r>
            <a:r>
              <a:rPr lang="pt-BR" sz="2300" dirty="0"/>
              <a:t>. </a:t>
            </a:r>
            <a:endParaRPr lang="pt-BR" sz="2300" dirty="0" smtClean="0"/>
          </a:p>
          <a:p>
            <a:pPr algn="just"/>
            <a:r>
              <a:rPr lang="pt-BR" sz="2300" dirty="0" smtClean="0"/>
              <a:t>Cada </a:t>
            </a:r>
            <a:r>
              <a:rPr lang="pt-BR" sz="2300" dirty="0"/>
              <a:t>sinapse possui um peso associado, sobre o qual </a:t>
            </a:r>
            <a:r>
              <a:rPr lang="pt-BR" sz="2300" dirty="0" smtClean="0"/>
              <a:t>os valores </a:t>
            </a:r>
            <a:r>
              <a:rPr lang="pt-BR" sz="2300" dirty="0"/>
              <a:t>transmitidos por ela </a:t>
            </a:r>
            <a:r>
              <a:rPr lang="pt-BR" sz="2300" dirty="0" smtClean="0"/>
              <a:t>é </a:t>
            </a:r>
            <a:r>
              <a:rPr lang="pt-BR" sz="2300" dirty="0"/>
              <a:t>ponderado. Aos </a:t>
            </a:r>
            <a:r>
              <a:rPr lang="pt-BR" sz="2300" dirty="0" smtClean="0"/>
              <a:t>neurônios </a:t>
            </a:r>
            <a:r>
              <a:rPr lang="pt-BR" sz="2300" dirty="0"/>
              <a:t>cabe determinar o valor </a:t>
            </a:r>
            <a:r>
              <a:rPr lang="pt-BR" sz="2300" dirty="0" smtClean="0"/>
              <a:t>de saída </a:t>
            </a:r>
            <a:r>
              <a:rPr lang="pt-BR" sz="2300" dirty="0"/>
              <a:t>de uma determinada entrada na rede (soma ponderada dos sinais de entrada</a:t>
            </a:r>
            <a:r>
              <a:rPr lang="pt-BR" sz="2300" dirty="0" smtClean="0"/>
              <a:t>), por </a:t>
            </a:r>
            <a:r>
              <a:rPr lang="pt-BR" sz="2300" dirty="0"/>
              <a:t>meio da </a:t>
            </a:r>
            <a:r>
              <a:rPr lang="pt-BR" sz="2300" dirty="0" smtClean="0"/>
              <a:t>aplicação </a:t>
            </a:r>
            <a:r>
              <a:rPr lang="pt-BR" sz="2300" dirty="0"/>
              <a:t>de uma </a:t>
            </a:r>
            <a:r>
              <a:rPr lang="pt-BR" sz="2300" dirty="0" smtClean="0"/>
              <a:t>função </a:t>
            </a:r>
            <a:r>
              <a:rPr lang="pt-BR" sz="2300" dirty="0"/>
              <a:t>de </a:t>
            </a:r>
            <a:r>
              <a:rPr lang="pt-BR" sz="2300" dirty="0" smtClean="0"/>
              <a:t>ativação.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378113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Com Peso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Em </a:t>
            </a:r>
            <a:r>
              <a:rPr lang="pt-BR" sz="2800" dirty="0" smtClean="0"/>
              <a:t>relação </a:t>
            </a:r>
            <a:r>
              <a:rPr lang="pt-BR" sz="2800" dirty="0"/>
              <a:t>aos pesos </a:t>
            </a:r>
            <a:r>
              <a:rPr lang="pt-BR" sz="2800" dirty="0" smtClean="0"/>
              <a:t>sinápticos</a:t>
            </a:r>
            <a:r>
              <a:rPr lang="pt-BR" sz="2800" dirty="0"/>
              <a:t>, eles podem ser negativos ou positivos, </a:t>
            </a:r>
            <a:r>
              <a:rPr lang="pt-BR" sz="2800" dirty="0" smtClean="0"/>
              <a:t>numa clara representação </a:t>
            </a:r>
            <a:r>
              <a:rPr lang="pt-BR" sz="2800" dirty="0"/>
              <a:t>computacional dos </a:t>
            </a:r>
            <a:r>
              <a:rPr lang="pt-BR" sz="2800" dirty="0" smtClean="0"/>
              <a:t>caracteres inibitórios </a:t>
            </a:r>
            <a:r>
              <a:rPr lang="pt-BR" sz="2800" dirty="0"/>
              <a:t>e </a:t>
            </a:r>
            <a:r>
              <a:rPr lang="pt-BR" sz="2800" dirty="0" smtClean="0"/>
              <a:t>excitatórios </a:t>
            </a:r>
            <a:r>
              <a:rPr lang="pt-BR" sz="2800" dirty="0"/>
              <a:t>de </a:t>
            </a:r>
            <a:r>
              <a:rPr lang="pt-BR" sz="2800" dirty="0" smtClean="0"/>
              <a:t>um neurônio biológico.</a:t>
            </a:r>
          </a:p>
          <a:p>
            <a:pPr algn="just"/>
            <a:r>
              <a:rPr lang="pt-BR" sz="2800" dirty="0" smtClean="0"/>
              <a:t>A definição </a:t>
            </a:r>
            <a:r>
              <a:rPr lang="pt-BR" sz="2800" dirty="0"/>
              <a:t>dos pesos das sinapses </a:t>
            </a:r>
            <a:r>
              <a:rPr lang="pt-BR" sz="2800" dirty="0" smtClean="0"/>
              <a:t>é </a:t>
            </a:r>
            <a:r>
              <a:rPr lang="pt-BR" sz="2800" dirty="0"/>
              <a:t>feita durante a fase </a:t>
            </a:r>
            <a:r>
              <a:rPr lang="pt-BR" sz="2800" dirty="0" smtClean="0"/>
              <a:t>de treinamento </a:t>
            </a:r>
            <a:r>
              <a:rPr lang="pt-BR" sz="2800" dirty="0"/>
              <a:t>da rede, visando encontrar um ajuste que permita a correta </a:t>
            </a:r>
            <a:r>
              <a:rPr lang="pt-BR" sz="2800" dirty="0" smtClean="0"/>
              <a:t>execução do </a:t>
            </a:r>
            <a:r>
              <a:rPr lang="pt-BR" sz="2800" dirty="0"/>
              <a:t>trabalho a ser realizado pela rede neural. </a:t>
            </a:r>
            <a:endParaRPr lang="pt-BR" sz="2800" dirty="0" smtClean="0"/>
          </a:p>
          <a:p>
            <a:pPr algn="just"/>
            <a:r>
              <a:rPr lang="pt-BR" sz="2800" dirty="0" smtClean="0"/>
              <a:t>Os </a:t>
            </a:r>
            <a:r>
              <a:rPr lang="pt-BR" sz="2800" dirty="0"/>
              <a:t>pesos </a:t>
            </a:r>
            <a:r>
              <a:rPr lang="pt-BR" sz="2800" dirty="0" smtClean="0"/>
              <a:t>sinápticos </a:t>
            </a:r>
            <a:r>
              <a:rPr lang="pt-BR" sz="2800" dirty="0"/>
              <a:t>podem, e </a:t>
            </a:r>
            <a:r>
              <a:rPr lang="pt-BR" sz="2800" dirty="0" smtClean="0"/>
              <a:t>frequentemente são</a:t>
            </a:r>
            <a:r>
              <a:rPr lang="pt-BR" sz="2800" dirty="0"/>
              <a:t>, reajustados (e a rede </a:t>
            </a:r>
            <a:r>
              <a:rPr lang="pt-BR" sz="2800" dirty="0" err="1" smtClean="0"/>
              <a:t>retreinada</a:t>
            </a:r>
            <a:r>
              <a:rPr lang="pt-BR" sz="2800" dirty="0"/>
              <a:t>), caso os testes </a:t>
            </a:r>
            <a:r>
              <a:rPr lang="pt-BR" sz="2800" dirty="0" smtClean="0"/>
              <a:t>não </a:t>
            </a:r>
            <a:r>
              <a:rPr lang="pt-BR" sz="2800" dirty="0"/>
              <a:t>apresentem </a:t>
            </a:r>
            <a:r>
              <a:rPr lang="pt-BR" sz="2800" dirty="0" smtClean="0"/>
              <a:t>uma boa acurácia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81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Neurais Artificiais</a:t>
            </a:r>
            <a:br>
              <a:rPr lang="pt-BR" dirty="0" smtClean="0"/>
            </a:br>
            <a:r>
              <a:rPr lang="pt-BR" dirty="0" smtClean="0"/>
              <a:t>Sem Peso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As </a:t>
            </a:r>
            <a:r>
              <a:rPr lang="pt-B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neurais sem peso </a:t>
            </a:r>
            <a:r>
              <a:rPr lang="pt-BR" sz="2800" dirty="0"/>
              <a:t>eram originalmente conhecidas como ―</a:t>
            </a:r>
            <a:r>
              <a:rPr lang="pt-BR" sz="28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N-</a:t>
            </a:r>
            <a:r>
              <a:rPr lang="pt-BR" sz="28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tuplas</a:t>
            </a:r>
            <a:r>
              <a:rPr lang="pt-BR" sz="2800" dirty="0"/>
              <a:t>‖, cujos métodos foram desenvolvidos por </a:t>
            </a:r>
            <a:r>
              <a:rPr lang="pt-BR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Bledsoe</a:t>
            </a:r>
            <a:r>
              <a:rPr lang="pt-BR" sz="2800" dirty="0"/>
              <a:t> e </a:t>
            </a:r>
            <a:r>
              <a:rPr lang="pt-BR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Browning</a:t>
            </a:r>
            <a:r>
              <a:rPr lang="pt-BR" sz="2800" dirty="0"/>
              <a:t>, em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1959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dirty="0" smtClean="0"/>
              <a:t>Durante </a:t>
            </a:r>
            <a:r>
              <a:rPr lang="pt-BR" sz="2800" dirty="0"/>
              <a:t>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década de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1960</a:t>
            </a:r>
            <a:r>
              <a:rPr lang="pt-BR" sz="2800" dirty="0"/>
              <a:t>, estas redes tiveram seus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estudos interrompidos</a:t>
            </a:r>
            <a:r>
              <a:rPr lang="pt-BR" sz="2800" dirty="0"/>
              <a:t>, mas voltaram a ser pesquisadas no inicio da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década de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1970 </a:t>
            </a:r>
            <a:r>
              <a:rPr lang="pt-BR" sz="2800" dirty="0"/>
              <a:t>por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Igor Aleksander</a:t>
            </a:r>
            <a:r>
              <a:rPr lang="pt-BR" sz="2800" dirty="0"/>
              <a:t>, que </a:t>
            </a:r>
            <a:r>
              <a:rPr lang="pt-BR" sz="2800" dirty="0" smtClean="0"/>
              <a:t>juntamente com </a:t>
            </a:r>
            <a:r>
              <a:rPr lang="pt-BR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Wilkes</a:t>
            </a:r>
            <a:r>
              <a:rPr lang="pt-BR" sz="2800" dirty="0"/>
              <a:t> e </a:t>
            </a:r>
            <a:r>
              <a:rPr lang="pt-BR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Stonham</a:t>
            </a:r>
            <a:r>
              <a:rPr lang="pt-BR" sz="2800" dirty="0"/>
              <a:t>, desenvolveu a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r>
              <a:rPr lang="pt-BR" sz="2800" dirty="0"/>
              <a:t> (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Wilkes,Stonham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Aleksander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</a:t>
            </a:r>
            <a:r>
              <a:rPr lang="pt-BR" sz="2800" dirty="0"/>
              <a:t>), rede neural amplamente estudada até os dias de hoje (AUSTIN, 1998). </a:t>
            </a:r>
          </a:p>
        </p:txBody>
      </p:sp>
    </p:spTree>
    <p:extLst>
      <p:ext uri="{BB962C8B-B14F-4D97-AF65-F5344CB8AC3E}">
        <p14:creationId xmlns:p14="http://schemas.microsoft.com/office/powerpoint/2010/main" val="2557022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Com Peso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 arquitetura de uma rede neural desse tipo </a:t>
            </a:r>
            <a:r>
              <a:rPr lang="pt-BR" sz="2800" dirty="0" smtClean="0"/>
              <a:t>é </a:t>
            </a:r>
            <a:r>
              <a:rPr lang="pt-BR" sz="2800" dirty="0" err="1"/>
              <a:t>denida</a:t>
            </a:r>
            <a:r>
              <a:rPr lang="pt-BR" sz="2800" dirty="0"/>
              <a:t> pelo </a:t>
            </a:r>
            <a:r>
              <a:rPr lang="pt-BR" sz="2800" dirty="0" smtClean="0"/>
              <a:t>padrão </a:t>
            </a:r>
            <a:r>
              <a:rPr lang="pt-BR" sz="2800" dirty="0"/>
              <a:t>de </a:t>
            </a:r>
            <a:r>
              <a:rPr lang="pt-BR" sz="2800" dirty="0" smtClean="0"/>
              <a:t>ligações (</a:t>
            </a:r>
            <a:r>
              <a:rPr lang="pt-BR" sz="2800" dirty="0"/>
              <a:t>sinapses) entre seus </a:t>
            </a:r>
            <a:r>
              <a:rPr lang="pt-BR" sz="2800" dirty="0" smtClean="0"/>
              <a:t>neurônios</a:t>
            </a:r>
            <a:r>
              <a:rPr lang="pt-BR" sz="2800" dirty="0"/>
              <a:t>, enquanto que a </a:t>
            </a:r>
            <a:r>
              <a:rPr lang="pt-BR" sz="2800" dirty="0" smtClean="0"/>
              <a:t>determinação </a:t>
            </a:r>
            <a:r>
              <a:rPr lang="pt-BR" sz="2800" dirty="0"/>
              <a:t>dos pesos </a:t>
            </a:r>
            <a:r>
              <a:rPr lang="pt-BR" sz="2800" dirty="0" smtClean="0"/>
              <a:t>sinápticos fica </a:t>
            </a:r>
            <a:r>
              <a:rPr lang="pt-BR" sz="2800" dirty="0"/>
              <a:t>a cargo do algoritmo de treinamento ou aprendizado utilizado. </a:t>
            </a:r>
            <a:endParaRPr lang="pt-BR" sz="2800" dirty="0" smtClean="0"/>
          </a:p>
          <a:p>
            <a:pPr algn="just"/>
            <a:r>
              <a:rPr lang="pt-BR" sz="2800" dirty="0" smtClean="0"/>
              <a:t>Isto </a:t>
            </a:r>
            <a:r>
              <a:rPr lang="pt-BR" sz="2800" dirty="0"/>
              <a:t>posto, </a:t>
            </a:r>
            <a:r>
              <a:rPr lang="pt-BR" sz="2800" dirty="0" smtClean="0"/>
              <a:t>pode-se caracterizar </a:t>
            </a:r>
            <a:r>
              <a:rPr lang="pt-BR" sz="2800" dirty="0"/>
              <a:t>uma rede neural com peso pelos seus aspectos mais relevantes: a </a:t>
            </a:r>
            <a:r>
              <a:rPr lang="pt-BR" sz="2800" dirty="0" smtClean="0"/>
              <a:t>sua arquitetura</a:t>
            </a:r>
            <a:r>
              <a:rPr lang="pt-BR" sz="2800" dirty="0"/>
              <a:t>, o seu algoritmo de treinamento e a sua </a:t>
            </a:r>
            <a:r>
              <a:rPr lang="pt-BR" sz="2800" dirty="0" smtClean="0"/>
              <a:t>função </a:t>
            </a:r>
            <a:r>
              <a:rPr lang="pt-BR" sz="2800" dirty="0"/>
              <a:t>de </a:t>
            </a:r>
            <a:r>
              <a:rPr lang="pt-BR" sz="2800" dirty="0" smtClean="0"/>
              <a:t>ativação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dirty="0" smtClean="0"/>
              <a:t>Exemplo: uma </a:t>
            </a:r>
            <a:r>
              <a:rPr lang="pt-BR" sz="2800" dirty="0"/>
              <a:t>rede neural com peso, do tipo de </a:t>
            </a:r>
            <a:r>
              <a:rPr lang="pt-BR" sz="2800" dirty="0" smtClean="0"/>
              <a:t>arquitetura </a:t>
            </a:r>
            <a:r>
              <a:rPr lang="pt-BR" sz="2800" dirty="0" err="1" smtClean="0"/>
              <a:t>multi-camadas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2468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Com Peso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9810206" cy="4467451"/>
          </a:xfrm>
        </p:spPr>
      </p:pic>
    </p:spTree>
    <p:extLst>
      <p:ext uri="{BB962C8B-B14F-4D97-AF65-F5344CB8AC3E}">
        <p14:creationId xmlns:p14="http://schemas.microsoft.com/office/powerpoint/2010/main" val="1217596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 smtClean="0"/>
              <a:t>Sem Peso - </a:t>
            </a:r>
            <a:r>
              <a:rPr lang="pt-BR" dirty="0" err="1" smtClean="0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 </a:t>
            </a:r>
            <a:r>
              <a:rPr lang="pt-BR" sz="2800" dirty="0" err="1"/>
              <a:t>WiSARD</a:t>
            </a:r>
            <a:r>
              <a:rPr lang="pt-BR" sz="2800" dirty="0"/>
              <a:t> (</a:t>
            </a:r>
            <a:r>
              <a:rPr lang="pt-BR" sz="2800" dirty="0" err="1"/>
              <a:t>Wilkie</a:t>
            </a:r>
            <a:r>
              <a:rPr lang="pt-BR" sz="2800" dirty="0"/>
              <a:t>, </a:t>
            </a:r>
            <a:r>
              <a:rPr lang="pt-BR" sz="2800" dirty="0" err="1"/>
              <a:t>Stonham</a:t>
            </a:r>
            <a:r>
              <a:rPr lang="pt-BR" sz="2800" dirty="0"/>
              <a:t> &amp; </a:t>
            </a:r>
            <a:r>
              <a:rPr lang="pt-BR" sz="2800" dirty="0" err="1"/>
              <a:t>Aleksander's</a:t>
            </a:r>
            <a:r>
              <a:rPr lang="pt-BR" sz="2800" dirty="0"/>
              <a:t> </a:t>
            </a:r>
            <a:r>
              <a:rPr lang="pt-BR" sz="2800" dirty="0" err="1"/>
              <a:t>Recognition</a:t>
            </a:r>
            <a:r>
              <a:rPr lang="pt-BR" sz="2800" dirty="0"/>
              <a:t> </a:t>
            </a:r>
            <a:r>
              <a:rPr lang="pt-BR" sz="2800" dirty="0" err="1"/>
              <a:t>Device</a:t>
            </a:r>
            <a:r>
              <a:rPr lang="pt-BR" sz="2800" dirty="0"/>
              <a:t>) </a:t>
            </a:r>
            <a:r>
              <a:rPr lang="pt-BR" sz="2800" dirty="0" smtClean="0"/>
              <a:t>e um modelo </a:t>
            </a:r>
            <a:r>
              <a:rPr lang="pt-BR" sz="2800" dirty="0"/>
              <a:t>de rede neural sem peso. </a:t>
            </a:r>
            <a:endParaRPr lang="pt-BR" sz="2800" dirty="0" smtClean="0"/>
          </a:p>
          <a:p>
            <a:pPr algn="just"/>
            <a:r>
              <a:rPr lang="pt-BR" sz="2800" dirty="0" smtClean="0"/>
              <a:t>Criada </a:t>
            </a:r>
            <a:r>
              <a:rPr lang="pt-BR" sz="2800" dirty="0"/>
              <a:t>originalmente para lidar com a </a:t>
            </a:r>
            <a:r>
              <a:rPr lang="pt-BR" sz="2800" dirty="0" smtClean="0"/>
              <a:t>tarefa de </a:t>
            </a:r>
            <a:r>
              <a:rPr lang="pt-BR" sz="2800" dirty="0"/>
              <a:t>reconhecimento de imagens, ela possui um </a:t>
            </a:r>
            <a:r>
              <a:rPr lang="pt-BR" sz="2800" dirty="0" smtClean="0"/>
              <a:t>caráter </a:t>
            </a:r>
            <a:r>
              <a:rPr lang="pt-BR" sz="2800" dirty="0"/>
              <a:t>booleano, onde as </a:t>
            </a:r>
            <a:r>
              <a:rPr lang="pt-BR" sz="2800" dirty="0" smtClean="0"/>
              <a:t>entradas admitidas são </a:t>
            </a:r>
            <a:r>
              <a:rPr lang="pt-BR" sz="2800" dirty="0"/>
              <a:t>cadeias ou conjunto de bits. </a:t>
            </a:r>
            <a:endParaRPr lang="pt-BR" sz="2800" dirty="0" smtClean="0"/>
          </a:p>
          <a:p>
            <a:pPr algn="just"/>
            <a:r>
              <a:rPr lang="pt-BR" sz="2800" dirty="0" smtClean="0"/>
              <a:t>Pelo </a:t>
            </a:r>
            <a:r>
              <a:rPr lang="pt-BR" sz="2800" dirty="0"/>
              <a:t>fato da </a:t>
            </a:r>
            <a:r>
              <a:rPr lang="pt-BR" sz="2800" dirty="0" err="1"/>
              <a:t>WiSARD</a:t>
            </a:r>
            <a:r>
              <a:rPr lang="pt-BR" sz="2800" dirty="0"/>
              <a:t> ser um </a:t>
            </a:r>
            <a:r>
              <a:rPr lang="pt-BR" sz="2800" dirty="0" smtClean="0"/>
              <a:t>modelo booleano</a:t>
            </a:r>
            <a:r>
              <a:rPr lang="pt-BR" sz="2800" dirty="0"/>
              <a:t>, </a:t>
            </a:r>
            <a:r>
              <a:rPr lang="pt-BR" sz="2800" dirty="0" smtClean="0"/>
              <a:t>padrões </a:t>
            </a:r>
            <a:r>
              <a:rPr lang="pt-BR" sz="2800" dirty="0"/>
              <a:t>que </a:t>
            </a:r>
            <a:r>
              <a:rPr lang="pt-BR" sz="2800" dirty="0" smtClean="0"/>
              <a:t>não </a:t>
            </a:r>
            <a:r>
              <a:rPr lang="pt-BR" sz="2800" dirty="0"/>
              <a:t>tenham uma natureza binaria </a:t>
            </a:r>
            <a:r>
              <a:rPr lang="pt-BR" sz="2800" dirty="0" smtClean="0"/>
              <a:t>deverão forçosamente ser convertidos </a:t>
            </a:r>
            <a:r>
              <a:rPr lang="pt-BR" sz="2800" dirty="0"/>
              <a:t>para esse formato.</a:t>
            </a:r>
          </a:p>
        </p:txBody>
      </p:sp>
    </p:spTree>
    <p:extLst>
      <p:ext uri="{BB962C8B-B14F-4D97-AF65-F5344CB8AC3E}">
        <p14:creationId xmlns:p14="http://schemas.microsoft.com/office/powerpoint/2010/main" val="1050081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 smtClean="0"/>
              <a:t>É correto afirmar </a:t>
            </a:r>
            <a:r>
              <a:rPr lang="pt-BR" sz="2400" dirty="0"/>
              <a:t>que a </a:t>
            </a:r>
            <a:r>
              <a:rPr lang="pt-BR" sz="2400" dirty="0" err="1"/>
              <a:t>WiSARD</a:t>
            </a:r>
            <a:r>
              <a:rPr lang="pt-BR" sz="2400" dirty="0"/>
              <a:t> </a:t>
            </a:r>
            <a:r>
              <a:rPr lang="pt-BR" sz="2400" dirty="0" smtClean="0"/>
              <a:t>é </a:t>
            </a:r>
            <a:r>
              <a:rPr lang="pt-BR" sz="2400" dirty="0"/>
              <a:t>um sistema formado por </a:t>
            </a:r>
            <a:r>
              <a:rPr lang="pt-BR" sz="2400" dirty="0" smtClean="0"/>
              <a:t>vários </a:t>
            </a:r>
            <a:r>
              <a:rPr lang="pt-BR" sz="2400" dirty="0"/>
              <a:t>discriminadores</a:t>
            </a:r>
            <a:r>
              <a:rPr lang="pt-BR" sz="2400" dirty="0" smtClean="0"/>
              <a:t>, onde </a:t>
            </a:r>
            <a:r>
              <a:rPr lang="pt-BR" sz="2400" dirty="0"/>
              <a:t>cada um desses discriminadores </a:t>
            </a:r>
            <a:r>
              <a:rPr lang="pt-BR" sz="2400" dirty="0" smtClean="0"/>
              <a:t>está </a:t>
            </a:r>
            <a:r>
              <a:rPr lang="pt-BR" sz="2400" dirty="0"/>
              <a:t>associado a uma das </a:t>
            </a:r>
            <a:r>
              <a:rPr lang="pt-BR" sz="2400" dirty="0" smtClean="0"/>
              <a:t>possíveis classes </a:t>
            </a:r>
            <a:r>
              <a:rPr lang="pt-BR" sz="2400" dirty="0"/>
              <a:t>do conjunto de </a:t>
            </a:r>
            <a:r>
              <a:rPr lang="pt-BR" sz="2400" dirty="0" smtClean="0"/>
              <a:t>padrões </a:t>
            </a:r>
            <a:r>
              <a:rPr lang="pt-BR" sz="2400" dirty="0"/>
              <a:t>apresentados a rede para reconhecimento. </a:t>
            </a:r>
            <a:endParaRPr lang="pt-BR" sz="2400" dirty="0" smtClean="0"/>
          </a:p>
          <a:p>
            <a:pPr algn="just"/>
            <a:r>
              <a:rPr lang="pt-BR" sz="2400" dirty="0" smtClean="0"/>
              <a:t>Considere-se </a:t>
            </a:r>
            <a:r>
              <a:rPr lang="pt-BR" sz="2400" dirty="0"/>
              <a:t>o discriminador como o elemento </a:t>
            </a:r>
            <a:r>
              <a:rPr lang="pt-BR" sz="2400" dirty="0" err="1"/>
              <a:t>basico</a:t>
            </a:r>
            <a:r>
              <a:rPr lang="pt-BR" sz="2400" dirty="0"/>
              <a:t> da </a:t>
            </a:r>
            <a:r>
              <a:rPr lang="pt-BR" sz="2400" dirty="0" err="1"/>
              <a:t>WiSARD</a:t>
            </a:r>
            <a:r>
              <a:rPr lang="pt-BR" sz="2400" dirty="0"/>
              <a:t>, sendo este </a:t>
            </a:r>
            <a:r>
              <a:rPr lang="pt-BR" sz="2400" dirty="0" smtClean="0"/>
              <a:t>composto por </a:t>
            </a:r>
            <a:r>
              <a:rPr lang="pt-BR" sz="2400" dirty="0"/>
              <a:t>um grupo de </a:t>
            </a:r>
            <a:r>
              <a:rPr lang="pt-BR" sz="2400" dirty="0" smtClean="0"/>
              <a:t>nós-RAM </a:t>
            </a:r>
            <a:r>
              <a:rPr lang="pt-BR" sz="2400" dirty="0"/>
              <a:t>(</a:t>
            </a:r>
            <a:r>
              <a:rPr lang="pt-BR" sz="2400" dirty="0" err="1"/>
              <a:t>Random</a:t>
            </a:r>
            <a:r>
              <a:rPr lang="pt-BR" sz="2400" dirty="0"/>
              <a:t> Access </a:t>
            </a:r>
            <a:r>
              <a:rPr lang="pt-BR" sz="2400" dirty="0" err="1"/>
              <a:t>Memory</a:t>
            </a:r>
            <a:r>
              <a:rPr lang="pt-BR" sz="2400" dirty="0"/>
              <a:t>) ou </a:t>
            </a:r>
            <a:r>
              <a:rPr lang="pt-BR" sz="2400" dirty="0" smtClean="0"/>
              <a:t>neurônios</a:t>
            </a:r>
            <a:r>
              <a:rPr lang="pt-BR" sz="2400" dirty="0"/>
              <a:t>, e </a:t>
            </a:r>
            <a:r>
              <a:rPr lang="pt-BR" sz="2400" dirty="0" smtClean="0"/>
              <a:t>um dispositivo </a:t>
            </a:r>
            <a:r>
              <a:rPr lang="pt-BR" sz="2400" dirty="0"/>
              <a:t>de soma  </a:t>
            </a:r>
            <a:r>
              <a:rPr lang="pt-BR" sz="2400" dirty="0" smtClean="0"/>
              <a:t>∑.</a:t>
            </a:r>
          </a:p>
          <a:p>
            <a:pPr algn="just"/>
            <a:r>
              <a:rPr lang="pt-BR" sz="2400" dirty="0" smtClean="0"/>
              <a:t>Para </a:t>
            </a:r>
            <a:r>
              <a:rPr lang="pt-BR" sz="2400" dirty="0"/>
              <a:t>cada classe existente </a:t>
            </a:r>
            <a:r>
              <a:rPr lang="pt-BR" sz="2400" dirty="0" smtClean="0"/>
              <a:t>haverá </a:t>
            </a:r>
            <a:r>
              <a:rPr lang="pt-BR" sz="2400" dirty="0"/>
              <a:t>um </a:t>
            </a:r>
            <a:r>
              <a:rPr lang="pt-BR" sz="2400" dirty="0" smtClean="0"/>
              <a:t>discriminador associado </a:t>
            </a:r>
            <a:r>
              <a:rPr lang="pt-BR" sz="2400" dirty="0"/>
              <a:t>a ela, cujos </a:t>
            </a:r>
            <a:r>
              <a:rPr lang="pt-BR" sz="2400" dirty="0" smtClean="0"/>
              <a:t>neurônios </a:t>
            </a:r>
            <a:r>
              <a:rPr lang="pt-BR" sz="2400" dirty="0"/>
              <a:t>(</a:t>
            </a:r>
            <a:r>
              <a:rPr lang="pt-BR" sz="2400" dirty="0" smtClean="0"/>
              <a:t>nós-RAM</a:t>
            </a:r>
            <a:r>
              <a:rPr lang="pt-BR" sz="2400" dirty="0"/>
              <a:t>) </a:t>
            </a:r>
            <a:r>
              <a:rPr lang="pt-BR" sz="2400" dirty="0" smtClean="0"/>
              <a:t>são </a:t>
            </a:r>
            <a:r>
              <a:rPr lang="pt-BR" sz="2400" dirty="0"/>
              <a:t>os </a:t>
            </a:r>
            <a:r>
              <a:rPr lang="pt-BR" sz="2400" dirty="0" smtClean="0"/>
              <a:t>responsáveis </a:t>
            </a:r>
            <a:r>
              <a:rPr lang="pt-BR" sz="2400" dirty="0"/>
              <a:t>por armazenar </a:t>
            </a:r>
            <a:r>
              <a:rPr lang="pt-BR" sz="2400" dirty="0" smtClean="0"/>
              <a:t>as informações </a:t>
            </a:r>
            <a:r>
              <a:rPr lang="pt-BR" sz="2400" dirty="0"/>
              <a:t>aprendidas durante a fase de treinamento, ou seja, os dados </a:t>
            </a:r>
            <a:r>
              <a:rPr lang="pt-BR" sz="2400" dirty="0" smtClean="0"/>
              <a:t>referentes às </a:t>
            </a:r>
            <a:r>
              <a:rPr lang="pt-BR" sz="2400" dirty="0"/>
              <a:t>entradas submetidas a rede.</a:t>
            </a:r>
          </a:p>
        </p:txBody>
      </p:sp>
    </p:spTree>
    <p:extLst>
      <p:ext uri="{BB962C8B-B14F-4D97-AF65-F5344CB8AC3E}">
        <p14:creationId xmlns:p14="http://schemas.microsoft.com/office/powerpoint/2010/main" val="281910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 dispositivo de soma  dos discriminadores </a:t>
            </a:r>
            <a:r>
              <a:rPr lang="pt-BR" sz="2400" dirty="0" smtClean="0"/>
              <a:t>é </a:t>
            </a:r>
            <a:r>
              <a:rPr lang="pt-BR" sz="2400" dirty="0"/>
              <a:t>o </a:t>
            </a:r>
            <a:r>
              <a:rPr lang="pt-BR" sz="2400" dirty="0" smtClean="0"/>
              <a:t>responsável </a:t>
            </a:r>
            <a:r>
              <a:rPr lang="pt-BR" sz="2400" dirty="0"/>
              <a:t>por fornecer </a:t>
            </a:r>
            <a:r>
              <a:rPr lang="pt-BR" sz="2400" dirty="0" smtClean="0"/>
              <a:t>a medida </a:t>
            </a:r>
            <a:r>
              <a:rPr lang="pt-BR" sz="2400" dirty="0"/>
              <a:t>de similaridade de uma entrada em </a:t>
            </a:r>
            <a:r>
              <a:rPr lang="pt-BR" sz="2400" dirty="0" smtClean="0"/>
              <a:t>relação </a:t>
            </a:r>
            <a:r>
              <a:rPr lang="pt-BR" sz="2400" dirty="0"/>
              <a:t>à</a:t>
            </a:r>
            <a:r>
              <a:rPr lang="pt-BR" sz="2400" dirty="0" smtClean="0"/>
              <a:t> </a:t>
            </a:r>
            <a:r>
              <a:rPr lang="pt-BR" sz="2400" dirty="0"/>
              <a:t>classe a qual um </a:t>
            </a:r>
            <a:r>
              <a:rPr lang="pt-BR" sz="2400" dirty="0" smtClean="0"/>
              <a:t>discriminador está </a:t>
            </a:r>
            <a:r>
              <a:rPr lang="pt-BR" sz="2400" dirty="0"/>
              <a:t>associado. </a:t>
            </a:r>
            <a:endParaRPr lang="pt-BR" sz="2400" dirty="0" smtClean="0"/>
          </a:p>
          <a:p>
            <a:pPr algn="just"/>
            <a:r>
              <a:rPr lang="pt-BR" sz="2400" dirty="0" smtClean="0"/>
              <a:t>Quanto </a:t>
            </a:r>
            <a:r>
              <a:rPr lang="pt-BR" sz="2400" dirty="0"/>
              <a:t>à</a:t>
            </a:r>
            <a:r>
              <a:rPr lang="pt-BR" sz="2400" dirty="0" smtClean="0"/>
              <a:t> aferição </a:t>
            </a:r>
            <a:r>
              <a:rPr lang="pt-BR" sz="2400" dirty="0"/>
              <a:t>do valor dessa medida de similaridade, ela </a:t>
            </a:r>
            <a:r>
              <a:rPr lang="pt-BR" sz="2400" dirty="0" smtClean="0"/>
              <a:t>nada mais </a:t>
            </a:r>
            <a:r>
              <a:rPr lang="pt-BR" sz="2400" dirty="0"/>
              <a:t>é</a:t>
            </a:r>
            <a:r>
              <a:rPr lang="pt-BR" sz="2400" dirty="0" smtClean="0"/>
              <a:t> </a:t>
            </a:r>
            <a:r>
              <a:rPr lang="pt-BR" sz="2400" dirty="0"/>
              <a:t>que o </a:t>
            </a:r>
            <a:r>
              <a:rPr lang="pt-BR" sz="2400" dirty="0" smtClean="0"/>
              <a:t>somatório </a:t>
            </a:r>
            <a:r>
              <a:rPr lang="pt-BR" sz="2400" dirty="0"/>
              <a:t>das </a:t>
            </a:r>
            <a:r>
              <a:rPr lang="pt-BR" sz="2400" dirty="0" smtClean="0"/>
              <a:t>saídas </a:t>
            </a:r>
            <a:r>
              <a:rPr lang="pt-BR" sz="2400" dirty="0"/>
              <a:t>dos </a:t>
            </a:r>
            <a:r>
              <a:rPr lang="pt-BR" sz="2400" dirty="0" smtClean="0"/>
              <a:t>neurônios após </a:t>
            </a:r>
            <a:r>
              <a:rPr lang="pt-BR" sz="2400" dirty="0"/>
              <a:t>uma entrada ser submetida </a:t>
            </a:r>
            <a:r>
              <a:rPr lang="pt-BR" sz="2400" dirty="0" smtClean="0"/>
              <a:t>à </a:t>
            </a:r>
            <a:r>
              <a:rPr lang="pt-BR" sz="2400" dirty="0" err="1" smtClean="0"/>
              <a:t>WiSARD</a:t>
            </a:r>
            <a:r>
              <a:rPr lang="pt-BR" sz="2400" dirty="0" smtClean="0"/>
              <a:t> </a:t>
            </a:r>
            <a:r>
              <a:rPr lang="pt-BR" sz="2400" dirty="0"/>
              <a:t>para reconhecimento. </a:t>
            </a:r>
            <a:endParaRPr lang="pt-BR" sz="2400" dirty="0" smtClean="0"/>
          </a:p>
          <a:p>
            <a:pPr algn="just"/>
            <a:r>
              <a:rPr lang="pt-BR" sz="2400" dirty="0" smtClean="0"/>
              <a:t>A constatação </a:t>
            </a:r>
            <a:r>
              <a:rPr lang="pt-BR" sz="2400" dirty="0"/>
              <a:t>de </a:t>
            </a:r>
            <a:r>
              <a:rPr lang="pt-BR" sz="2400" dirty="0" smtClean="0"/>
              <a:t>quão </a:t>
            </a:r>
            <a:r>
              <a:rPr lang="pt-BR" sz="2400" dirty="0"/>
              <a:t>similar </a:t>
            </a:r>
            <a:r>
              <a:rPr lang="pt-BR" sz="2400" dirty="0" smtClean="0"/>
              <a:t>é </a:t>
            </a:r>
            <a:r>
              <a:rPr lang="pt-BR" sz="2400" dirty="0"/>
              <a:t>uma entrada </a:t>
            </a:r>
            <a:r>
              <a:rPr lang="pt-BR" sz="2400" dirty="0" smtClean="0"/>
              <a:t>em relação à </a:t>
            </a:r>
            <a:r>
              <a:rPr lang="pt-BR" sz="2400" dirty="0"/>
              <a:t>classe de um discriminador, baseia-se no valor da medida de </a:t>
            </a:r>
            <a:r>
              <a:rPr lang="pt-BR" sz="2400" dirty="0" smtClean="0"/>
              <a:t>similaridade obtida</a:t>
            </a:r>
            <a:r>
              <a:rPr lang="pt-BR" sz="2400" dirty="0"/>
              <a:t>; quanto maior for este valor, maior a similaridade da entrada referente </a:t>
            </a:r>
            <a:r>
              <a:rPr lang="pt-BR" sz="2400" dirty="0" smtClean="0"/>
              <a:t>à classe </a:t>
            </a:r>
            <a:r>
              <a:rPr lang="pt-BR" sz="2400" dirty="0"/>
              <a:t>do discriminador em </a:t>
            </a:r>
            <a:r>
              <a:rPr lang="pt-BR" sz="2400" dirty="0" smtClean="0"/>
              <a:t>questão.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4782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Quando uma entrada </a:t>
            </a:r>
            <a:r>
              <a:rPr lang="pt-BR" sz="2400" dirty="0" smtClean="0"/>
              <a:t>é </a:t>
            </a:r>
            <a:r>
              <a:rPr lang="pt-BR" sz="2400" dirty="0"/>
              <a:t>apresentada </a:t>
            </a:r>
            <a:r>
              <a:rPr lang="pt-BR" sz="2400" dirty="0" smtClean="0"/>
              <a:t>à </a:t>
            </a:r>
            <a:r>
              <a:rPr lang="pt-BR" sz="2400" dirty="0" err="1"/>
              <a:t>WiSARD</a:t>
            </a:r>
            <a:r>
              <a:rPr lang="pt-BR" sz="2400" dirty="0"/>
              <a:t>, ocorre um mapeamento de </a:t>
            </a:r>
            <a:r>
              <a:rPr lang="pt-BR" sz="2400" dirty="0" smtClean="0"/>
              <a:t>forma aleatória </a:t>
            </a:r>
            <a:r>
              <a:rPr lang="pt-BR" sz="2400" dirty="0"/>
              <a:t>dessa entrada, para que cada um de seus bits seja associado a um e </a:t>
            </a:r>
            <a:r>
              <a:rPr lang="pt-BR" sz="2400" dirty="0" smtClean="0"/>
              <a:t>somente um neurônio </a:t>
            </a:r>
            <a:r>
              <a:rPr lang="pt-BR" sz="2400" dirty="0"/>
              <a:t>(</a:t>
            </a:r>
            <a:r>
              <a:rPr lang="pt-BR" sz="2400" dirty="0" err="1" smtClean="0"/>
              <a:t>nó-RAM</a:t>
            </a:r>
            <a:r>
              <a:rPr lang="pt-BR" sz="2400" dirty="0"/>
              <a:t>). </a:t>
            </a:r>
            <a:endParaRPr lang="pt-BR" sz="2400" dirty="0" smtClean="0"/>
          </a:p>
          <a:p>
            <a:pPr algn="just"/>
            <a:r>
              <a:rPr lang="pt-BR" sz="2400" dirty="0" smtClean="0"/>
              <a:t>Esse </a:t>
            </a:r>
            <a:r>
              <a:rPr lang="pt-BR" sz="2400" dirty="0"/>
              <a:t>mapeamento uma vez aleatoriamente </a:t>
            </a:r>
            <a:r>
              <a:rPr lang="pt-BR" sz="2400" dirty="0" smtClean="0"/>
              <a:t>definido</a:t>
            </a:r>
            <a:r>
              <a:rPr lang="pt-BR" sz="2400" dirty="0"/>
              <a:t>, </a:t>
            </a:r>
            <a:r>
              <a:rPr lang="pt-BR" sz="2400" dirty="0" smtClean="0"/>
              <a:t>será utilizado </a:t>
            </a:r>
            <a:r>
              <a:rPr lang="pt-BR" sz="2400" dirty="0"/>
              <a:t>em todas as entradas submetidas </a:t>
            </a:r>
            <a:r>
              <a:rPr lang="pt-BR" sz="2400" dirty="0" smtClean="0"/>
              <a:t>à </a:t>
            </a:r>
            <a:r>
              <a:rPr lang="pt-BR" sz="2400" dirty="0"/>
              <a:t>rede e consiste em particionar os </a:t>
            </a:r>
            <a:r>
              <a:rPr lang="pt-BR" sz="2400" dirty="0" smtClean="0"/>
              <a:t>bits de </a:t>
            </a:r>
            <a:r>
              <a:rPr lang="pt-BR" sz="2400" dirty="0"/>
              <a:t>cada uma das entradas em grupos menores, de modo que haja um grupo de </a:t>
            </a:r>
            <a:r>
              <a:rPr lang="pt-BR" sz="2400" dirty="0" smtClean="0"/>
              <a:t>bits para </a:t>
            </a:r>
            <a:r>
              <a:rPr lang="pt-BR" sz="2400" dirty="0"/>
              <a:t>cada </a:t>
            </a:r>
            <a:r>
              <a:rPr lang="pt-BR" sz="2400" dirty="0" smtClean="0"/>
              <a:t>neurônio </a:t>
            </a:r>
            <a:r>
              <a:rPr lang="pt-BR" sz="2400" dirty="0"/>
              <a:t>existente no discriminador. </a:t>
            </a:r>
            <a:endParaRPr lang="pt-BR" sz="2400" dirty="0" smtClean="0"/>
          </a:p>
          <a:p>
            <a:pPr algn="just"/>
            <a:r>
              <a:rPr lang="pt-BR" sz="2400" dirty="0" smtClean="0"/>
              <a:t>Além </a:t>
            </a:r>
            <a:r>
              <a:rPr lang="pt-BR" sz="2400" dirty="0"/>
              <a:t>de </a:t>
            </a:r>
            <a:r>
              <a:rPr lang="pt-BR" sz="2400" dirty="0" smtClean="0"/>
              <a:t>definir </a:t>
            </a:r>
            <a:r>
              <a:rPr lang="pt-BR" sz="2400" dirty="0"/>
              <a:t>a que grupo </a:t>
            </a:r>
            <a:r>
              <a:rPr lang="pt-BR" sz="2400" dirty="0" smtClean="0"/>
              <a:t>cada bit </a:t>
            </a:r>
            <a:r>
              <a:rPr lang="pt-BR" sz="2400" dirty="0"/>
              <a:t>de entrada </a:t>
            </a:r>
            <a:r>
              <a:rPr lang="pt-BR" sz="2400" dirty="0" smtClean="0"/>
              <a:t>será </a:t>
            </a:r>
            <a:r>
              <a:rPr lang="pt-BR" sz="2400" dirty="0"/>
              <a:t>alocado, o mapeamento </a:t>
            </a:r>
            <a:r>
              <a:rPr lang="pt-BR" sz="2400" dirty="0" smtClean="0"/>
              <a:t>também define </a:t>
            </a:r>
            <a:r>
              <a:rPr lang="pt-BR" sz="2400" dirty="0"/>
              <a:t>a ordem dos bits </a:t>
            </a:r>
            <a:r>
              <a:rPr lang="pt-BR" sz="2400" dirty="0" smtClean="0"/>
              <a:t>nos grupos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864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Peso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Todos os grupos de bits obtidos no mapeamento tem tamanho igual, </a:t>
            </a:r>
            <a:r>
              <a:rPr lang="pt-BR" sz="2400" dirty="0" smtClean="0"/>
              <a:t>garantindo assim </a:t>
            </a:r>
            <a:r>
              <a:rPr lang="pt-BR" sz="2400" dirty="0"/>
              <a:t>que </a:t>
            </a:r>
            <a:r>
              <a:rPr lang="pt-BR" sz="2400" dirty="0" smtClean="0"/>
              <a:t>não </a:t>
            </a:r>
            <a:r>
              <a:rPr lang="pt-BR" sz="2400" dirty="0"/>
              <a:t>haja uma hierarquia de </a:t>
            </a:r>
            <a:r>
              <a:rPr lang="pt-BR" sz="2400" dirty="0" smtClean="0"/>
              <a:t>relevância </a:t>
            </a:r>
            <a:r>
              <a:rPr lang="pt-BR" sz="2400" dirty="0"/>
              <a:t>entre os grupos e com isso, que </a:t>
            </a:r>
            <a:r>
              <a:rPr lang="pt-BR" sz="2400" dirty="0" smtClean="0"/>
              <a:t>todos os </a:t>
            </a:r>
            <a:r>
              <a:rPr lang="pt-BR" sz="2400" dirty="0"/>
              <a:t>grupos sejam </a:t>
            </a:r>
            <a:r>
              <a:rPr lang="pt-BR" sz="2400" dirty="0" smtClean="0"/>
              <a:t> igualmente </a:t>
            </a:r>
            <a:r>
              <a:rPr lang="pt-BR" sz="2400" dirty="0"/>
              <a:t>importantes. </a:t>
            </a:r>
            <a:endParaRPr lang="pt-BR" sz="2400" dirty="0" smtClean="0"/>
          </a:p>
          <a:p>
            <a:pPr algn="just"/>
            <a:r>
              <a:rPr lang="pt-BR" sz="2400" dirty="0" smtClean="0"/>
              <a:t>Esse </a:t>
            </a:r>
            <a:r>
              <a:rPr lang="pt-BR" sz="2400" dirty="0"/>
              <a:t>tipo de mapeamento tem </a:t>
            </a:r>
            <a:r>
              <a:rPr lang="pt-BR" sz="2400" dirty="0" smtClean="0"/>
              <a:t>também como </a:t>
            </a:r>
            <a:r>
              <a:rPr lang="pt-BR" sz="2400" dirty="0"/>
              <a:t>objetivo impedir que </a:t>
            </a:r>
            <a:r>
              <a:rPr lang="pt-BR" sz="2400" dirty="0" smtClean="0"/>
              <a:t>endereços </a:t>
            </a:r>
            <a:r>
              <a:rPr lang="pt-BR" sz="2400" dirty="0"/>
              <a:t>de </a:t>
            </a:r>
            <a:r>
              <a:rPr lang="pt-BR" sz="2400" dirty="0" smtClean="0"/>
              <a:t>posições </a:t>
            </a:r>
            <a:r>
              <a:rPr lang="pt-BR" sz="2400" dirty="0"/>
              <a:t>de escrita sejam formados por </a:t>
            </a:r>
            <a:r>
              <a:rPr lang="pt-BR" sz="2400" dirty="0" smtClean="0"/>
              <a:t>bits que </a:t>
            </a:r>
            <a:r>
              <a:rPr lang="pt-BR" sz="2400" dirty="0"/>
              <a:t>estejam a priori </a:t>
            </a:r>
            <a:r>
              <a:rPr lang="pt-BR" sz="2400" dirty="0" smtClean="0"/>
              <a:t>próximos </a:t>
            </a:r>
            <a:r>
              <a:rPr lang="pt-BR" sz="2400" dirty="0"/>
              <a:t>na entrada. </a:t>
            </a:r>
            <a:endParaRPr lang="pt-BR" sz="2400" dirty="0" smtClean="0"/>
          </a:p>
          <a:p>
            <a:pPr algn="just"/>
            <a:r>
              <a:rPr lang="pt-BR" sz="2400" dirty="0" smtClean="0"/>
              <a:t>E </a:t>
            </a:r>
            <a:r>
              <a:rPr lang="pt-BR" sz="2400" dirty="0"/>
              <a:t>como bits </a:t>
            </a:r>
            <a:r>
              <a:rPr lang="pt-BR" sz="2400" dirty="0" smtClean="0"/>
              <a:t>próximos </a:t>
            </a:r>
            <a:r>
              <a:rPr lang="pt-BR" sz="2400" dirty="0"/>
              <a:t>tendem a ter </a:t>
            </a:r>
            <a:r>
              <a:rPr lang="pt-BR" sz="2400" dirty="0" smtClean="0"/>
              <a:t>o mesmo </a:t>
            </a:r>
            <a:r>
              <a:rPr lang="pt-BR" sz="2400" dirty="0"/>
              <a:t>valor nas entradas apresentadas a rede, a </a:t>
            </a:r>
            <a:r>
              <a:rPr lang="pt-BR" sz="2400" dirty="0" smtClean="0"/>
              <a:t>formação </a:t>
            </a:r>
            <a:r>
              <a:rPr lang="pt-BR" sz="2400" dirty="0"/>
              <a:t>de </a:t>
            </a:r>
            <a:r>
              <a:rPr lang="pt-BR" sz="2400" dirty="0" smtClean="0"/>
              <a:t>endereços </a:t>
            </a:r>
            <a:r>
              <a:rPr lang="pt-BR" sz="2400" dirty="0"/>
              <a:t>com </a:t>
            </a:r>
            <a:r>
              <a:rPr lang="pt-BR" sz="2400" dirty="0" smtClean="0"/>
              <a:t>esses bits </a:t>
            </a:r>
            <a:r>
              <a:rPr lang="pt-BR" sz="2400" dirty="0"/>
              <a:t>para um mesmo </a:t>
            </a:r>
            <a:r>
              <a:rPr lang="pt-BR" sz="2400" dirty="0" smtClean="0"/>
              <a:t>neurônio </a:t>
            </a:r>
            <a:r>
              <a:rPr lang="pt-BR" sz="2400" dirty="0"/>
              <a:t>(</a:t>
            </a:r>
            <a:r>
              <a:rPr lang="pt-BR" sz="2400" dirty="0" err="1" smtClean="0"/>
              <a:t>nó-RAM</a:t>
            </a:r>
            <a:r>
              <a:rPr lang="pt-BR" sz="2400" dirty="0"/>
              <a:t>), acarretaria em </a:t>
            </a:r>
            <a:r>
              <a:rPr lang="pt-BR" sz="2400" dirty="0" smtClean="0"/>
              <a:t>redundância </a:t>
            </a:r>
            <a:r>
              <a:rPr lang="pt-BR" sz="2400" dirty="0"/>
              <a:t>de </a:t>
            </a:r>
            <a:r>
              <a:rPr lang="pt-BR" sz="2400" dirty="0" smtClean="0"/>
              <a:t>informação nesse nó.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05078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Os </a:t>
            </a:r>
            <a:r>
              <a:rPr lang="pt-BR" sz="2400" dirty="0" smtClean="0"/>
              <a:t>neurônios </a:t>
            </a:r>
            <a:r>
              <a:rPr lang="pt-BR" sz="2400" dirty="0"/>
              <a:t>possuem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t-BR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 smtClean="0"/>
              <a:t>endereços </a:t>
            </a:r>
            <a:r>
              <a:rPr lang="pt-BR" sz="2400" dirty="0"/>
              <a:t>de escrita, onde </a:t>
            </a:r>
            <a:r>
              <a:rPr lang="pt-BR" sz="2400" b="1" dirty="0"/>
              <a:t>n</a:t>
            </a:r>
            <a:r>
              <a:rPr lang="pt-BR" sz="2400" dirty="0"/>
              <a:t> </a:t>
            </a:r>
            <a:r>
              <a:rPr lang="pt-BR" sz="2400" dirty="0" smtClean="0"/>
              <a:t>é </a:t>
            </a:r>
            <a:r>
              <a:rPr lang="pt-BR" sz="2400" dirty="0"/>
              <a:t>o numero de bits que </a:t>
            </a:r>
            <a:r>
              <a:rPr lang="pt-BR" sz="2400" dirty="0" smtClean="0"/>
              <a:t>existem em </a:t>
            </a:r>
            <a:r>
              <a:rPr lang="pt-BR" sz="2400" dirty="0"/>
              <a:t>cada um dos grupos de bits gerados pelo </a:t>
            </a:r>
            <a:r>
              <a:rPr lang="pt-BR" sz="2400" dirty="0" err="1"/>
              <a:t>particionamento</a:t>
            </a:r>
            <a:r>
              <a:rPr lang="pt-BR" sz="2400" dirty="0"/>
              <a:t> das entradas. </a:t>
            </a:r>
            <a:endParaRPr lang="pt-BR" sz="2400" dirty="0" smtClean="0"/>
          </a:p>
          <a:p>
            <a:pPr algn="just"/>
            <a:r>
              <a:rPr lang="pt-BR" sz="2400" dirty="0" smtClean="0"/>
              <a:t>Um discriminador </a:t>
            </a:r>
            <a:r>
              <a:rPr lang="pt-BR" sz="2400" dirty="0"/>
              <a:t>dotado de poucos </a:t>
            </a:r>
            <a:r>
              <a:rPr lang="pt-BR" sz="2400" dirty="0" smtClean="0"/>
              <a:t>neurônios </a:t>
            </a:r>
            <a:r>
              <a:rPr lang="pt-BR" sz="2400" dirty="0"/>
              <a:t>(</a:t>
            </a:r>
            <a:r>
              <a:rPr lang="pt-BR" sz="2400" dirty="0" smtClean="0"/>
              <a:t>nós-RAM</a:t>
            </a:r>
            <a:r>
              <a:rPr lang="pt-BR" sz="2400" dirty="0"/>
              <a:t>) </a:t>
            </a:r>
            <a:r>
              <a:rPr lang="pt-BR" sz="2400" dirty="0" smtClean="0"/>
              <a:t>fará </a:t>
            </a:r>
            <a:r>
              <a:rPr lang="pt-BR" sz="2400" dirty="0"/>
              <a:t>com que cada um de </a:t>
            </a:r>
            <a:r>
              <a:rPr lang="pt-BR" sz="2400" dirty="0" smtClean="0"/>
              <a:t>seus neurônios </a:t>
            </a:r>
            <a:r>
              <a:rPr lang="pt-BR" sz="2400" dirty="0"/>
              <a:t>tenha muitos </a:t>
            </a:r>
            <a:r>
              <a:rPr lang="pt-BR" sz="2400" dirty="0" smtClean="0"/>
              <a:t>endereços</a:t>
            </a:r>
            <a:r>
              <a:rPr lang="pt-BR" sz="2400" dirty="0"/>
              <a:t>, ou seja, </a:t>
            </a:r>
            <a:r>
              <a:rPr lang="pt-BR" sz="2400" dirty="0" smtClean="0"/>
              <a:t>neurônios </a:t>
            </a:r>
            <a:r>
              <a:rPr lang="pt-BR" sz="2400" dirty="0"/>
              <a:t>muito esparsos; </a:t>
            </a:r>
            <a:r>
              <a:rPr lang="pt-BR" sz="2400" dirty="0" smtClean="0"/>
              <a:t>acarretando que </a:t>
            </a:r>
            <a:r>
              <a:rPr lang="pt-BR" sz="2400" dirty="0"/>
              <a:t>entradas de uma classe sejam corretamente </a:t>
            </a:r>
            <a:r>
              <a:rPr lang="pt-BR" sz="2400" dirty="0" smtClean="0"/>
              <a:t>classificadas </a:t>
            </a:r>
            <a:r>
              <a:rPr lang="pt-BR" sz="2400" dirty="0"/>
              <a:t>pelo discriminador </a:t>
            </a:r>
            <a:r>
              <a:rPr lang="pt-BR" sz="2400" dirty="0" smtClean="0"/>
              <a:t>referente àquela </a:t>
            </a:r>
            <a:r>
              <a:rPr lang="pt-BR" sz="2400" dirty="0"/>
              <a:t>classe, caso elas sejam muito similares ao </a:t>
            </a:r>
            <a:r>
              <a:rPr lang="pt-BR" sz="2400" dirty="0" smtClean="0"/>
              <a:t>padrão </a:t>
            </a:r>
            <a:r>
              <a:rPr lang="pt-BR" sz="2400" dirty="0"/>
              <a:t>aprendido </a:t>
            </a:r>
            <a:r>
              <a:rPr lang="pt-BR" sz="2400" dirty="0" smtClean="0"/>
              <a:t>durante o </a:t>
            </a:r>
            <a:r>
              <a:rPr lang="pt-BR" sz="2400" dirty="0"/>
              <a:t>treinamento. </a:t>
            </a:r>
            <a:endParaRPr lang="pt-BR" sz="2400" dirty="0" smtClean="0"/>
          </a:p>
          <a:p>
            <a:pPr algn="just"/>
            <a:r>
              <a:rPr lang="pt-BR" sz="2400" dirty="0" smtClean="0"/>
              <a:t>Desse </a:t>
            </a:r>
            <a:r>
              <a:rPr lang="pt-BR" sz="2400" dirty="0"/>
              <a:t>modo, temos </a:t>
            </a:r>
            <a:r>
              <a:rPr lang="pt-BR" sz="2400" dirty="0" smtClean="0"/>
              <a:t>então </a:t>
            </a:r>
            <a:r>
              <a:rPr lang="pt-BR" sz="2400" dirty="0"/>
              <a:t>uma rede muito especialista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49618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 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De maneira análoga, muitos neurônios em um discriminador garante que </a:t>
            </a:r>
            <a:r>
              <a:rPr lang="pt-BR" dirty="0" smtClean="0"/>
              <a:t>esses neurônios terão </a:t>
            </a:r>
            <a:r>
              <a:rPr lang="pt-BR" dirty="0"/>
              <a:t>poucas </a:t>
            </a:r>
            <a:r>
              <a:rPr lang="pt-BR" dirty="0" smtClean="0"/>
              <a:t>posições </a:t>
            </a:r>
            <a:r>
              <a:rPr lang="pt-BR" dirty="0"/>
              <a:t>de escrita </a:t>
            </a:r>
            <a:r>
              <a:rPr lang="pt-BR" dirty="0" smtClean="0"/>
              <a:t>endereçáveis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Nessa configuração </a:t>
            </a:r>
            <a:r>
              <a:rPr lang="pt-BR" dirty="0"/>
              <a:t>neuronal</a:t>
            </a:r>
            <a:r>
              <a:rPr lang="pt-BR" dirty="0" smtClean="0"/>
              <a:t>, pode </a:t>
            </a:r>
            <a:r>
              <a:rPr lang="pt-BR" dirty="0"/>
              <a:t>ocorrer que entradas </a:t>
            </a:r>
            <a:r>
              <a:rPr lang="pt-BR" dirty="0" smtClean="0"/>
              <a:t>não </a:t>
            </a:r>
            <a:r>
              <a:rPr lang="pt-BR" dirty="0"/>
              <a:t>muito similares a um </a:t>
            </a:r>
            <a:r>
              <a:rPr lang="pt-BR" dirty="0" smtClean="0"/>
              <a:t>padrão </a:t>
            </a:r>
            <a:r>
              <a:rPr lang="pt-BR" dirty="0"/>
              <a:t>aprendido por </a:t>
            </a:r>
            <a:r>
              <a:rPr lang="pt-BR" dirty="0" smtClean="0"/>
              <a:t>um discriminador </a:t>
            </a:r>
            <a:r>
              <a:rPr lang="pt-BR" dirty="0"/>
              <a:t>possam ser reconhecidas por este discriminador, como sendo </a:t>
            </a:r>
            <a:r>
              <a:rPr lang="pt-BR" dirty="0" smtClean="0"/>
              <a:t>pertencente à </a:t>
            </a:r>
            <a:r>
              <a:rPr lang="pt-BR" dirty="0"/>
              <a:t>classe a</a:t>
            </a:r>
            <a:r>
              <a:rPr lang="pt-BR" dirty="0" smtClean="0"/>
              <a:t> </a:t>
            </a:r>
            <a:r>
              <a:rPr lang="pt-BR" dirty="0"/>
              <a:t>qual ele representa. </a:t>
            </a:r>
            <a:endParaRPr lang="pt-BR" dirty="0" smtClean="0"/>
          </a:p>
          <a:p>
            <a:pPr algn="just"/>
            <a:r>
              <a:rPr lang="pt-BR" dirty="0" smtClean="0"/>
              <a:t>Nesse </a:t>
            </a:r>
            <a:r>
              <a:rPr lang="pt-BR" dirty="0"/>
              <a:t>caso, temos uma rede muito generalista.</a:t>
            </a:r>
          </a:p>
          <a:p>
            <a:pPr algn="just"/>
            <a:r>
              <a:rPr lang="pt-BR" dirty="0"/>
              <a:t>Dependendo do problema lidado e o que a </a:t>
            </a:r>
            <a:r>
              <a:rPr lang="pt-BR" dirty="0" err="1"/>
              <a:t>WiSARD</a:t>
            </a:r>
            <a:r>
              <a:rPr lang="pt-BR" dirty="0"/>
              <a:t> se </a:t>
            </a:r>
            <a:r>
              <a:rPr lang="pt-BR" dirty="0" smtClean="0"/>
              <a:t>propõe </a:t>
            </a:r>
            <a:r>
              <a:rPr lang="pt-BR" dirty="0"/>
              <a:t>a fazer, o </a:t>
            </a:r>
            <a:r>
              <a:rPr lang="pt-BR" dirty="0" smtClean="0"/>
              <a:t>número de </a:t>
            </a:r>
            <a:r>
              <a:rPr lang="pt-BR" dirty="0"/>
              <a:t>discriminadores pode variar. </a:t>
            </a:r>
            <a:endParaRPr lang="pt-BR" dirty="0" smtClean="0"/>
          </a:p>
          <a:p>
            <a:pPr algn="just"/>
            <a:r>
              <a:rPr lang="pt-BR" dirty="0" smtClean="0"/>
              <a:t>Vale </a:t>
            </a:r>
            <a:r>
              <a:rPr lang="pt-BR" dirty="0"/>
              <a:t>ressaltar que nem uma rede especialista </a:t>
            </a:r>
            <a:r>
              <a:rPr lang="pt-BR" dirty="0" smtClean="0"/>
              <a:t>demais (</a:t>
            </a:r>
            <a:r>
              <a:rPr lang="pt-BR" dirty="0"/>
              <a:t>perde a capacidade de </a:t>
            </a:r>
            <a:r>
              <a:rPr lang="pt-BR" dirty="0" smtClean="0"/>
              <a:t>generalização), </a:t>
            </a:r>
            <a:r>
              <a:rPr lang="pt-BR" dirty="0"/>
              <a:t>nem tampouco uma rede </a:t>
            </a:r>
            <a:r>
              <a:rPr lang="pt-BR" dirty="0" smtClean="0"/>
              <a:t>excessivamente generalista </a:t>
            </a:r>
            <a:r>
              <a:rPr lang="pt-BR" dirty="0"/>
              <a:t>(pode reconhecer uma entrada de uma classe como pertencente a </a:t>
            </a:r>
            <a:r>
              <a:rPr lang="pt-BR" dirty="0" smtClean="0"/>
              <a:t>outra com </a:t>
            </a:r>
            <a:r>
              <a:rPr lang="pt-BR" dirty="0"/>
              <a:t>mais facilidade) </a:t>
            </a:r>
            <a:r>
              <a:rPr lang="pt-BR" dirty="0" smtClean="0"/>
              <a:t>são desejáveis</a:t>
            </a:r>
            <a:r>
              <a:rPr lang="pt-BR" dirty="0"/>
              <a:t>. A </a:t>
            </a:r>
            <a:r>
              <a:rPr lang="pt-BR" dirty="0" smtClean="0"/>
              <a:t>seguir mostraremos </a:t>
            </a:r>
            <a:r>
              <a:rPr lang="pt-BR" dirty="0"/>
              <a:t>o esquema de </a:t>
            </a:r>
            <a:r>
              <a:rPr lang="pt-BR" dirty="0" smtClean="0"/>
              <a:t>um discriminador </a:t>
            </a:r>
            <a:r>
              <a:rPr lang="pt-BR" dirty="0" err="1"/>
              <a:t>WiSARD</a:t>
            </a:r>
            <a:r>
              <a:rPr lang="pt-BR" dirty="0"/>
              <a:t> e a Arquitetura </a:t>
            </a:r>
            <a:r>
              <a:rPr lang="pt-BR" dirty="0" err="1"/>
              <a:t>Multi-Discriminador</a:t>
            </a:r>
            <a:r>
              <a:rPr lang="pt-BR" dirty="0"/>
              <a:t> desta Rede Neural.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608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8" y="1846263"/>
            <a:ext cx="10213571" cy="4471410"/>
          </a:xfrm>
        </p:spPr>
      </p:pic>
    </p:spTree>
    <p:extLst>
      <p:ext uri="{BB962C8B-B14F-4D97-AF65-F5344CB8AC3E}">
        <p14:creationId xmlns:p14="http://schemas.microsoft.com/office/powerpoint/2010/main" val="394904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Peso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Embora ainda sejam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inspiradas no sistema nervoso humano</a:t>
            </a:r>
            <a:r>
              <a:rPr lang="pt-BR" sz="2800" dirty="0"/>
              <a:t>, essas redes seguem uma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abordagem diferente das redes com peso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dirty="0" smtClean="0"/>
              <a:t>Nelas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prioriza-se a emulação da topologia das conexões entre dendritos e axônios</a:t>
            </a:r>
            <a:r>
              <a:rPr lang="pt-BR" sz="2800" dirty="0"/>
              <a:t>, ou seja, a </a:t>
            </a:r>
            <a:r>
              <a:rPr lang="pt-BR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árvore </a:t>
            </a:r>
            <a:r>
              <a:rPr lang="pt-BR" sz="28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dendrítica</a:t>
            </a:r>
            <a:r>
              <a:rPr lang="pt-BR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/>
              <a:t>(GRIECO, LIMA, GREGORIO, </a:t>
            </a:r>
            <a:r>
              <a:rPr lang="pt-BR" sz="2800" i="1" dirty="0"/>
              <a:t>et al.</a:t>
            </a:r>
            <a:r>
              <a:rPr lang="pt-BR" sz="2800" dirty="0"/>
              <a:t>, 2009). </a:t>
            </a:r>
            <a:endParaRPr lang="pt-BR" sz="2800" dirty="0" smtClean="0"/>
          </a:p>
          <a:p>
            <a:pPr algn="just"/>
            <a:r>
              <a:rPr lang="pt-BR" sz="2800" dirty="0" smtClean="0"/>
              <a:t>Além </a:t>
            </a:r>
            <a:r>
              <a:rPr lang="pt-BR" sz="2800" dirty="0"/>
              <a:t>disso,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seus neurônios artificiais não executam processamento nem possuem ligações com pesos sinápticos</a:t>
            </a:r>
            <a:r>
              <a:rPr lang="pt-BR" sz="2800" dirty="0"/>
              <a:t>, de modo a guardar informação nas suas conexões, e por isso passaram a ser conhecidas como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sem peso</a:t>
            </a:r>
            <a:r>
              <a:rPr lang="pt-B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6711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O </a:t>
            </a:r>
            <a:r>
              <a:rPr lang="pt-BR" sz="2800" dirty="0" smtClean="0"/>
              <a:t>princípio </a:t>
            </a:r>
            <a:r>
              <a:rPr lang="pt-BR" sz="2800" dirty="0"/>
              <a:t>da casa dos pombos ou das gavetas de </a:t>
            </a:r>
            <a:r>
              <a:rPr lang="pt-BR" sz="2800" dirty="0" err="1" smtClean="0"/>
              <a:t>Dirichlet</a:t>
            </a:r>
            <a:r>
              <a:rPr lang="pt-BR" sz="2800" dirty="0" smtClean="0"/>
              <a:t>, afirma que havendo </a:t>
            </a:r>
            <a:r>
              <a:rPr lang="pt-BR" sz="2800" dirty="0"/>
              <a:t>k pombos e q casas, sendo k &gt; q, </a:t>
            </a:r>
            <a:r>
              <a:rPr lang="pt-BR" sz="2800" dirty="0" smtClean="0"/>
              <a:t>então haverá </a:t>
            </a:r>
            <a:r>
              <a:rPr lang="pt-BR" sz="2800" dirty="0"/>
              <a:t>pelo menos 1 casa </a:t>
            </a:r>
            <a:r>
              <a:rPr lang="pt-BR" sz="2800" dirty="0" smtClean="0"/>
              <a:t>com mais </a:t>
            </a:r>
            <a:r>
              <a:rPr lang="pt-BR" sz="2800" dirty="0"/>
              <a:t>de um pombo. </a:t>
            </a:r>
            <a:endParaRPr lang="pt-BR" sz="2800" dirty="0" smtClean="0"/>
          </a:p>
          <a:p>
            <a:pPr algn="just"/>
            <a:r>
              <a:rPr lang="pt-BR" sz="2800" dirty="0" smtClean="0"/>
              <a:t>Matematicamente </a:t>
            </a:r>
            <a:r>
              <a:rPr lang="pt-BR" sz="2800" dirty="0"/>
              <a:t>falando, isto quer dizer que se o </a:t>
            </a:r>
            <a:r>
              <a:rPr lang="pt-BR" sz="2800" dirty="0" smtClean="0"/>
              <a:t>número de elementos </a:t>
            </a:r>
            <a:r>
              <a:rPr lang="pt-BR" sz="2800" dirty="0"/>
              <a:t>de um conjunto </a:t>
            </a:r>
            <a:r>
              <a:rPr lang="pt-BR" sz="2800" dirty="0" smtClean="0"/>
              <a:t>finito </a:t>
            </a:r>
            <a:r>
              <a:rPr lang="pt-BR" sz="2800" dirty="0"/>
              <a:t>A </a:t>
            </a:r>
            <a:r>
              <a:rPr lang="pt-BR" sz="2800" dirty="0" smtClean="0"/>
              <a:t>é </a:t>
            </a:r>
            <a:r>
              <a:rPr lang="pt-BR" sz="2800" dirty="0"/>
              <a:t>maior do que o </a:t>
            </a:r>
            <a:r>
              <a:rPr lang="pt-BR" sz="2800" dirty="0" smtClean="0"/>
              <a:t>número </a:t>
            </a:r>
            <a:r>
              <a:rPr lang="pt-BR" sz="2800" dirty="0"/>
              <a:t>de elementos de </a:t>
            </a:r>
            <a:r>
              <a:rPr lang="pt-BR" sz="2800" dirty="0" smtClean="0"/>
              <a:t>um outro </a:t>
            </a:r>
            <a:r>
              <a:rPr lang="pt-BR" sz="2800" dirty="0"/>
              <a:t>conjunto </a:t>
            </a:r>
            <a:r>
              <a:rPr lang="pt-BR" sz="2800" dirty="0" smtClean="0"/>
              <a:t>finito </a:t>
            </a:r>
            <a:r>
              <a:rPr lang="pt-BR" sz="2800" dirty="0"/>
              <a:t>B, </a:t>
            </a:r>
            <a:r>
              <a:rPr lang="pt-BR" sz="2800" dirty="0" smtClean="0"/>
              <a:t>então </a:t>
            </a:r>
            <a:r>
              <a:rPr lang="pt-BR" sz="2800" dirty="0"/>
              <a:t>uma </a:t>
            </a:r>
            <a:r>
              <a:rPr lang="pt-BR" sz="2800" dirty="0" smtClean="0"/>
              <a:t>função </a:t>
            </a:r>
            <a:r>
              <a:rPr lang="pt-BR" sz="2800" dirty="0"/>
              <a:t>de A em B </a:t>
            </a:r>
            <a:r>
              <a:rPr lang="pt-BR" sz="2800" dirty="0" smtClean="0"/>
              <a:t>não </a:t>
            </a:r>
            <a:r>
              <a:rPr lang="pt-BR" sz="2800" dirty="0"/>
              <a:t>pode ser </a:t>
            </a:r>
            <a:r>
              <a:rPr lang="pt-BR" sz="2800" dirty="0" err="1"/>
              <a:t>injetiva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dirty="0" smtClean="0"/>
              <a:t>De forma análoga</a:t>
            </a:r>
            <a:r>
              <a:rPr lang="pt-BR" sz="2800" dirty="0"/>
              <a:t>, sendo k muito menor do que q, o numero de casas habitadas </a:t>
            </a:r>
            <a:r>
              <a:rPr lang="pt-BR" sz="2800" dirty="0" smtClean="0"/>
              <a:t>por pombos será </a:t>
            </a:r>
            <a:r>
              <a:rPr lang="pt-BR" sz="2800" dirty="0"/>
              <a:t>muito pequeno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23358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Peso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200" dirty="0"/>
              <a:t>Partindo do princípio exposto, pode-se </a:t>
            </a:r>
            <a:r>
              <a:rPr lang="pt-BR" sz="2200" dirty="0" smtClean="0"/>
              <a:t>afirmar </a:t>
            </a:r>
            <a:r>
              <a:rPr lang="pt-BR" sz="2200" dirty="0"/>
              <a:t>que sendo N o numero de posições </a:t>
            </a:r>
            <a:r>
              <a:rPr lang="pt-BR" sz="2200" dirty="0" smtClean="0"/>
              <a:t> de </a:t>
            </a:r>
            <a:r>
              <a:rPr lang="pt-BR" sz="2200" dirty="0"/>
              <a:t>escrita </a:t>
            </a:r>
            <a:r>
              <a:rPr lang="pt-BR" sz="2200" dirty="0" smtClean="0"/>
              <a:t>endereçáveis </a:t>
            </a:r>
            <a:r>
              <a:rPr lang="pt-BR" sz="2200" dirty="0"/>
              <a:t>em um </a:t>
            </a:r>
            <a:r>
              <a:rPr lang="pt-BR" sz="2200" dirty="0" smtClean="0"/>
              <a:t>neurônio </a:t>
            </a:r>
            <a:r>
              <a:rPr lang="pt-BR" sz="2200" dirty="0"/>
              <a:t>(</a:t>
            </a:r>
            <a:r>
              <a:rPr lang="pt-BR" sz="2200" dirty="0" err="1" smtClean="0"/>
              <a:t>nó-RAM</a:t>
            </a:r>
            <a:r>
              <a:rPr lang="pt-BR" sz="2200" dirty="0"/>
              <a:t>) e </a:t>
            </a:r>
            <a:r>
              <a:rPr lang="pt-BR" sz="2200" dirty="0" err="1"/>
              <a:t>E</a:t>
            </a:r>
            <a:r>
              <a:rPr lang="pt-BR" sz="2200" dirty="0"/>
              <a:t> o numero de </a:t>
            </a:r>
            <a:r>
              <a:rPr lang="pt-BR" sz="2200" dirty="0" smtClean="0"/>
              <a:t>posições que foram </a:t>
            </a:r>
            <a:r>
              <a:rPr lang="pt-BR" sz="2200" dirty="0"/>
              <a:t>de fato </a:t>
            </a:r>
            <a:r>
              <a:rPr lang="pt-BR" sz="2200" dirty="0" smtClean="0"/>
              <a:t>endereçadas </a:t>
            </a:r>
            <a:r>
              <a:rPr lang="pt-BR" sz="2200" dirty="0"/>
              <a:t>durante a fase de treinamento da rede, e sendo N </a:t>
            </a:r>
            <a:r>
              <a:rPr lang="pt-BR" sz="2200" dirty="0" smtClean="0"/>
              <a:t>extremamente maior </a:t>
            </a:r>
            <a:r>
              <a:rPr lang="pt-BR" sz="2200" dirty="0"/>
              <a:t>do que E (</a:t>
            </a:r>
            <a:r>
              <a:rPr lang="pt-BR" sz="2200" dirty="0" smtClean="0"/>
              <a:t>neurônios </a:t>
            </a:r>
            <a:r>
              <a:rPr lang="pt-BR" sz="2200" dirty="0"/>
              <a:t>esparsos com um </a:t>
            </a:r>
            <a:r>
              <a:rPr lang="pt-BR" sz="2200" dirty="0" smtClean="0"/>
              <a:t>número </a:t>
            </a:r>
            <a:r>
              <a:rPr lang="pt-BR" sz="2200" dirty="0"/>
              <a:t>pequeno de </a:t>
            </a:r>
            <a:r>
              <a:rPr lang="pt-BR" sz="2200" dirty="0" smtClean="0"/>
              <a:t>posições de </a:t>
            </a:r>
            <a:r>
              <a:rPr lang="pt-BR" sz="2200" dirty="0"/>
              <a:t>escrita </a:t>
            </a:r>
            <a:r>
              <a:rPr lang="pt-BR" sz="2200" dirty="0" smtClean="0"/>
              <a:t>endereçados </a:t>
            </a:r>
            <a:r>
              <a:rPr lang="pt-BR" sz="2200" dirty="0"/>
              <a:t>em </a:t>
            </a:r>
            <a:r>
              <a:rPr lang="pt-BR" sz="2200" dirty="0" err="1" smtClean="0"/>
              <a:t>relacão</a:t>
            </a:r>
            <a:r>
              <a:rPr lang="pt-BR" sz="2200" dirty="0" smtClean="0"/>
              <a:t> </a:t>
            </a:r>
            <a:r>
              <a:rPr lang="pt-BR" sz="2200" dirty="0"/>
              <a:t>ao </a:t>
            </a:r>
            <a:r>
              <a:rPr lang="pt-BR" sz="2200" dirty="0" smtClean="0"/>
              <a:t>número </a:t>
            </a:r>
            <a:r>
              <a:rPr lang="pt-BR" sz="2200" dirty="0"/>
              <a:t>total de </a:t>
            </a:r>
            <a:r>
              <a:rPr lang="pt-BR" sz="2200" dirty="0" smtClean="0"/>
              <a:t>posições </a:t>
            </a:r>
            <a:r>
              <a:rPr lang="pt-BR" sz="2200" dirty="0"/>
              <a:t>de escrita </a:t>
            </a:r>
            <a:r>
              <a:rPr lang="pt-BR" sz="2200" dirty="0" smtClean="0"/>
              <a:t>disponíveis, após </a:t>
            </a:r>
            <a:r>
              <a:rPr lang="pt-BR" sz="2200" dirty="0"/>
              <a:t>o aprendizado dos </a:t>
            </a:r>
            <a:r>
              <a:rPr lang="pt-BR" sz="2200" dirty="0" smtClean="0"/>
              <a:t>padrões </a:t>
            </a:r>
            <a:r>
              <a:rPr lang="pt-BR" sz="2200" dirty="0"/>
              <a:t>pela rede), pode-se armar que a probabilidade p </a:t>
            </a:r>
            <a:r>
              <a:rPr lang="pt-BR" sz="2200" dirty="0" smtClean="0"/>
              <a:t>de uma </a:t>
            </a:r>
            <a:r>
              <a:rPr lang="pt-BR" sz="2200" dirty="0"/>
              <a:t>nova entrada e, durante o reconhecimento de um </a:t>
            </a:r>
            <a:r>
              <a:rPr lang="pt-BR" sz="2200" dirty="0" smtClean="0"/>
              <a:t>padrão</a:t>
            </a:r>
            <a:r>
              <a:rPr lang="pt-BR" sz="2200" dirty="0"/>
              <a:t>, ser </a:t>
            </a:r>
            <a:r>
              <a:rPr lang="pt-BR" sz="2200" dirty="0" smtClean="0"/>
              <a:t>endereçada para um </a:t>
            </a:r>
            <a:r>
              <a:rPr lang="pt-BR" sz="2200" dirty="0"/>
              <a:t>das </a:t>
            </a:r>
            <a:r>
              <a:rPr lang="pt-BR" sz="2200" dirty="0" smtClean="0"/>
              <a:t>posições </a:t>
            </a:r>
            <a:r>
              <a:rPr lang="pt-BR" sz="2200" dirty="0"/>
              <a:t>E é</a:t>
            </a:r>
            <a:r>
              <a:rPr lang="pt-BR" sz="2200" dirty="0" smtClean="0"/>
              <a:t> </a:t>
            </a:r>
            <a:r>
              <a:rPr lang="pt-BR" sz="2200" dirty="0"/>
              <a:t>pequena, pois p </a:t>
            </a:r>
            <a:r>
              <a:rPr lang="pt-BR" sz="2200" dirty="0" smtClean="0"/>
              <a:t>é </a:t>
            </a:r>
            <a:r>
              <a:rPr lang="pt-BR" sz="2200" dirty="0"/>
              <a:t>expresso pelo resultado da </a:t>
            </a:r>
            <a:r>
              <a:rPr lang="pt-BR" sz="2200" dirty="0" smtClean="0"/>
              <a:t>divisão E/N</a:t>
            </a:r>
            <a:r>
              <a:rPr lang="pt-BR" sz="2200" dirty="0"/>
              <a:t>.</a:t>
            </a:r>
          </a:p>
          <a:p>
            <a:pPr algn="just"/>
            <a:r>
              <a:rPr lang="pt-BR" sz="2200" dirty="0"/>
              <a:t>Tal </a:t>
            </a:r>
            <a:r>
              <a:rPr lang="pt-BR" sz="2200" dirty="0" smtClean="0"/>
              <a:t>situação </a:t>
            </a:r>
            <a:r>
              <a:rPr lang="pt-BR" sz="2200" dirty="0"/>
              <a:t>faria com que a </a:t>
            </a:r>
            <a:r>
              <a:rPr lang="pt-BR" sz="2200" dirty="0" smtClean="0"/>
              <a:t>saída </a:t>
            </a:r>
            <a:r>
              <a:rPr lang="pt-BR" sz="2200" dirty="0"/>
              <a:t>dos </a:t>
            </a:r>
            <a:r>
              <a:rPr lang="pt-BR" sz="2200" dirty="0" smtClean="0"/>
              <a:t>neurônios </a:t>
            </a:r>
            <a:r>
              <a:rPr lang="pt-BR" sz="2200" dirty="0"/>
              <a:t>durante o reconhecimento de </a:t>
            </a:r>
            <a:r>
              <a:rPr lang="pt-BR" sz="2200" dirty="0" smtClean="0"/>
              <a:t>um novo padrão </a:t>
            </a:r>
            <a:r>
              <a:rPr lang="pt-BR" sz="2200" dirty="0"/>
              <a:t>apresentado </a:t>
            </a:r>
            <a:r>
              <a:rPr lang="pt-BR" sz="2200" dirty="0" smtClean="0"/>
              <a:t>à </a:t>
            </a:r>
            <a:r>
              <a:rPr lang="pt-BR" sz="2200" dirty="0"/>
              <a:t>rede tendesse a ser 0, a menos que a entrada </a:t>
            </a:r>
            <a:r>
              <a:rPr lang="pt-BR" sz="2200" dirty="0" smtClean="0"/>
              <a:t>referente a </a:t>
            </a:r>
            <a:r>
              <a:rPr lang="pt-BR" sz="2200" dirty="0"/>
              <a:t>esse </a:t>
            </a:r>
            <a:r>
              <a:rPr lang="pt-BR" sz="2200" dirty="0" smtClean="0"/>
              <a:t>padrão </a:t>
            </a:r>
            <a:r>
              <a:rPr lang="pt-BR" sz="2200" dirty="0"/>
              <a:t>fosse extremamente similar a alguma entrada (</a:t>
            </a:r>
            <a:r>
              <a:rPr lang="pt-BR" sz="2200" dirty="0" smtClean="0"/>
              <a:t>padrão</a:t>
            </a:r>
            <a:r>
              <a:rPr lang="pt-BR" sz="2200" dirty="0"/>
              <a:t>) </a:t>
            </a:r>
            <a:r>
              <a:rPr lang="pt-BR" sz="2200" dirty="0" smtClean="0"/>
              <a:t>aprendida pela </a:t>
            </a:r>
            <a:r>
              <a:rPr lang="pt-BR" sz="2200" dirty="0" err="1"/>
              <a:t>WiSARD</a:t>
            </a:r>
            <a:r>
              <a:rPr lang="pt-BR" sz="2200" dirty="0"/>
              <a:t> durante o seu treinamento(aprendizado). </a:t>
            </a:r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2514425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Peso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/>
              <a:t>Para evitar a </a:t>
            </a:r>
            <a:r>
              <a:rPr lang="pt-BR" sz="2400" dirty="0" smtClean="0"/>
              <a:t>ocorrência desse </a:t>
            </a:r>
            <a:r>
              <a:rPr lang="pt-BR" sz="2400" dirty="0"/>
              <a:t>tipo de </a:t>
            </a:r>
            <a:r>
              <a:rPr lang="pt-BR" sz="2400" dirty="0" smtClean="0"/>
              <a:t>situação é necessário </a:t>
            </a:r>
            <a:r>
              <a:rPr lang="pt-BR" sz="2400" dirty="0"/>
              <a:t>admitir que um discriminador tenha uma </a:t>
            </a:r>
            <a:r>
              <a:rPr lang="pt-BR" sz="2400" dirty="0" smtClean="0"/>
              <a:t>quantidade razoável </a:t>
            </a:r>
            <a:r>
              <a:rPr lang="pt-BR" sz="2400" dirty="0"/>
              <a:t>de </a:t>
            </a:r>
            <a:r>
              <a:rPr lang="pt-BR" sz="2400" dirty="0" smtClean="0"/>
              <a:t>nós-RAM </a:t>
            </a:r>
            <a:r>
              <a:rPr lang="pt-BR" sz="2400" dirty="0"/>
              <a:t>(</a:t>
            </a:r>
            <a:r>
              <a:rPr lang="pt-BR" sz="2400" dirty="0" smtClean="0"/>
              <a:t>neurônios</a:t>
            </a:r>
            <a:r>
              <a:rPr lang="pt-BR" sz="2400" dirty="0"/>
              <a:t>), com uma quantidade </a:t>
            </a:r>
            <a:r>
              <a:rPr lang="pt-BR" sz="2400" dirty="0" smtClean="0"/>
              <a:t>também razoável de posições </a:t>
            </a:r>
            <a:r>
              <a:rPr lang="pt-BR" sz="2400" dirty="0"/>
              <a:t>de escrita, garantindo assim que a rede tenha um poder de </a:t>
            </a:r>
            <a:r>
              <a:rPr lang="pt-BR" sz="2400" dirty="0" smtClean="0"/>
              <a:t>generalização adequado </a:t>
            </a:r>
            <a:r>
              <a:rPr lang="pt-BR" sz="2400" dirty="0"/>
              <a:t>e com isso, a capacidade de </a:t>
            </a:r>
            <a:r>
              <a:rPr lang="pt-BR" sz="2400" dirty="0" smtClean="0"/>
              <a:t>classificar </a:t>
            </a:r>
            <a:r>
              <a:rPr lang="pt-BR" sz="2400" dirty="0"/>
              <a:t>novos </a:t>
            </a:r>
            <a:r>
              <a:rPr lang="pt-BR" sz="2400" dirty="0" smtClean="0"/>
              <a:t>padrões </a:t>
            </a:r>
            <a:r>
              <a:rPr lang="pt-BR" sz="2400" dirty="0"/>
              <a:t>(entradas) de </a:t>
            </a:r>
            <a:r>
              <a:rPr lang="pt-BR" sz="2400" dirty="0" smtClean="0"/>
              <a:t>uma maneira satisfatória</a:t>
            </a:r>
            <a:r>
              <a:rPr lang="pt-BR" sz="2400" dirty="0"/>
              <a:t>.</a:t>
            </a:r>
            <a:endParaRPr lang="pt-BR" sz="2800" dirty="0"/>
          </a:p>
          <a:p>
            <a:pPr algn="just"/>
            <a:r>
              <a:rPr lang="pt-BR" sz="2800" dirty="0"/>
              <a:t>Com o intuito de mostrar o funcionamento da </a:t>
            </a:r>
            <a:r>
              <a:rPr lang="pt-BR" sz="2800" dirty="0" err="1"/>
              <a:t>WiSARD</a:t>
            </a:r>
            <a:r>
              <a:rPr lang="pt-BR" sz="2800" dirty="0"/>
              <a:t>, </a:t>
            </a:r>
            <a:r>
              <a:rPr lang="pt-BR" sz="2800" dirty="0" smtClean="0"/>
              <a:t>será </a:t>
            </a:r>
            <a:r>
              <a:rPr lang="pt-BR" sz="2800" dirty="0" err="1"/>
              <a:t>exemplicada</a:t>
            </a:r>
            <a:r>
              <a:rPr lang="pt-BR" sz="2800" dirty="0"/>
              <a:t> </a:t>
            </a:r>
            <a:r>
              <a:rPr lang="pt-BR" sz="2800" dirty="0" smtClean="0"/>
              <a:t>a execução </a:t>
            </a:r>
            <a:r>
              <a:rPr lang="pt-BR" sz="2800" dirty="0"/>
              <a:t>da tarefa de reconhecimento de imagens, tarefa para qual a </a:t>
            </a:r>
            <a:r>
              <a:rPr lang="pt-BR" sz="2800" dirty="0" err="1"/>
              <a:t>WiSARD</a:t>
            </a:r>
            <a:r>
              <a:rPr lang="pt-BR" sz="2800" dirty="0"/>
              <a:t> </a:t>
            </a:r>
            <a:r>
              <a:rPr lang="pt-BR" sz="2800" dirty="0" smtClean="0"/>
              <a:t>foi a princípio </a:t>
            </a:r>
            <a:r>
              <a:rPr lang="pt-BR" sz="2800" dirty="0"/>
              <a:t>criada</a:t>
            </a:r>
            <a:r>
              <a:rPr lang="pt-BR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2361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Peso - </a:t>
            </a:r>
            <a:r>
              <a:rPr lang="pt-BR" dirty="0" err="1"/>
              <a:t>WiSARD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18" y="1846263"/>
            <a:ext cx="10067637" cy="4489882"/>
          </a:xfrm>
        </p:spPr>
      </p:pic>
    </p:spTree>
    <p:extLst>
      <p:ext uri="{BB962C8B-B14F-4D97-AF65-F5344CB8AC3E}">
        <p14:creationId xmlns:p14="http://schemas.microsoft.com/office/powerpoint/2010/main" val="3467302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Fase de Treinamento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Durante a fase de treinamento ocorre efetivamente o aprendizado dos </a:t>
            </a:r>
            <a:r>
              <a:rPr lang="pt-BR" sz="2400" dirty="0" smtClean="0"/>
              <a:t>padrões (</a:t>
            </a:r>
            <a:r>
              <a:rPr lang="pt-BR" sz="2400" dirty="0"/>
              <a:t>entradas) associados </a:t>
            </a:r>
            <a:r>
              <a:rPr lang="pt-BR" sz="2400" dirty="0" smtClean="0"/>
              <a:t>às </a:t>
            </a:r>
            <a:r>
              <a:rPr lang="pt-BR" sz="2400" dirty="0"/>
              <a:t>classes existentes no conjunto de entradas. </a:t>
            </a:r>
            <a:endParaRPr lang="pt-BR" sz="2400" dirty="0" smtClean="0"/>
          </a:p>
          <a:p>
            <a:pPr algn="just"/>
            <a:r>
              <a:rPr lang="pt-BR" sz="2400" dirty="0" smtClean="0"/>
              <a:t>Para </a:t>
            </a:r>
            <a:r>
              <a:rPr lang="pt-BR" sz="2400" dirty="0"/>
              <a:t>o </a:t>
            </a:r>
            <a:r>
              <a:rPr lang="pt-BR" sz="2400" dirty="0" smtClean="0"/>
              <a:t>treinamento dos </a:t>
            </a:r>
            <a:r>
              <a:rPr lang="pt-BR" sz="2400" dirty="0"/>
              <a:t>discriminadores da </a:t>
            </a:r>
            <a:r>
              <a:rPr lang="pt-BR" sz="2400" dirty="0" err="1"/>
              <a:t>WiSARD</a:t>
            </a:r>
            <a:r>
              <a:rPr lang="pt-BR" sz="2400" dirty="0"/>
              <a:t>, primeiramente e preciso que todas </a:t>
            </a:r>
            <a:r>
              <a:rPr lang="pt-BR" sz="2400" dirty="0" smtClean="0"/>
              <a:t>as posições </a:t>
            </a:r>
            <a:r>
              <a:rPr lang="pt-BR" sz="2400" dirty="0"/>
              <a:t>de escrita de todos os seus </a:t>
            </a:r>
            <a:r>
              <a:rPr lang="pt-BR" sz="2400" dirty="0" smtClean="0"/>
              <a:t>neurônios </a:t>
            </a:r>
            <a:r>
              <a:rPr lang="pt-BR" sz="2400" dirty="0"/>
              <a:t>sejam inicializadas com o valor 0</a:t>
            </a:r>
            <a:r>
              <a:rPr lang="pt-BR" sz="2400" dirty="0" smtClean="0"/>
              <a:t>, sendo </a:t>
            </a:r>
            <a:r>
              <a:rPr lang="pt-BR" sz="2400" dirty="0"/>
              <a:t>que </a:t>
            </a:r>
            <a:r>
              <a:rPr lang="pt-BR" sz="2400" dirty="0" smtClean="0"/>
              <a:t>após </a:t>
            </a:r>
            <a:r>
              <a:rPr lang="pt-BR" sz="2400" dirty="0"/>
              <a:t>feito isso, um conjunto de entradas para treinamento (conjunto </a:t>
            </a:r>
            <a:r>
              <a:rPr lang="pt-BR" sz="2400" dirty="0" smtClean="0"/>
              <a:t>de treino</a:t>
            </a:r>
            <a:r>
              <a:rPr lang="pt-BR" sz="2400" dirty="0"/>
              <a:t>) </a:t>
            </a:r>
            <a:r>
              <a:rPr lang="pt-BR" sz="2400" dirty="0" smtClean="0"/>
              <a:t>é </a:t>
            </a:r>
            <a:r>
              <a:rPr lang="pt-BR" sz="2400" dirty="0"/>
              <a:t>formado dentre o conjunto de entradas </a:t>
            </a:r>
            <a:r>
              <a:rPr lang="pt-BR" sz="2400" dirty="0" smtClean="0"/>
              <a:t>disponíveis</a:t>
            </a:r>
            <a:r>
              <a:rPr lang="pt-BR" sz="2400" dirty="0"/>
              <a:t>. </a:t>
            </a:r>
            <a:endParaRPr lang="pt-BR" sz="2400" dirty="0" smtClean="0"/>
          </a:p>
          <a:p>
            <a:pPr algn="just"/>
            <a:r>
              <a:rPr lang="pt-BR" sz="2400" dirty="0" smtClean="0"/>
              <a:t>Então </a:t>
            </a:r>
            <a:r>
              <a:rPr lang="pt-BR" sz="2400" dirty="0"/>
              <a:t>essas entradas</a:t>
            </a:r>
            <a:r>
              <a:rPr lang="pt-BR" sz="2400" dirty="0" smtClean="0"/>
              <a:t>, uma </a:t>
            </a:r>
            <a:r>
              <a:rPr lang="pt-BR" sz="2400" dirty="0"/>
              <a:t>por vez, </a:t>
            </a:r>
            <a:r>
              <a:rPr lang="pt-BR" sz="2400" dirty="0" smtClean="0"/>
              <a:t>são </a:t>
            </a:r>
            <a:r>
              <a:rPr lang="pt-BR" sz="2400" dirty="0"/>
              <a:t>mapeadas para os </a:t>
            </a:r>
            <a:r>
              <a:rPr lang="pt-BR" sz="2400" dirty="0" smtClean="0"/>
              <a:t>neurônios </a:t>
            </a:r>
            <a:r>
              <a:rPr lang="pt-BR" sz="2400" dirty="0"/>
              <a:t>(</a:t>
            </a:r>
            <a:r>
              <a:rPr lang="pt-BR" sz="2400" dirty="0" smtClean="0"/>
              <a:t>nós-RAM</a:t>
            </a:r>
            <a:r>
              <a:rPr lang="pt-BR" sz="2400" dirty="0"/>
              <a:t>) da </a:t>
            </a:r>
            <a:r>
              <a:rPr lang="pt-BR" sz="2400" dirty="0" err="1"/>
              <a:t>WiSARD</a:t>
            </a:r>
            <a:r>
              <a:rPr lang="pt-BR" sz="2400" dirty="0"/>
              <a:t>, de </a:t>
            </a:r>
            <a:r>
              <a:rPr lang="pt-BR" sz="2400" dirty="0" smtClean="0"/>
              <a:t>acordo com </a:t>
            </a:r>
            <a:r>
              <a:rPr lang="pt-BR" sz="2400" dirty="0"/>
              <a:t>o mapeamento </a:t>
            </a:r>
            <a:r>
              <a:rPr lang="pt-BR" sz="2400" dirty="0" smtClean="0"/>
              <a:t>aleatório definido </a:t>
            </a:r>
            <a:r>
              <a:rPr lang="pt-BR" sz="2400" dirty="0"/>
              <a:t>na arquitetura da rede, ou seja, cada </a:t>
            </a:r>
            <a:r>
              <a:rPr lang="pt-BR" sz="2400" dirty="0" smtClean="0"/>
              <a:t>neurônio de </a:t>
            </a:r>
            <a:r>
              <a:rPr lang="pt-BR" sz="2400" dirty="0"/>
              <a:t>um discriminador </a:t>
            </a:r>
            <a:r>
              <a:rPr lang="pt-BR" sz="2400" dirty="0" smtClean="0"/>
              <a:t>receberá </a:t>
            </a:r>
            <a:r>
              <a:rPr lang="pt-BR" sz="2400" dirty="0"/>
              <a:t>um grupo de bits </a:t>
            </a:r>
            <a:r>
              <a:rPr lang="pt-BR" sz="2400" dirty="0" smtClean="0"/>
              <a:t>específico </a:t>
            </a:r>
            <a:r>
              <a:rPr lang="pt-BR" sz="2400" dirty="0"/>
              <a:t>de cada entrada </a:t>
            </a:r>
            <a:r>
              <a:rPr lang="pt-BR" sz="2400" dirty="0" smtClean="0"/>
              <a:t>submetida à </a:t>
            </a:r>
            <a:r>
              <a:rPr lang="pt-BR" sz="2400" dirty="0"/>
              <a:t>rede neural.</a:t>
            </a:r>
          </a:p>
        </p:txBody>
      </p:sp>
    </p:spTree>
    <p:extLst>
      <p:ext uri="{BB962C8B-B14F-4D97-AF65-F5344CB8AC3E}">
        <p14:creationId xmlns:p14="http://schemas.microsoft.com/office/powerpoint/2010/main" val="3449023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Fase de Treinamento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A entrada de uma determinada classe somente </a:t>
            </a:r>
            <a:r>
              <a:rPr lang="pt-BR" sz="2400" dirty="0" smtClean="0"/>
              <a:t>endereça posições </a:t>
            </a:r>
            <a:r>
              <a:rPr lang="pt-BR" sz="2400" dirty="0"/>
              <a:t>de escrita </a:t>
            </a:r>
            <a:r>
              <a:rPr lang="pt-BR" sz="2400" dirty="0" smtClean="0"/>
              <a:t>dos neurônios </a:t>
            </a:r>
            <a:r>
              <a:rPr lang="pt-BR" sz="2400" dirty="0"/>
              <a:t>do discriminador correspondente </a:t>
            </a:r>
            <a:r>
              <a:rPr lang="pt-BR" sz="2400" dirty="0" smtClean="0"/>
              <a:t>à </a:t>
            </a:r>
            <a:r>
              <a:rPr lang="pt-BR" sz="2400" dirty="0"/>
              <a:t>sua classe. </a:t>
            </a:r>
            <a:endParaRPr lang="pt-BR" sz="2400" dirty="0" smtClean="0"/>
          </a:p>
          <a:p>
            <a:pPr algn="just"/>
            <a:r>
              <a:rPr lang="pt-BR" sz="2400" dirty="0" smtClean="0"/>
              <a:t>Desse </a:t>
            </a:r>
            <a:r>
              <a:rPr lang="pt-BR" sz="2400" dirty="0"/>
              <a:t>modo, o </a:t>
            </a:r>
            <a:r>
              <a:rPr lang="pt-BR" sz="2400" dirty="0" smtClean="0"/>
              <a:t>discriminador aprende </a:t>
            </a:r>
            <a:r>
              <a:rPr lang="pt-BR" sz="2400" dirty="0"/>
              <a:t>as </a:t>
            </a:r>
            <a:r>
              <a:rPr lang="pt-BR" sz="2400" dirty="0" smtClean="0"/>
              <a:t>características </a:t>
            </a:r>
            <a:r>
              <a:rPr lang="pt-BR" sz="2400" dirty="0"/>
              <a:t>das entradas da classe a qual ele representa, </a:t>
            </a:r>
            <a:r>
              <a:rPr lang="pt-BR" sz="2400" dirty="0" smtClean="0"/>
              <a:t>permitindo assim </a:t>
            </a:r>
            <a:r>
              <a:rPr lang="pt-BR" sz="2400" dirty="0"/>
              <a:t>que ele possa reconhecer novas entradas como sendo ou </a:t>
            </a:r>
            <a:r>
              <a:rPr lang="pt-BR" sz="2400" dirty="0" smtClean="0"/>
              <a:t>não pertencentes à sua </a:t>
            </a:r>
            <a:r>
              <a:rPr lang="pt-BR" sz="2400" dirty="0"/>
              <a:t>classe. </a:t>
            </a:r>
            <a:endParaRPr lang="pt-BR" sz="2400" dirty="0" smtClean="0"/>
          </a:p>
          <a:p>
            <a:pPr algn="just"/>
            <a:r>
              <a:rPr lang="pt-BR" sz="2400" dirty="0" smtClean="0"/>
              <a:t>Ou </a:t>
            </a:r>
            <a:r>
              <a:rPr lang="pt-BR" sz="2400" dirty="0"/>
              <a:t>seja, em uma rede bem treinada seus discriminadores </a:t>
            </a:r>
            <a:r>
              <a:rPr lang="pt-BR" sz="2400" dirty="0" smtClean="0"/>
              <a:t>irão </a:t>
            </a:r>
            <a:r>
              <a:rPr lang="pt-BR" sz="2400" dirty="0"/>
              <a:t>gerar </a:t>
            </a:r>
            <a:r>
              <a:rPr lang="pt-BR" sz="2400" dirty="0" smtClean="0"/>
              <a:t>um valor </a:t>
            </a:r>
            <a:r>
              <a:rPr lang="pt-BR" sz="2400" dirty="0"/>
              <a:t>de </a:t>
            </a:r>
            <a:r>
              <a:rPr lang="pt-BR" sz="2400" dirty="0" smtClean="0"/>
              <a:t>saída </a:t>
            </a:r>
            <a:r>
              <a:rPr lang="pt-BR" sz="2400" dirty="0"/>
              <a:t>alto para as entradas que forem da mesma classe que eles </a:t>
            </a:r>
            <a:r>
              <a:rPr lang="pt-BR" sz="2400" dirty="0" smtClean="0"/>
              <a:t>representam e </a:t>
            </a:r>
            <a:r>
              <a:rPr lang="pt-BR" sz="2400" dirty="0"/>
              <a:t>valores de </a:t>
            </a:r>
            <a:r>
              <a:rPr lang="pt-BR" sz="2400" dirty="0" smtClean="0"/>
              <a:t>saída </a:t>
            </a:r>
            <a:r>
              <a:rPr lang="pt-BR" sz="2400" dirty="0"/>
              <a:t>baixos caso </a:t>
            </a:r>
            <a:r>
              <a:rPr lang="pt-BR" sz="2400" dirty="0" smtClean="0"/>
              <a:t>contrário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538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Fase de Treinamento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O aprendizado gerado pelo treinamento da rede </a:t>
            </a:r>
            <a:r>
              <a:rPr lang="pt-BR" sz="2800" dirty="0" smtClean="0"/>
              <a:t>é </a:t>
            </a:r>
            <a:r>
              <a:rPr lang="pt-BR" sz="2800" dirty="0"/>
              <a:t>feito alterando o valor </a:t>
            </a:r>
            <a:r>
              <a:rPr lang="pt-BR" sz="2800" dirty="0" smtClean="0"/>
              <a:t>para "</a:t>
            </a:r>
            <a:r>
              <a:rPr lang="pt-BR" sz="2800" dirty="0"/>
              <a:t>1"das </a:t>
            </a:r>
            <a:r>
              <a:rPr lang="pt-BR" sz="2800" dirty="0" smtClean="0"/>
              <a:t>posições </a:t>
            </a:r>
            <a:r>
              <a:rPr lang="pt-BR" sz="2800" dirty="0"/>
              <a:t>de escrita dos </a:t>
            </a:r>
            <a:r>
              <a:rPr lang="pt-BR" sz="2800" dirty="0" smtClean="0"/>
              <a:t>neurônios </a:t>
            </a:r>
            <a:r>
              <a:rPr lang="pt-BR" sz="2800" dirty="0"/>
              <a:t>que forem </a:t>
            </a:r>
            <a:r>
              <a:rPr lang="pt-BR" sz="2800" dirty="0" smtClean="0"/>
              <a:t>endereçadas </a:t>
            </a:r>
            <a:r>
              <a:rPr lang="pt-BR" sz="2800" dirty="0"/>
              <a:t>durante essa </a:t>
            </a:r>
            <a:r>
              <a:rPr lang="pt-BR" sz="2800" dirty="0" smtClean="0"/>
              <a:t>fase de </a:t>
            </a:r>
            <a:r>
              <a:rPr lang="pt-BR" sz="2800" dirty="0"/>
              <a:t>treinamento. </a:t>
            </a:r>
            <a:endParaRPr lang="pt-BR" sz="2800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grupo de bits destinado a um </a:t>
            </a:r>
            <a:r>
              <a:rPr lang="pt-BR" sz="2800" dirty="0" err="1" smtClean="0"/>
              <a:t>nó-RAM</a:t>
            </a:r>
            <a:r>
              <a:rPr lang="pt-BR" sz="2800" dirty="0" smtClean="0"/>
              <a:t> </a:t>
            </a:r>
            <a:r>
              <a:rPr lang="pt-BR" sz="2800" dirty="0"/>
              <a:t>(</a:t>
            </a:r>
            <a:r>
              <a:rPr lang="pt-BR" sz="2800" dirty="0" smtClean="0"/>
              <a:t>neurônio</a:t>
            </a:r>
            <a:r>
              <a:rPr lang="pt-BR" sz="2800" dirty="0"/>
              <a:t>) representa </a:t>
            </a:r>
            <a:r>
              <a:rPr lang="pt-BR" sz="2800" dirty="0" smtClean="0"/>
              <a:t>o endereço </a:t>
            </a:r>
            <a:r>
              <a:rPr lang="pt-BR" sz="2800" dirty="0"/>
              <a:t>de sua </a:t>
            </a:r>
            <a:r>
              <a:rPr lang="pt-BR" sz="2800" dirty="0" smtClean="0"/>
              <a:t>posição </a:t>
            </a:r>
            <a:r>
              <a:rPr lang="pt-BR" sz="2800" dirty="0"/>
              <a:t>de escrita que </a:t>
            </a:r>
            <a:r>
              <a:rPr lang="pt-BR" sz="2800" dirty="0" smtClean="0"/>
              <a:t>terá </a:t>
            </a:r>
            <a:r>
              <a:rPr lang="pt-BR" sz="2800" dirty="0"/>
              <a:t>o valor alterado para "1". </a:t>
            </a:r>
            <a:endParaRPr lang="pt-BR" sz="2800" dirty="0" smtClean="0"/>
          </a:p>
          <a:p>
            <a:pPr algn="just"/>
            <a:r>
              <a:rPr lang="pt-BR" sz="2800" dirty="0" smtClean="0"/>
              <a:t>O treinamento finda após </a:t>
            </a:r>
            <a:r>
              <a:rPr lang="pt-BR" sz="2800" dirty="0"/>
              <a:t>todos os </a:t>
            </a:r>
            <a:r>
              <a:rPr lang="pt-BR" sz="2800" dirty="0" smtClean="0"/>
              <a:t>padrões </a:t>
            </a:r>
            <a:r>
              <a:rPr lang="pt-BR" sz="2800" dirty="0"/>
              <a:t>do conjunto de treino terem sido submetidos </a:t>
            </a:r>
            <a:r>
              <a:rPr lang="pt-BR" sz="2800" dirty="0" smtClean="0"/>
              <a:t>à rede neural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2879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Fase de Treinamento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3200" dirty="0"/>
              <a:t>A simplicidade desse processo de treino/aprendizado, a simples </a:t>
            </a:r>
            <a:r>
              <a:rPr lang="pt-BR" sz="3200" dirty="0" smtClean="0"/>
              <a:t>submissão das entradas à </a:t>
            </a:r>
            <a:r>
              <a:rPr lang="pt-BR" sz="3200" dirty="0"/>
              <a:t>rede, e um dos pontos mais positivos de uma rede neural sem peso</a:t>
            </a:r>
            <a:r>
              <a:rPr lang="pt-BR" sz="3200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8776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Fase de Treinamento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17" y="1827790"/>
            <a:ext cx="10252363" cy="4022725"/>
          </a:xfrm>
        </p:spPr>
      </p:pic>
    </p:spTree>
    <p:extLst>
      <p:ext uri="{BB962C8B-B14F-4D97-AF65-F5344CB8AC3E}">
        <p14:creationId xmlns:p14="http://schemas.microsoft.com/office/powerpoint/2010/main" val="3527175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Fase de </a:t>
            </a:r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fase de teste tem como objetivo aferir a </a:t>
            </a:r>
            <a:r>
              <a:rPr lang="pt-BR" dirty="0" smtClean="0"/>
              <a:t>acurácia </a:t>
            </a:r>
            <a:r>
              <a:rPr lang="pt-BR" dirty="0"/>
              <a:t>da rede em </a:t>
            </a:r>
            <a:r>
              <a:rPr lang="pt-BR" dirty="0" smtClean="0"/>
              <a:t>classificar corretamente novas </a:t>
            </a:r>
            <a:r>
              <a:rPr lang="pt-BR" dirty="0"/>
              <a:t>entradas. Essa fase </a:t>
            </a:r>
            <a:r>
              <a:rPr lang="pt-BR" dirty="0" smtClean="0"/>
              <a:t>é </a:t>
            </a:r>
            <a:r>
              <a:rPr lang="pt-BR" dirty="0"/>
              <a:t>executada ao se submeter </a:t>
            </a:r>
            <a:r>
              <a:rPr lang="pt-BR" dirty="0" smtClean="0"/>
              <a:t>à </a:t>
            </a:r>
            <a:r>
              <a:rPr lang="pt-BR" dirty="0"/>
              <a:t>rede entradas </a:t>
            </a:r>
            <a:r>
              <a:rPr lang="pt-BR" dirty="0" smtClean="0"/>
              <a:t>que ainda não </a:t>
            </a:r>
            <a:r>
              <a:rPr lang="pt-BR" dirty="0"/>
              <a:t>tenham sido anteriormente submetidos a ela. O conjunto dessas </a:t>
            </a:r>
            <a:r>
              <a:rPr lang="pt-BR" dirty="0" smtClean="0"/>
              <a:t>entradas a </a:t>
            </a:r>
            <a:r>
              <a:rPr lang="pt-BR" dirty="0"/>
              <a:t>serem testadas recebe o nome de conjunto de teste.</a:t>
            </a:r>
          </a:p>
          <a:p>
            <a:r>
              <a:rPr lang="pt-BR" dirty="0"/>
              <a:t>Quando a entrada </a:t>
            </a:r>
            <a:r>
              <a:rPr lang="pt-BR" dirty="0" smtClean="0"/>
              <a:t>inédita </a:t>
            </a:r>
            <a:r>
              <a:rPr lang="pt-BR" dirty="0"/>
              <a:t>é</a:t>
            </a:r>
            <a:r>
              <a:rPr lang="pt-BR" dirty="0" smtClean="0"/>
              <a:t> </a:t>
            </a:r>
            <a:r>
              <a:rPr lang="pt-BR" dirty="0"/>
              <a:t>apresentada, ela </a:t>
            </a:r>
            <a:r>
              <a:rPr lang="pt-BR" dirty="0" smtClean="0"/>
              <a:t>é então </a:t>
            </a:r>
            <a:r>
              <a:rPr lang="pt-BR" dirty="0"/>
              <a:t>subdivida em grupos </a:t>
            </a:r>
            <a:r>
              <a:rPr lang="pt-BR" dirty="0" smtClean="0"/>
              <a:t>de bits </a:t>
            </a:r>
            <a:r>
              <a:rPr lang="pt-BR" dirty="0"/>
              <a:t>de acordo com o </a:t>
            </a:r>
            <a:r>
              <a:rPr lang="pt-BR" dirty="0" smtClean="0"/>
              <a:t>já </a:t>
            </a:r>
            <a:r>
              <a:rPr lang="pt-BR" dirty="0"/>
              <a:t>citado mapeamento </a:t>
            </a:r>
            <a:r>
              <a:rPr lang="pt-BR" dirty="0" smtClean="0"/>
              <a:t>aleatório </a:t>
            </a:r>
            <a:r>
              <a:rPr lang="pt-BR" dirty="0"/>
              <a:t>da rede e </a:t>
            </a:r>
            <a:r>
              <a:rPr lang="pt-BR" dirty="0" smtClean="0"/>
              <a:t>após </a:t>
            </a:r>
            <a:r>
              <a:rPr lang="pt-BR" dirty="0"/>
              <a:t>isso, </a:t>
            </a:r>
            <a:r>
              <a:rPr lang="pt-BR" dirty="0" smtClean="0"/>
              <a:t>cada grupo </a:t>
            </a:r>
            <a:r>
              <a:rPr lang="pt-BR" dirty="0"/>
              <a:t>de bits </a:t>
            </a:r>
            <a:r>
              <a:rPr lang="pt-BR" dirty="0" smtClean="0"/>
              <a:t>é endereçado </a:t>
            </a:r>
            <a:r>
              <a:rPr lang="pt-BR" dirty="0"/>
              <a:t>a um </a:t>
            </a:r>
            <a:r>
              <a:rPr lang="pt-BR" dirty="0" smtClean="0"/>
              <a:t>neurônio específico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Esse </a:t>
            </a:r>
            <a:r>
              <a:rPr lang="pt-BR" dirty="0"/>
              <a:t>procedimento </a:t>
            </a:r>
            <a:r>
              <a:rPr lang="pt-BR" dirty="0" smtClean="0"/>
              <a:t>é aplicado a </a:t>
            </a:r>
            <a:r>
              <a:rPr lang="pt-BR" dirty="0"/>
              <a:t>todos os discriminadores da </a:t>
            </a:r>
            <a:r>
              <a:rPr lang="pt-BR" dirty="0" err="1"/>
              <a:t>WiSARD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Depois </a:t>
            </a:r>
            <a:r>
              <a:rPr lang="pt-BR" dirty="0"/>
              <a:t>do </a:t>
            </a:r>
            <a:r>
              <a:rPr lang="pt-BR" dirty="0" smtClean="0"/>
              <a:t>endereçamento </a:t>
            </a:r>
            <a:r>
              <a:rPr lang="pt-BR" dirty="0"/>
              <a:t>dos grupos </a:t>
            </a:r>
            <a:r>
              <a:rPr lang="pt-BR" dirty="0" smtClean="0"/>
              <a:t>de bits </a:t>
            </a:r>
            <a:r>
              <a:rPr lang="pt-BR" dirty="0"/>
              <a:t>aos </a:t>
            </a:r>
            <a:r>
              <a:rPr lang="pt-BR" dirty="0" smtClean="0"/>
              <a:t>neurônios </a:t>
            </a:r>
            <a:r>
              <a:rPr lang="pt-BR" dirty="0"/>
              <a:t>da rede, cada um dos discriminadores </a:t>
            </a:r>
            <a:r>
              <a:rPr lang="pt-BR" dirty="0" smtClean="0"/>
              <a:t>irá </a:t>
            </a:r>
            <a:r>
              <a:rPr lang="pt-BR" dirty="0"/>
              <a:t>produzir sua medida </a:t>
            </a:r>
            <a:r>
              <a:rPr lang="pt-BR" dirty="0" smtClean="0"/>
              <a:t>de similaridade </a:t>
            </a:r>
            <a:r>
              <a:rPr lang="pt-BR" dirty="0"/>
              <a:t>em </a:t>
            </a:r>
            <a:r>
              <a:rPr lang="pt-BR" dirty="0" smtClean="0"/>
              <a:t>relação à </a:t>
            </a:r>
            <a:r>
              <a:rPr lang="pt-BR" dirty="0"/>
              <a:t>entrada (</a:t>
            </a:r>
            <a:r>
              <a:rPr lang="pt-BR" dirty="0" smtClean="0"/>
              <a:t>padrão</a:t>
            </a:r>
            <a:r>
              <a:rPr lang="pt-BR" dirty="0"/>
              <a:t>) apresentada para teste, que </a:t>
            </a:r>
            <a:r>
              <a:rPr lang="pt-BR" dirty="0" smtClean="0"/>
              <a:t>é </a:t>
            </a:r>
            <a:r>
              <a:rPr lang="pt-BR" dirty="0"/>
              <a:t>na </a:t>
            </a:r>
            <a:r>
              <a:rPr lang="pt-BR" dirty="0" smtClean="0"/>
              <a:t>verdade o número </a:t>
            </a:r>
            <a:r>
              <a:rPr lang="pt-BR" dirty="0"/>
              <a:t>de seus </a:t>
            </a:r>
            <a:r>
              <a:rPr lang="pt-BR" dirty="0" smtClean="0"/>
              <a:t>neurônios </a:t>
            </a:r>
            <a:r>
              <a:rPr lang="pt-BR" dirty="0"/>
              <a:t>(</a:t>
            </a:r>
            <a:r>
              <a:rPr lang="pt-BR" dirty="0" smtClean="0"/>
              <a:t>nós-RAM</a:t>
            </a:r>
            <a:r>
              <a:rPr lang="pt-BR" dirty="0"/>
              <a:t>) que tiveram como </a:t>
            </a:r>
            <a:r>
              <a:rPr lang="pt-BR" dirty="0" smtClean="0"/>
              <a:t>saída </a:t>
            </a:r>
            <a:r>
              <a:rPr lang="pt-BR" dirty="0"/>
              <a:t>o valor "1</a:t>
            </a:r>
            <a:r>
              <a:rPr lang="pt-BR" dirty="0" smtClean="0"/>
              <a:t>".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51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Peso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informação aprendida é armazenada em memórias RAM</a:t>
            </a:r>
            <a:r>
              <a:rPr lang="pt-BR" sz="2800" dirty="0"/>
              <a:t>, que funcionam como os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neurônios artificiais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dirty="0" smtClean="0"/>
              <a:t>Assim</a:t>
            </a:r>
            <a:r>
              <a:rPr lang="pt-BR" sz="2800" dirty="0"/>
              <a:t>, estas redes são conhecidas também como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redes neurais baseadas em memórias RAM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dirty="0" smtClean="0"/>
              <a:t>Além </a:t>
            </a:r>
            <a:r>
              <a:rPr lang="pt-BR" sz="2800" dirty="0"/>
              <a:t>disso, do mesmo modo como poderia ser modificada a arquitetura dos neurônios nas redes com peso, foram desenvolvidas diferentes formas de utilizar as memórias RAM. </a:t>
            </a:r>
            <a:endParaRPr lang="pt-BR" sz="2800" dirty="0" smtClean="0"/>
          </a:p>
          <a:p>
            <a:pPr algn="just"/>
            <a:r>
              <a:rPr lang="pt-BR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Tais 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formas impactam não só no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 de resposta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como também no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grau de generalização 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especificidade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pt-BR" sz="28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9615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Fase de Teste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27" y="1851802"/>
            <a:ext cx="10464800" cy="4493580"/>
          </a:xfrm>
        </p:spPr>
      </p:pic>
    </p:spTree>
    <p:extLst>
      <p:ext uri="{BB962C8B-B14F-4D97-AF65-F5344CB8AC3E}">
        <p14:creationId xmlns:p14="http://schemas.microsoft.com/office/powerpoint/2010/main" val="304238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Fase de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O discriminador que obtiver a medida de similaridade mais alta (</a:t>
            </a:r>
            <a:r>
              <a:rPr lang="pt-BR" sz="2400" dirty="0" err="1"/>
              <a:t>rMAX</a:t>
            </a:r>
            <a:r>
              <a:rPr lang="pt-BR" sz="2400" dirty="0"/>
              <a:t>) </a:t>
            </a:r>
            <a:r>
              <a:rPr lang="pt-BR" sz="2400" dirty="0" smtClean="0"/>
              <a:t>será aquele </a:t>
            </a:r>
            <a:r>
              <a:rPr lang="pt-BR" sz="2400" dirty="0"/>
              <a:t>que ira rotular o </a:t>
            </a:r>
            <a:r>
              <a:rPr lang="pt-BR" sz="2400" dirty="0" smtClean="0"/>
              <a:t>padrão </a:t>
            </a:r>
            <a:r>
              <a:rPr lang="pt-BR" sz="2400" dirty="0"/>
              <a:t>apresentado com a sua classe. </a:t>
            </a:r>
            <a:endParaRPr lang="pt-BR" sz="2400" dirty="0" smtClean="0"/>
          </a:p>
          <a:p>
            <a:pPr algn="just"/>
            <a:r>
              <a:rPr lang="pt-BR" sz="2400" dirty="0" smtClean="0"/>
              <a:t>A classificação dada pela </a:t>
            </a:r>
            <a:r>
              <a:rPr lang="pt-BR" sz="2400" dirty="0"/>
              <a:t>rede </a:t>
            </a:r>
            <a:r>
              <a:rPr lang="pt-BR" sz="2400" dirty="0" smtClean="0"/>
              <a:t>à </a:t>
            </a:r>
            <a:r>
              <a:rPr lang="pt-BR" sz="2400" dirty="0"/>
              <a:t>entrada submetida </a:t>
            </a:r>
            <a:r>
              <a:rPr lang="pt-BR" sz="2400" dirty="0" smtClean="0"/>
              <a:t>é então </a:t>
            </a:r>
            <a:r>
              <a:rPr lang="pt-BR" sz="2400" dirty="0"/>
              <a:t>comparada com a classe real da entrada </a:t>
            </a:r>
            <a:r>
              <a:rPr lang="pt-BR" sz="2400" dirty="0" smtClean="0"/>
              <a:t>em questão, </a:t>
            </a:r>
            <a:r>
              <a:rPr lang="pt-BR" sz="2400" dirty="0"/>
              <a:t>caso a classe </a:t>
            </a:r>
            <a:r>
              <a:rPr lang="pt-BR" sz="2400" dirty="0" smtClean="0"/>
              <a:t>atribuída </a:t>
            </a:r>
            <a:r>
              <a:rPr lang="pt-BR" sz="2400" dirty="0"/>
              <a:t>pela rede seja a classe real da entrada, </a:t>
            </a:r>
            <a:r>
              <a:rPr lang="pt-BR" sz="2400" dirty="0" smtClean="0"/>
              <a:t>considera-se que </a:t>
            </a:r>
            <a:r>
              <a:rPr lang="pt-BR" sz="2400" dirty="0"/>
              <a:t>a rede teve um acerto de </a:t>
            </a:r>
            <a:r>
              <a:rPr lang="pt-BR" sz="2400" dirty="0" smtClean="0"/>
              <a:t>classificação. </a:t>
            </a:r>
          </a:p>
          <a:p>
            <a:pPr algn="just"/>
            <a:r>
              <a:rPr lang="pt-BR" sz="2400" dirty="0" smtClean="0"/>
              <a:t>Ao final </a:t>
            </a:r>
            <a:r>
              <a:rPr lang="pt-BR" sz="2400" dirty="0"/>
              <a:t>da </a:t>
            </a:r>
            <a:r>
              <a:rPr lang="pt-BR" sz="2400" dirty="0" smtClean="0"/>
              <a:t>submissão </a:t>
            </a:r>
            <a:r>
              <a:rPr lang="pt-BR" sz="2400" dirty="0"/>
              <a:t>de todas </a:t>
            </a:r>
            <a:r>
              <a:rPr lang="pt-BR" sz="2400" dirty="0" smtClean="0"/>
              <a:t>as entradas </a:t>
            </a:r>
            <a:r>
              <a:rPr lang="pt-BR" sz="2400" dirty="0"/>
              <a:t>do conjunto de teste, </a:t>
            </a:r>
            <a:r>
              <a:rPr lang="pt-BR" sz="2400" dirty="0" smtClean="0"/>
              <a:t>verifica-se </a:t>
            </a:r>
            <a:r>
              <a:rPr lang="pt-BR" sz="2400" dirty="0"/>
              <a:t>o percentual de acertos obtidos pela </a:t>
            </a:r>
            <a:r>
              <a:rPr lang="pt-BR" sz="2400" dirty="0" smtClean="0"/>
              <a:t>rede em relação à </a:t>
            </a:r>
            <a:r>
              <a:rPr lang="pt-BR" sz="2400" dirty="0"/>
              <a:t>quantidade de entradas (</a:t>
            </a:r>
            <a:r>
              <a:rPr lang="pt-BR" sz="2400" dirty="0" smtClean="0"/>
              <a:t>padrões) </a:t>
            </a:r>
            <a:r>
              <a:rPr lang="pt-BR" sz="2400" dirty="0"/>
              <a:t>testadas. Quanto mais alto for </a:t>
            </a:r>
            <a:r>
              <a:rPr lang="pt-BR" sz="2400" dirty="0" smtClean="0"/>
              <a:t>esse percentual</a:t>
            </a:r>
            <a:r>
              <a:rPr lang="pt-BR" sz="2400" dirty="0"/>
              <a:t>, melhor </a:t>
            </a:r>
            <a:r>
              <a:rPr lang="pt-BR" sz="2400" dirty="0" smtClean="0"/>
              <a:t>terá </a:t>
            </a:r>
            <a:r>
              <a:rPr lang="pt-BR" sz="2400" dirty="0"/>
              <a:t>sido o desempenho da </a:t>
            </a:r>
            <a:r>
              <a:rPr lang="pt-BR" sz="2400" dirty="0" err="1"/>
              <a:t>WiSARD</a:t>
            </a:r>
            <a:r>
              <a:rPr lang="pt-BR" sz="2400" dirty="0"/>
              <a:t> em </a:t>
            </a:r>
            <a:r>
              <a:rPr lang="pt-BR" sz="2400" dirty="0" err="1"/>
              <a:t>classicar</a:t>
            </a:r>
            <a:r>
              <a:rPr lang="pt-BR" sz="2400" dirty="0"/>
              <a:t> novos </a:t>
            </a:r>
            <a:r>
              <a:rPr lang="pt-BR" sz="2400" dirty="0" smtClean="0"/>
              <a:t>padrões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8106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Fase de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Outra medida que pode ser utilizada para se analisar o desempenho da rede </a:t>
            </a:r>
            <a:r>
              <a:rPr lang="pt-BR" sz="2400" dirty="0" smtClean="0"/>
              <a:t>no processo </a:t>
            </a:r>
            <a:r>
              <a:rPr lang="pt-BR" sz="2400" dirty="0"/>
              <a:t>de </a:t>
            </a:r>
            <a:r>
              <a:rPr lang="pt-BR" sz="2400" dirty="0" smtClean="0"/>
              <a:t>classificação </a:t>
            </a:r>
            <a:r>
              <a:rPr lang="pt-BR" sz="2400" dirty="0"/>
              <a:t>de novos </a:t>
            </a:r>
            <a:r>
              <a:rPr lang="pt-BR" sz="2400" dirty="0" smtClean="0"/>
              <a:t>padrões é </a:t>
            </a:r>
            <a:r>
              <a:rPr lang="pt-BR" sz="2400" dirty="0"/>
              <a:t>a </a:t>
            </a:r>
            <a:r>
              <a:rPr lang="pt-BR" sz="2400" dirty="0" smtClean="0"/>
              <a:t>Confiança </a:t>
            </a:r>
            <a:r>
              <a:rPr lang="pt-BR" sz="2400" dirty="0"/>
              <a:t>da Resposta. </a:t>
            </a:r>
            <a:endParaRPr lang="pt-BR" sz="2400" dirty="0" smtClean="0"/>
          </a:p>
          <a:p>
            <a:pPr algn="just"/>
            <a:r>
              <a:rPr lang="pt-BR" sz="2400" dirty="0" smtClean="0"/>
              <a:t>O </a:t>
            </a:r>
            <a:r>
              <a:rPr lang="pt-BR" sz="2400" dirty="0"/>
              <a:t>valor </a:t>
            </a:r>
            <a:r>
              <a:rPr lang="pt-BR" sz="2400" dirty="0" smtClean="0"/>
              <a:t>de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Confiança</a:t>
            </a:r>
            <a:r>
              <a:rPr lang="pt-BR" sz="2400" dirty="0" smtClean="0"/>
              <a:t> </a:t>
            </a:r>
            <a:r>
              <a:rPr lang="pt-BR" sz="2400" dirty="0"/>
              <a:t>varia de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pt-BR" sz="2400" dirty="0"/>
              <a:t> a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t-BR" sz="2400" dirty="0"/>
              <a:t>, sendo que quanto mais </a:t>
            </a:r>
            <a:r>
              <a:rPr lang="pt-BR" sz="2400" dirty="0" smtClean="0"/>
              <a:t>próximo </a:t>
            </a:r>
            <a:r>
              <a:rPr lang="pt-BR" sz="2400" dirty="0"/>
              <a:t>de 1 ele for, maior </a:t>
            </a:r>
            <a:r>
              <a:rPr lang="pt-BR" sz="2400" dirty="0" smtClean="0"/>
              <a:t>será a chance </a:t>
            </a:r>
            <a:r>
              <a:rPr lang="pt-BR" sz="2400" dirty="0"/>
              <a:t>da </a:t>
            </a:r>
            <a:r>
              <a:rPr lang="pt-BR" sz="2400" dirty="0" smtClean="0"/>
              <a:t>classificação </a:t>
            </a:r>
            <a:r>
              <a:rPr lang="pt-BR" sz="2400" dirty="0"/>
              <a:t>fornecida pela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r>
              <a:rPr lang="pt-BR" sz="2400" dirty="0"/>
              <a:t> estar correta. </a:t>
            </a:r>
            <a:endParaRPr lang="pt-BR" sz="2400" dirty="0" smtClean="0"/>
          </a:p>
          <a:p>
            <a:pPr algn="just"/>
            <a:r>
              <a:rPr lang="pt-BR" sz="2400" dirty="0" smtClean="0"/>
              <a:t>Para </a:t>
            </a:r>
            <a:r>
              <a:rPr lang="pt-BR" sz="2400" dirty="0"/>
              <a:t>se obter o </a:t>
            </a:r>
            <a:r>
              <a:rPr lang="pt-BR" sz="2400" dirty="0" smtClean="0"/>
              <a:t>grau de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Confiança (</a:t>
            </a:r>
            <a:r>
              <a:rPr lang="el-G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ϕ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pt-BR" sz="2400" dirty="0"/>
              <a:t>de uma resposta, basta efetuar o </a:t>
            </a:r>
            <a:r>
              <a:rPr lang="pt-BR" sz="2400" dirty="0" smtClean="0"/>
              <a:t>cálculo </a:t>
            </a:r>
            <a:r>
              <a:rPr lang="pt-BR" sz="2400" dirty="0"/>
              <a:t>demonstrado na </a:t>
            </a:r>
            <a:r>
              <a:rPr lang="pt-BR" sz="2400" dirty="0" smtClean="0"/>
              <a:t>fórmula onde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rMAX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/>
              <a:t>e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rMAX-1 </a:t>
            </a:r>
            <a:r>
              <a:rPr lang="pt-BR" sz="2400" dirty="0" smtClean="0"/>
              <a:t>são </a:t>
            </a:r>
            <a:r>
              <a:rPr lang="pt-BR" sz="2400" dirty="0"/>
              <a:t>respectivamente, a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medida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similaridade 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maior valor e a de segundo maior valor;</a:t>
            </a:r>
            <a:r>
              <a:rPr lang="pt-BR" sz="2400" dirty="0"/>
              <a:t> e  a </a:t>
            </a:r>
            <a:r>
              <a:rPr lang="pt-BR" sz="2400" dirty="0" smtClean="0"/>
              <a:t>diferença </a:t>
            </a:r>
            <a:r>
              <a:rPr lang="pt-BR" sz="2400" dirty="0"/>
              <a:t>entre </a:t>
            </a:r>
            <a:r>
              <a:rPr lang="pt-BR" sz="2400" dirty="0" smtClean="0"/>
              <a:t>esses dois </a:t>
            </a:r>
            <a:r>
              <a:rPr lang="pt-BR" sz="2400" dirty="0"/>
              <a:t>valores.</a:t>
            </a:r>
          </a:p>
        </p:txBody>
      </p:sp>
    </p:spTree>
    <p:extLst>
      <p:ext uri="{BB962C8B-B14F-4D97-AF65-F5344CB8AC3E}">
        <p14:creationId xmlns:p14="http://schemas.microsoft.com/office/powerpoint/2010/main" val="165842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Fase de Teste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737360"/>
            <a:ext cx="10982036" cy="4589549"/>
          </a:xfrm>
        </p:spPr>
      </p:pic>
    </p:spTree>
    <p:extLst>
      <p:ext uri="{BB962C8B-B14F-4D97-AF65-F5344CB8AC3E}">
        <p14:creationId xmlns:p14="http://schemas.microsoft.com/office/powerpoint/2010/main" val="628285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 smtClean="0"/>
              <a:t>Bleaching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400" dirty="0"/>
              <a:t>Apos a fase de treinamento da </a:t>
            </a:r>
            <a:r>
              <a:rPr lang="pt-BR" sz="2400" dirty="0" err="1"/>
              <a:t>WiSARD</a:t>
            </a:r>
            <a:r>
              <a:rPr lang="pt-BR" sz="2400" dirty="0"/>
              <a:t>, um problema que pode ocorrer </a:t>
            </a:r>
            <a:r>
              <a:rPr lang="pt-BR" sz="2400" dirty="0" smtClean="0"/>
              <a:t>é </a:t>
            </a:r>
            <a:r>
              <a:rPr lang="pt-BR" sz="2400" dirty="0"/>
              <a:t>o </a:t>
            </a:r>
            <a:r>
              <a:rPr lang="pt-BR" sz="2400" dirty="0" smtClean="0"/>
              <a:t>da saturação </a:t>
            </a:r>
            <a:r>
              <a:rPr lang="pt-BR" sz="2400" dirty="0"/>
              <a:t>dos </a:t>
            </a:r>
            <a:r>
              <a:rPr lang="pt-BR" sz="2400" dirty="0" smtClean="0"/>
              <a:t>neurônios</a:t>
            </a:r>
            <a:r>
              <a:rPr lang="pt-BR" sz="2400" dirty="0"/>
              <a:t>. Isto ocorre quando um </a:t>
            </a:r>
            <a:r>
              <a:rPr lang="pt-BR" sz="2400" dirty="0" smtClean="0"/>
              <a:t>número significativamente grande de </a:t>
            </a:r>
            <a:r>
              <a:rPr lang="pt-BR" sz="2400" dirty="0"/>
              <a:t>entradas </a:t>
            </a:r>
            <a:r>
              <a:rPr lang="pt-BR" sz="2400" dirty="0" smtClean="0"/>
              <a:t>é </a:t>
            </a:r>
            <a:r>
              <a:rPr lang="pt-BR" sz="2400" dirty="0"/>
              <a:t>usada como conjunto de treino da rede, o que faz com que a </a:t>
            </a:r>
            <a:r>
              <a:rPr lang="pt-BR" sz="2400" dirty="0" smtClean="0"/>
              <a:t>maioria das posições </a:t>
            </a:r>
            <a:r>
              <a:rPr lang="pt-BR" sz="2400" dirty="0"/>
              <a:t>de escrita dos </a:t>
            </a:r>
            <a:r>
              <a:rPr lang="pt-BR" sz="2400" dirty="0" smtClean="0"/>
              <a:t>neurônios </a:t>
            </a:r>
            <a:r>
              <a:rPr lang="pt-BR" sz="2400" dirty="0"/>
              <a:t>estejam marcadas (valor 1). </a:t>
            </a:r>
            <a:endParaRPr lang="pt-BR" sz="2400" dirty="0" smtClean="0"/>
          </a:p>
          <a:p>
            <a:pPr algn="just"/>
            <a:r>
              <a:rPr lang="pt-BR" sz="2400" dirty="0" smtClean="0"/>
              <a:t>A saturação dos neurônios </a:t>
            </a:r>
            <a:r>
              <a:rPr lang="pt-BR" sz="2400" dirty="0"/>
              <a:t>(</a:t>
            </a:r>
            <a:r>
              <a:rPr lang="pt-BR" sz="2400" dirty="0" smtClean="0"/>
              <a:t>nós-RAM</a:t>
            </a:r>
            <a:r>
              <a:rPr lang="pt-BR" sz="2400" dirty="0"/>
              <a:t>) pode acarretar em uma </a:t>
            </a:r>
            <a:r>
              <a:rPr lang="pt-BR" sz="2400" dirty="0" smtClean="0"/>
              <a:t>classificação errônea </a:t>
            </a:r>
            <a:r>
              <a:rPr lang="pt-BR" sz="2400" dirty="0"/>
              <a:t>de </a:t>
            </a:r>
            <a:r>
              <a:rPr lang="pt-BR" sz="2400" dirty="0" smtClean="0"/>
              <a:t>novas entradas </a:t>
            </a:r>
            <a:r>
              <a:rPr lang="pt-BR" sz="2400" dirty="0"/>
              <a:t>apresentadas </a:t>
            </a:r>
            <a:r>
              <a:rPr lang="pt-BR" sz="2400" dirty="0" smtClean="0"/>
              <a:t>à </a:t>
            </a:r>
            <a:r>
              <a:rPr lang="pt-BR" sz="2400" dirty="0" err="1"/>
              <a:t>WiSARD</a:t>
            </a:r>
            <a:r>
              <a:rPr lang="pt-BR" sz="2400" dirty="0"/>
              <a:t> para reconhecimento, pois </a:t>
            </a:r>
            <a:r>
              <a:rPr lang="pt-BR" sz="2400" dirty="0" smtClean="0"/>
              <a:t>neurônios saturados de </a:t>
            </a:r>
            <a:r>
              <a:rPr lang="pt-BR" sz="2400" dirty="0"/>
              <a:t>um discriminador tendem a reconhecer entradas (</a:t>
            </a:r>
            <a:r>
              <a:rPr lang="pt-BR" sz="2400" dirty="0" smtClean="0"/>
              <a:t>padrões) </a:t>
            </a:r>
            <a:r>
              <a:rPr lang="pt-BR" sz="2400" dirty="0"/>
              <a:t>de classes </a:t>
            </a:r>
            <a:r>
              <a:rPr lang="pt-BR" sz="2400" dirty="0" smtClean="0"/>
              <a:t>similares à </a:t>
            </a:r>
            <a:r>
              <a:rPr lang="pt-BR" sz="2400" dirty="0"/>
              <a:t>classe a qual o discriminador desses </a:t>
            </a:r>
            <a:r>
              <a:rPr lang="pt-BR" sz="2400" dirty="0" smtClean="0"/>
              <a:t>neurônios </a:t>
            </a:r>
            <a:r>
              <a:rPr lang="pt-BR" sz="2400" dirty="0"/>
              <a:t>pertence, como entradas da </a:t>
            </a:r>
            <a:r>
              <a:rPr lang="pt-BR" sz="2400" dirty="0" smtClean="0"/>
              <a:t>classe desse </a:t>
            </a:r>
            <a:r>
              <a:rPr lang="pt-BR" sz="2400" dirty="0"/>
              <a:t>discriminador.</a:t>
            </a:r>
          </a:p>
        </p:txBody>
      </p:sp>
    </p:spTree>
    <p:extLst>
      <p:ext uri="{BB962C8B-B14F-4D97-AF65-F5344CB8AC3E}">
        <p14:creationId xmlns:p14="http://schemas.microsoft.com/office/powerpoint/2010/main" val="1765649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Bleaching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Durante o treinamento da rede, </a:t>
            </a:r>
            <a:r>
              <a:rPr lang="pt-BR" sz="2800" dirty="0" smtClean="0"/>
              <a:t>várias </a:t>
            </a:r>
            <a:r>
              <a:rPr lang="pt-BR" sz="2800" dirty="0"/>
              <a:t>entradas </a:t>
            </a:r>
            <a:r>
              <a:rPr lang="pt-BR" sz="2800" dirty="0" smtClean="0"/>
              <a:t>são </a:t>
            </a:r>
            <a:r>
              <a:rPr lang="pt-BR" sz="2800" dirty="0"/>
              <a:t>submetidas para que a </a:t>
            </a:r>
            <a:r>
              <a:rPr lang="pt-BR" sz="2800" dirty="0" smtClean="0"/>
              <a:t>rede possa </a:t>
            </a:r>
            <a:r>
              <a:rPr lang="pt-BR" sz="2800" dirty="0"/>
              <a:t>marcar com o valor "1"as </a:t>
            </a:r>
            <a:r>
              <a:rPr lang="pt-BR" sz="2800" dirty="0" smtClean="0"/>
              <a:t>posições </a:t>
            </a:r>
            <a:r>
              <a:rPr lang="pt-BR" sz="2800" dirty="0"/>
              <a:t>dos </a:t>
            </a:r>
            <a:r>
              <a:rPr lang="pt-BR" sz="2800" dirty="0" smtClean="0"/>
              <a:t>neurônios </a:t>
            </a:r>
            <a:r>
              <a:rPr lang="pt-BR" sz="2800" dirty="0"/>
              <a:t>dos discriminadores </a:t>
            </a:r>
            <a:r>
              <a:rPr lang="pt-BR" sz="2800" dirty="0" smtClean="0"/>
              <a:t>que tiverem </a:t>
            </a:r>
            <a:r>
              <a:rPr lang="pt-BR" sz="2800" dirty="0"/>
              <a:t>sido acessadas </a:t>
            </a:r>
            <a:r>
              <a:rPr lang="pt-BR" sz="2800" dirty="0" smtClean="0"/>
              <a:t>através </a:t>
            </a:r>
            <a:r>
              <a:rPr lang="pt-BR" sz="2800" dirty="0"/>
              <a:t>dos grupo de bits, nos quais a entrada foi subdividida.</a:t>
            </a:r>
          </a:p>
          <a:p>
            <a:pPr algn="just"/>
            <a:r>
              <a:rPr lang="pt-BR" sz="2800" dirty="0"/>
              <a:t>Entretanto, apos essa fase de treinamento algumas </a:t>
            </a:r>
            <a:r>
              <a:rPr lang="pt-BR" sz="2800" dirty="0" smtClean="0"/>
              <a:t>posições </a:t>
            </a:r>
            <a:r>
              <a:rPr lang="pt-BR" sz="2800" dirty="0"/>
              <a:t>podem ter sido </a:t>
            </a:r>
            <a:r>
              <a:rPr lang="pt-BR" sz="2800" dirty="0" smtClean="0"/>
              <a:t>mais acessadas </a:t>
            </a:r>
            <a:r>
              <a:rPr lang="pt-BR" sz="2800" dirty="0"/>
              <a:t>do que as outras. Ou seja, pode ter ocorrido que </a:t>
            </a:r>
            <a:r>
              <a:rPr lang="pt-BR" sz="2800" dirty="0" smtClean="0"/>
              <a:t>posições </a:t>
            </a:r>
            <a:r>
              <a:rPr lang="pt-BR" sz="2800" dirty="0"/>
              <a:t>tenham </a:t>
            </a:r>
            <a:r>
              <a:rPr lang="pt-BR" sz="2800" dirty="0" smtClean="0"/>
              <a:t>sido sobrescritas </a:t>
            </a:r>
            <a:r>
              <a:rPr lang="pt-BR" sz="2800" dirty="0"/>
              <a:t>com o valor "</a:t>
            </a:r>
            <a:r>
              <a:rPr lang="pt-BR" sz="2800" dirty="0" smtClean="0"/>
              <a:t>1“ diversas </a:t>
            </a:r>
            <a:r>
              <a:rPr lang="pt-BR" sz="2800" dirty="0"/>
              <a:t>vezes, enquanto outras podem ter sido </a:t>
            </a:r>
            <a:r>
              <a:rPr lang="pt-BR" sz="2800" dirty="0" smtClean="0"/>
              <a:t>escritas apenas </a:t>
            </a:r>
            <a:r>
              <a:rPr lang="pt-BR" sz="2800" dirty="0"/>
              <a:t>uma ou poucas vezes.</a:t>
            </a:r>
          </a:p>
        </p:txBody>
      </p:sp>
    </p:spTree>
    <p:extLst>
      <p:ext uri="{BB962C8B-B14F-4D97-AF65-F5344CB8AC3E}">
        <p14:creationId xmlns:p14="http://schemas.microsoft.com/office/powerpoint/2010/main" val="2953740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Bleaching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Uma maneira </a:t>
            </a:r>
            <a:r>
              <a:rPr lang="pt-BR" dirty="0" smtClean="0"/>
              <a:t>prática </a:t>
            </a:r>
            <a:r>
              <a:rPr lang="pt-BR" dirty="0"/>
              <a:t>de se resolver o problema da </a:t>
            </a:r>
            <a:r>
              <a:rPr lang="pt-BR" dirty="0" smtClean="0"/>
              <a:t>saturação </a:t>
            </a:r>
            <a:r>
              <a:rPr lang="pt-BR" dirty="0"/>
              <a:t>consiste em </a:t>
            </a:r>
            <a:r>
              <a:rPr lang="pt-BR" dirty="0" smtClean="0"/>
              <a:t>aplicar a técnica </a:t>
            </a:r>
            <a:r>
              <a:rPr lang="pt-BR" dirty="0"/>
              <a:t>de </a:t>
            </a:r>
            <a:r>
              <a:rPr lang="pt-BR" dirty="0" err="1" smtClean="0"/>
              <a:t>bleaching</a:t>
            </a:r>
            <a:r>
              <a:rPr lang="pt-BR" dirty="0" smtClean="0"/>
              <a:t>. Essa técnica </a:t>
            </a:r>
            <a:r>
              <a:rPr lang="pt-BR" dirty="0"/>
              <a:t>consiste em estabelecer um </a:t>
            </a:r>
            <a:r>
              <a:rPr lang="pt-BR" dirty="0" err="1"/>
              <a:t>threshoold</a:t>
            </a:r>
            <a:r>
              <a:rPr lang="pt-BR" dirty="0"/>
              <a:t> b</a:t>
            </a:r>
            <a:r>
              <a:rPr lang="pt-BR" dirty="0" smtClean="0"/>
              <a:t>, para </a:t>
            </a:r>
            <a:r>
              <a:rPr lang="pt-BR" dirty="0"/>
              <a:t>que </a:t>
            </a:r>
            <a:r>
              <a:rPr lang="pt-BR" dirty="0" smtClean="0"/>
              <a:t>então </a:t>
            </a:r>
            <a:r>
              <a:rPr lang="pt-BR" dirty="0"/>
              <a:t>todas as </a:t>
            </a:r>
            <a:r>
              <a:rPr lang="pt-BR" dirty="0" smtClean="0"/>
              <a:t>posições </a:t>
            </a:r>
            <a:r>
              <a:rPr lang="pt-BR" dirty="0"/>
              <a:t>dos </a:t>
            </a:r>
            <a:r>
              <a:rPr lang="pt-BR" dirty="0" smtClean="0"/>
              <a:t>neurônios </a:t>
            </a:r>
            <a:r>
              <a:rPr lang="pt-BR" dirty="0"/>
              <a:t>que tiverem sido </a:t>
            </a:r>
            <a:r>
              <a:rPr lang="pt-BR" dirty="0" smtClean="0"/>
              <a:t>escritas por </a:t>
            </a:r>
            <a:r>
              <a:rPr lang="pt-BR" dirty="0"/>
              <a:t>um </a:t>
            </a:r>
            <a:r>
              <a:rPr lang="pt-BR" dirty="0" smtClean="0"/>
              <a:t>número </a:t>
            </a:r>
            <a:r>
              <a:rPr lang="pt-BR" dirty="0"/>
              <a:t>de vezes igual ou menor do que b sejam apagadas, ou seja, </a:t>
            </a:r>
            <a:r>
              <a:rPr lang="pt-BR" dirty="0" smtClean="0"/>
              <a:t>tenham o </a:t>
            </a:r>
            <a:r>
              <a:rPr lang="pt-BR" dirty="0"/>
              <a:t>seu valor alterado para "0". </a:t>
            </a:r>
            <a:endParaRPr lang="pt-BR" dirty="0" smtClean="0"/>
          </a:p>
          <a:p>
            <a:pPr algn="just"/>
            <a:r>
              <a:rPr lang="pt-BR" dirty="0" smtClean="0"/>
              <a:t>O </a:t>
            </a:r>
            <a:r>
              <a:rPr lang="pt-BR" dirty="0" err="1"/>
              <a:t>bleaching</a:t>
            </a:r>
            <a:r>
              <a:rPr lang="pt-BR" dirty="0"/>
              <a:t> resolve de maneira </a:t>
            </a:r>
            <a:r>
              <a:rPr lang="pt-BR" dirty="0" smtClean="0"/>
              <a:t>eficiente </a:t>
            </a:r>
            <a:r>
              <a:rPr lang="pt-BR" dirty="0"/>
              <a:t>o </a:t>
            </a:r>
            <a:r>
              <a:rPr lang="pt-BR" dirty="0" smtClean="0"/>
              <a:t>problema da saturação </a:t>
            </a:r>
            <a:r>
              <a:rPr lang="pt-BR" dirty="0"/>
              <a:t>dos </a:t>
            </a:r>
            <a:r>
              <a:rPr lang="pt-BR" dirty="0" smtClean="0"/>
              <a:t>neurônios</a:t>
            </a:r>
            <a:r>
              <a:rPr lang="pt-BR" dirty="0"/>
              <a:t>, </a:t>
            </a:r>
            <a:r>
              <a:rPr lang="pt-BR" dirty="0" smtClean="0"/>
              <a:t>à </a:t>
            </a:r>
            <a:r>
              <a:rPr lang="pt-BR" dirty="0"/>
              <a:t>medida que ele faz com que a quantidade de </a:t>
            </a:r>
            <a:r>
              <a:rPr lang="pt-BR" dirty="0" smtClean="0"/>
              <a:t>escritas sofridas </a:t>
            </a:r>
            <a:r>
              <a:rPr lang="pt-BR" dirty="0"/>
              <a:t>pelos </a:t>
            </a:r>
            <a:r>
              <a:rPr lang="pt-BR" dirty="0" smtClean="0"/>
              <a:t>neurônios </a:t>
            </a:r>
            <a:r>
              <a:rPr lang="pt-BR" dirty="0"/>
              <a:t>seja </a:t>
            </a:r>
            <a:r>
              <a:rPr lang="pt-BR" dirty="0" smtClean="0"/>
              <a:t>diminuída.</a:t>
            </a:r>
          </a:p>
          <a:p>
            <a:pPr algn="just"/>
            <a:r>
              <a:rPr lang="pt-BR" dirty="0"/>
              <a:t>A </a:t>
            </a:r>
            <a:r>
              <a:rPr lang="pt-BR" dirty="0" smtClean="0"/>
              <a:t>definição do </a:t>
            </a:r>
            <a:r>
              <a:rPr lang="pt-BR" dirty="0"/>
              <a:t>valor de b varia de acordo com o que se deseja da rede, </a:t>
            </a:r>
            <a:r>
              <a:rPr lang="pt-BR" dirty="0" smtClean="0"/>
              <a:t>maior generalização </a:t>
            </a:r>
            <a:r>
              <a:rPr lang="pt-BR" dirty="0"/>
              <a:t>ou </a:t>
            </a:r>
            <a:r>
              <a:rPr lang="pt-BR" dirty="0" smtClean="0"/>
              <a:t>especificidade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Quanto </a:t>
            </a:r>
            <a:r>
              <a:rPr lang="pt-BR" dirty="0"/>
              <a:t>maior valor de b, menos generalista a </a:t>
            </a:r>
            <a:r>
              <a:rPr lang="pt-BR" dirty="0" smtClean="0"/>
              <a:t>rede será. </a:t>
            </a:r>
            <a:r>
              <a:rPr lang="pt-BR" dirty="0"/>
              <a:t>Para a </a:t>
            </a:r>
            <a:r>
              <a:rPr lang="pt-BR" dirty="0" smtClean="0"/>
              <a:t>implementação </a:t>
            </a:r>
            <a:r>
              <a:rPr lang="pt-BR" dirty="0"/>
              <a:t>da </a:t>
            </a:r>
            <a:r>
              <a:rPr lang="pt-BR" dirty="0" smtClean="0"/>
              <a:t>técnica </a:t>
            </a:r>
            <a:r>
              <a:rPr lang="pt-BR" dirty="0"/>
              <a:t>de </a:t>
            </a:r>
            <a:r>
              <a:rPr lang="pt-BR" dirty="0" err="1"/>
              <a:t>bleaching</a:t>
            </a:r>
            <a:r>
              <a:rPr lang="pt-BR" dirty="0"/>
              <a:t> </a:t>
            </a:r>
            <a:r>
              <a:rPr lang="pt-BR" dirty="0" smtClean="0"/>
              <a:t>é necessária </a:t>
            </a:r>
            <a:r>
              <a:rPr lang="pt-BR" dirty="0"/>
              <a:t>uma </a:t>
            </a:r>
            <a:r>
              <a:rPr lang="pt-BR" dirty="0" smtClean="0"/>
              <a:t>alteração na arquitetura </a:t>
            </a:r>
            <a:r>
              <a:rPr lang="pt-BR" dirty="0"/>
              <a:t>dos </a:t>
            </a:r>
            <a:r>
              <a:rPr lang="pt-BR" dirty="0" smtClean="0"/>
              <a:t>neurônios </a:t>
            </a:r>
            <a:r>
              <a:rPr lang="pt-BR" dirty="0"/>
              <a:t>dos discriminadores, para que eles guardem a </a:t>
            </a:r>
            <a:r>
              <a:rPr lang="pt-BR" dirty="0" smtClean="0"/>
              <a:t>informação de </a:t>
            </a:r>
            <a:r>
              <a:rPr lang="pt-BR" dirty="0"/>
              <a:t>quantas vezes sofreram escritas durante o treinamento da rede, </a:t>
            </a:r>
            <a:r>
              <a:rPr lang="pt-BR" dirty="0" smtClean="0"/>
              <a:t>além </a:t>
            </a:r>
            <a:r>
              <a:rPr lang="pt-BR" dirty="0"/>
              <a:t>do </a:t>
            </a:r>
            <a:r>
              <a:rPr lang="pt-BR" dirty="0" smtClean="0"/>
              <a:t>valor "</a:t>
            </a:r>
            <a:r>
              <a:rPr lang="pt-BR" dirty="0"/>
              <a:t>0"ou "1"em suas </a:t>
            </a:r>
            <a:r>
              <a:rPr lang="pt-BR" dirty="0" smtClean="0"/>
              <a:t>posições </a:t>
            </a:r>
            <a:r>
              <a:rPr lang="pt-BR" dirty="0"/>
              <a:t>de escrita.</a:t>
            </a:r>
          </a:p>
        </p:txBody>
      </p:sp>
    </p:spTree>
    <p:extLst>
      <p:ext uri="{BB962C8B-B14F-4D97-AF65-F5344CB8AC3E}">
        <p14:creationId xmlns:p14="http://schemas.microsoft.com/office/powerpoint/2010/main" val="4019143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Bleaching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2" y="1846263"/>
            <a:ext cx="10538691" cy="4434464"/>
          </a:xfrm>
        </p:spPr>
      </p:pic>
    </p:spTree>
    <p:extLst>
      <p:ext uri="{BB962C8B-B14F-4D97-AF65-F5344CB8AC3E}">
        <p14:creationId xmlns:p14="http://schemas.microsoft.com/office/powerpoint/2010/main" val="165543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 err="1"/>
              <a:t>Bleaching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6" y="1737360"/>
            <a:ext cx="10510980" cy="4608021"/>
          </a:xfrm>
        </p:spPr>
      </p:pic>
    </p:spTree>
    <p:extLst>
      <p:ext uri="{BB962C8B-B14F-4D97-AF65-F5344CB8AC3E}">
        <p14:creationId xmlns:p14="http://schemas.microsoft.com/office/powerpoint/2010/main" val="25740127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9330575" cy="4589549"/>
          </a:xfrm>
        </p:spPr>
      </p:pic>
    </p:spTree>
    <p:extLst>
      <p:ext uri="{BB962C8B-B14F-4D97-AF65-F5344CB8AC3E}">
        <p14:creationId xmlns:p14="http://schemas.microsoft.com/office/powerpoint/2010/main" val="121663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As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redes sem peso </a:t>
            </a:r>
            <a:r>
              <a:rPr lang="pt-BR" sz="2800" dirty="0"/>
              <a:t>existentes hoje são: </a:t>
            </a:r>
            <a:endParaRPr lang="pt-BR" sz="2800" dirty="0" smtClean="0"/>
          </a:p>
          <a:p>
            <a:pPr lvl="1" algn="just"/>
            <a:r>
              <a:rPr lang="pt-BR" sz="26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r>
              <a:rPr lang="pt-BR" sz="2600" dirty="0"/>
              <a:t>, </a:t>
            </a:r>
            <a:endParaRPr lang="pt-BR" sz="2600" dirty="0" smtClean="0"/>
          </a:p>
          <a:p>
            <a:pPr lvl="1" algn="just"/>
            <a:r>
              <a:rPr lang="pt-BR" sz="2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G-RAM</a:t>
            </a:r>
            <a:r>
              <a:rPr lang="pt-BR" sz="2600" dirty="0" smtClean="0"/>
              <a:t> </a:t>
            </a:r>
            <a:r>
              <a:rPr lang="pt-BR" sz="2600" dirty="0"/>
              <a:t>(</a:t>
            </a:r>
            <a:r>
              <a:rPr lang="pt-BR" sz="2600" dirty="0" err="1"/>
              <a:t>Generalization</a:t>
            </a:r>
            <a:r>
              <a:rPr lang="pt-BR" sz="2600" dirty="0"/>
              <a:t> RAM), </a:t>
            </a:r>
            <a:endParaRPr lang="pt-BR" sz="2600" dirty="0" smtClean="0"/>
          </a:p>
          <a:p>
            <a:pPr lvl="1" algn="just"/>
            <a:r>
              <a:rPr lang="pt-BR" sz="2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VG-RAM</a:t>
            </a:r>
            <a:r>
              <a:rPr lang="pt-BR" sz="2600" dirty="0" smtClean="0"/>
              <a:t> </a:t>
            </a:r>
            <a:r>
              <a:rPr lang="pt-BR" sz="2600" dirty="0"/>
              <a:t>(Virtual </a:t>
            </a:r>
            <a:r>
              <a:rPr lang="pt-BR" sz="2600" dirty="0" err="1"/>
              <a:t>Generalization</a:t>
            </a:r>
            <a:r>
              <a:rPr lang="pt-BR" sz="2600" dirty="0"/>
              <a:t> RAM) e </a:t>
            </a:r>
            <a:endParaRPr lang="pt-BR" sz="2600" dirty="0" smtClean="0"/>
          </a:p>
          <a:p>
            <a:pPr lvl="1" algn="just"/>
            <a:r>
              <a:rPr lang="pt-BR" sz="2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GSN</a:t>
            </a:r>
            <a:r>
              <a:rPr lang="pt-BR" sz="2600" dirty="0" smtClean="0"/>
              <a:t> </a:t>
            </a:r>
            <a:r>
              <a:rPr lang="pt-BR" sz="2600" dirty="0"/>
              <a:t>(</a:t>
            </a:r>
            <a:r>
              <a:rPr lang="pt-BR" sz="2600" dirty="0" err="1"/>
              <a:t>Goal</a:t>
            </a:r>
            <a:r>
              <a:rPr lang="pt-BR" sz="2600" dirty="0"/>
              <a:t> </a:t>
            </a:r>
            <a:r>
              <a:rPr lang="pt-BR" sz="2600" dirty="0" err="1"/>
              <a:t>Seeking</a:t>
            </a:r>
            <a:r>
              <a:rPr lang="pt-BR" sz="2600" dirty="0"/>
              <a:t> </a:t>
            </a:r>
            <a:r>
              <a:rPr lang="pt-BR" sz="2600" dirty="0" err="1"/>
              <a:t>Neuron</a:t>
            </a:r>
            <a:r>
              <a:rPr lang="pt-BR" sz="2600" dirty="0"/>
              <a:t>). </a:t>
            </a:r>
          </a:p>
          <a:p>
            <a:pPr algn="just"/>
            <a:r>
              <a:rPr lang="pt-BR" sz="2800" dirty="0"/>
              <a:t>A </a:t>
            </a:r>
            <a:r>
              <a:rPr lang="pt-BR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r>
              <a:rPr lang="pt-BR" sz="2800" dirty="0"/>
              <a:t> foi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primeira rede neural artificial</a:t>
            </a:r>
            <a:r>
              <a:rPr lang="pt-BR" sz="2800" dirty="0"/>
              <a:t> a ser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patenteada</a:t>
            </a:r>
            <a:r>
              <a:rPr lang="pt-BR" sz="2800" dirty="0"/>
              <a:t> e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produzida comercialmente</a:t>
            </a:r>
            <a:r>
              <a:rPr lang="pt-BR" sz="2800" dirty="0"/>
              <a:t>, sendo também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modelo de rede neural sem peso (WNN) mais representativo </a:t>
            </a:r>
            <a:r>
              <a:rPr lang="pt-BR" sz="2800" dirty="0"/>
              <a:t>(GRIECO, LIMA, GREGORIO, </a:t>
            </a:r>
            <a:r>
              <a:rPr lang="pt-BR" sz="2800" i="1" dirty="0"/>
              <a:t>et al.</a:t>
            </a:r>
            <a:r>
              <a:rPr lang="pt-BR" sz="2800" dirty="0"/>
              <a:t>, 2010). 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200605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7" y="1737361"/>
            <a:ext cx="10215418" cy="4571076"/>
          </a:xfrm>
        </p:spPr>
      </p:pic>
    </p:spTree>
    <p:extLst>
      <p:ext uri="{BB962C8B-B14F-4D97-AF65-F5344CB8AC3E}">
        <p14:creationId xmlns:p14="http://schemas.microsoft.com/office/powerpoint/2010/main" val="1995277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7" y="1737360"/>
            <a:ext cx="10649527" cy="4589549"/>
          </a:xfrm>
        </p:spPr>
      </p:pic>
    </p:spTree>
    <p:extLst>
      <p:ext uri="{BB962C8B-B14F-4D97-AF65-F5344CB8AC3E}">
        <p14:creationId xmlns:p14="http://schemas.microsoft.com/office/powerpoint/2010/main" val="3943990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WiSARD</a:t>
            </a:r>
            <a:r>
              <a:rPr lang="pt-BR" dirty="0" smtClean="0"/>
              <a:t> – Exemplo</a:t>
            </a:r>
            <a:br>
              <a:rPr lang="pt-BR" dirty="0" smtClean="0"/>
            </a:br>
            <a:r>
              <a:rPr lang="pt-BR" dirty="0" smtClean="0"/>
              <a:t>Treinamento: Padrão “T”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6" y="1809318"/>
            <a:ext cx="10278224" cy="4499118"/>
          </a:xfrm>
        </p:spPr>
      </p:pic>
    </p:spTree>
    <p:extLst>
      <p:ext uri="{BB962C8B-B14F-4D97-AF65-F5344CB8AC3E}">
        <p14:creationId xmlns:p14="http://schemas.microsoft.com/office/powerpoint/2010/main" val="1776838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Treinamento: Padrão “T”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" y="1846263"/>
            <a:ext cx="10677235" cy="4462173"/>
          </a:xfrm>
        </p:spPr>
      </p:pic>
    </p:spTree>
    <p:extLst>
      <p:ext uri="{BB962C8B-B14F-4D97-AF65-F5344CB8AC3E}">
        <p14:creationId xmlns:p14="http://schemas.microsoft.com/office/powerpoint/2010/main" val="16823416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Treinamento: Padrão “T</a:t>
            </a:r>
            <a:r>
              <a:rPr lang="pt-BR" dirty="0" smtClean="0"/>
              <a:t>” (Lição 2)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9" y="1737361"/>
            <a:ext cx="10538691" cy="4617258"/>
          </a:xfrm>
        </p:spPr>
      </p:pic>
    </p:spTree>
    <p:extLst>
      <p:ext uri="{BB962C8B-B14F-4D97-AF65-F5344CB8AC3E}">
        <p14:creationId xmlns:p14="http://schemas.microsoft.com/office/powerpoint/2010/main" val="37916261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Treinamento: Padrão “T” (Lição 2)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37360"/>
            <a:ext cx="10418618" cy="4580313"/>
          </a:xfrm>
        </p:spPr>
      </p:pic>
    </p:spTree>
    <p:extLst>
      <p:ext uri="{BB962C8B-B14F-4D97-AF65-F5344CB8AC3E}">
        <p14:creationId xmlns:p14="http://schemas.microsoft.com/office/powerpoint/2010/main" val="38446657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Treinamento: Padrão “T” (Lição </a:t>
            </a:r>
            <a:r>
              <a:rPr lang="pt-BR" dirty="0" smtClean="0"/>
              <a:t>3)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4" y="1737360"/>
            <a:ext cx="10658763" cy="4580313"/>
          </a:xfrm>
        </p:spPr>
      </p:pic>
    </p:spTree>
    <p:extLst>
      <p:ext uri="{BB962C8B-B14F-4D97-AF65-F5344CB8AC3E}">
        <p14:creationId xmlns:p14="http://schemas.microsoft.com/office/powerpoint/2010/main" val="1383237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Treinamento: Padrão “T” (Lição 3)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4" y="1737361"/>
            <a:ext cx="10566400" cy="4608022"/>
          </a:xfrm>
        </p:spPr>
      </p:pic>
    </p:spTree>
    <p:extLst>
      <p:ext uri="{BB962C8B-B14F-4D97-AF65-F5344CB8AC3E}">
        <p14:creationId xmlns:p14="http://schemas.microsoft.com/office/powerpoint/2010/main" val="480359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Treinamento: Padrão </a:t>
            </a:r>
            <a:r>
              <a:rPr lang="pt-BR" dirty="0" smtClean="0"/>
              <a:t>“C” </a:t>
            </a:r>
            <a:r>
              <a:rPr lang="pt-BR" dirty="0"/>
              <a:t>(Lição </a:t>
            </a:r>
            <a:r>
              <a:rPr lang="pt-BR" dirty="0" smtClean="0"/>
              <a:t>4)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5" y="1737361"/>
            <a:ext cx="10557163" cy="4598784"/>
          </a:xfrm>
        </p:spPr>
      </p:pic>
    </p:spTree>
    <p:extLst>
      <p:ext uri="{BB962C8B-B14F-4D97-AF65-F5344CB8AC3E}">
        <p14:creationId xmlns:p14="http://schemas.microsoft.com/office/powerpoint/2010/main" val="1204247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Treinamento: Padrão “C” (Lição 4)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1"/>
            <a:ext cx="10208029" cy="4571076"/>
          </a:xfrm>
        </p:spPr>
      </p:pic>
    </p:spTree>
    <p:extLst>
      <p:ext uri="{BB962C8B-B14F-4D97-AF65-F5344CB8AC3E}">
        <p14:creationId xmlns:p14="http://schemas.microsoft.com/office/powerpoint/2010/main" val="222405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Originalmente foi toda implementada em hardware, por 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Bruce </a:t>
            </a:r>
            <a:r>
              <a:rPr lang="pt-BR" sz="28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Wilkie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just"/>
            <a:r>
              <a:rPr lang="pt-BR" sz="2800" dirty="0" smtClean="0"/>
              <a:t>Mas </a:t>
            </a:r>
            <a:r>
              <a:rPr lang="pt-BR" sz="2800" dirty="0"/>
              <a:t>posteriormente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seu algoritmo foi reproduzido na forma de um programa em C++ </a:t>
            </a:r>
            <a:r>
              <a:rPr lang="pt-BR" sz="2800" dirty="0"/>
              <a:t>que rodava em </a:t>
            </a:r>
            <a:r>
              <a:rPr lang="pt-BR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UNIX</a:t>
            </a:r>
            <a:r>
              <a:rPr lang="pt-BR" sz="2800" dirty="0"/>
              <a:t>. </a:t>
            </a:r>
            <a:endParaRPr lang="pt-BR" sz="2800" dirty="0" smtClean="0"/>
          </a:p>
          <a:p>
            <a:pPr algn="just"/>
            <a:r>
              <a:rPr lang="pt-BR" sz="2800" dirty="0" smtClean="0"/>
              <a:t>Sendo </a:t>
            </a:r>
            <a:r>
              <a:rPr lang="pt-BR" sz="2800" dirty="0"/>
              <a:t>assim, um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laptop</a:t>
            </a:r>
            <a:r>
              <a:rPr lang="pt-BR" sz="2800" dirty="0"/>
              <a:t> pôde ser transformado em uma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rede neural com considerável poder cognitivo e flexibilidade</a:t>
            </a:r>
            <a:r>
              <a:rPr lang="pt-BR" sz="2800" dirty="0"/>
              <a:t>, o que levou a um nível de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rápida prototipagem do sistema anteriormente inconcebível ao se usar somente hardware</a:t>
            </a:r>
            <a:r>
              <a:rPr lang="pt-BR" sz="2800" dirty="0"/>
              <a:t> (ALEKSANDER, 1998). </a:t>
            </a:r>
          </a:p>
        </p:txBody>
      </p:sp>
    </p:spTree>
    <p:extLst>
      <p:ext uri="{BB962C8B-B14F-4D97-AF65-F5344CB8AC3E}">
        <p14:creationId xmlns:p14="http://schemas.microsoft.com/office/powerpoint/2010/main" val="3466786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Treinamento: Padrão “C” (</a:t>
            </a:r>
            <a:r>
              <a:rPr lang="pt-BR" dirty="0" smtClean="0"/>
              <a:t>Lições 5 e 6)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64" y="1737360"/>
            <a:ext cx="10148916" cy="4608021"/>
          </a:xfrm>
        </p:spPr>
      </p:pic>
    </p:spTree>
    <p:extLst>
      <p:ext uri="{BB962C8B-B14F-4D97-AF65-F5344CB8AC3E}">
        <p14:creationId xmlns:p14="http://schemas.microsoft.com/office/powerpoint/2010/main" val="2858030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Treinamento: Padrão “C” (Lições 5 e 6)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1737360"/>
            <a:ext cx="10686472" cy="4589549"/>
          </a:xfrm>
        </p:spPr>
      </p:pic>
    </p:spTree>
    <p:extLst>
      <p:ext uri="{BB962C8B-B14F-4D97-AF65-F5344CB8AC3E}">
        <p14:creationId xmlns:p14="http://schemas.microsoft.com/office/powerpoint/2010/main" val="33405265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Treinamento: Padrão </a:t>
            </a:r>
            <a:r>
              <a:rPr lang="pt-BR" dirty="0" smtClean="0"/>
              <a:t>“A” </a:t>
            </a:r>
            <a:r>
              <a:rPr lang="pt-BR" dirty="0"/>
              <a:t>(Lições </a:t>
            </a:r>
            <a:r>
              <a:rPr lang="pt-BR" dirty="0" smtClean="0"/>
              <a:t>7 </a:t>
            </a:r>
            <a:r>
              <a:rPr lang="pt-BR" dirty="0"/>
              <a:t>e </a:t>
            </a:r>
            <a:r>
              <a:rPr lang="pt-BR" dirty="0" smtClean="0"/>
              <a:t>8)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1737360"/>
            <a:ext cx="10566399" cy="4589549"/>
          </a:xfrm>
        </p:spPr>
      </p:pic>
    </p:spTree>
    <p:extLst>
      <p:ext uri="{BB962C8B-B14F-4D97-AF65-F5344CB8AC3E}">
        <p14:creationId xmlns:p14="http://schemas.microsoft.com/office/powerpoint/2010/main" val="3812877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Treinamento: Padrão “A” (Lições 7 e 8)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6" y="1737360"/>
            <a:ext cx="10603346" cy="4589549"/>
          </a:xfrm>
        </p:spPr>
      </p:pic>
    </p:spTree>
    <p:extLst>
      <p:ext uri="{BB962C8B-B14F-4D97-AF65-F5344CB8AC3E}">
        <p14:creationId xmlns:p14="http://schemas.microsoft.com/office/powerpoint/2010/main" val="23321411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 smtClean="0"/>
              <a:t>Teste: </a:t>
            </a:r>
            <a:r>
              <a:rPr lang="pt-BR" dirty="0"/>
              <a:t>Padrão </a:t>
            </a:r>
            <a:r>
              <a:rPr lang="pt-BR" dirty="0" smtClean="0"/>
              <a:t>“?”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Encerrada a </a:t>
            </a:r>
            <a:r>
              <a:rPr lang="pt-B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 de treinamento</a:t>
            </a:r>
            <a:r>
              <a:rPr lang="pt-BR" sz="2800" dirty="0" smtClean="0"/>
              <a:t> é iniciada a </a:t>
            </a:r>
            <a:r>
              <a:rPr lang="pt-B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 de teste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RNA </a:t>
            </a:r>
            <a:r>
              <a:rPr lang="pt-B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WiSARD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dirty="0" smtClean="0"/>
              <a:t>aprendeu a reconhecer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padrões</a:t>
            </a:r>
            <a:r>
              <a:rPr lang="pt-BR" sz="2800" dirty="0" smtClean="0"/>
              <a:t> diferentes: “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sz="2800" dirty="0" smtClean="0"/>
              <a:t>”, “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pt-BR" sz="2800" dirty="0" smtClean="0"/>
              <a:t>” e “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pt-BR" sz="2800" dirty="0" smtClean="0"/>
              <a:t>”.</a:t>
            </a:r>
          </a:p>
          <a:p>
            <a:pPr algn="just"/>
            <a:r>
              <a:rPr lang="pt-BR" sz="2800" dirty="0" smtClean="0"/>
              <a:t>Portanto, há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discriminadores </a:t>
            </a:r>
            <a:r>
              <a:rPr lang="pt-BR" sz="2800" dirty="0" smtClean="0"/>
              <a:t>na RNA.</a:t>
            </a:r>
          </a:p>
          <a:p>
            <a:pPr algn="just"/>
            <a:r>
              <a:rPr lang="pt-BR" sz="2800" dirty="0" smtClean="0"/>
              <a:t>Para tanto passou por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lições </a:t>
            </a:r>
            <a:r>
              <a:rPr lang="pt-BR" sz="2800" dirty="0" smtClean="0"/>
              <a:t>durante seu </a:t>
            </a:r>
            <a:r>
              <a:rPr lang="pt-BR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supervisionado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 smtClean="0"/>
              <a:t>Na fase de teste apresentamos novos exemplos (casos inéditos), mas não informamos o padrão que, esperamos, a RNA reconheça.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322042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Teste: Padrão “?”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4400" dirty="0" smtClean="0"/>
              <a:t>Para evitar o </a:t>
            </a:r>
            <a:r>
              <a:rPr lang="pt-BR" sz="4400" b="1" dirty="0" smtClean="0"/>
              <a:t>problema de saturação dos neurônios</a:t>
            </a:r>
            <a:r>
              <a:rPr lang="pt-BR" sz="4400" dirty="0" smtClean="0"/>
              <a:t> a </a:t>
            </a:r>
            <a:r>
              <a:rPr lang="pt-B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técnica de </a:t>
            </a:r>
            <a:r>
              <a:rPr lang="pt-BR" sz="4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bleaching</a:t>
            </a:r>
            <a:r>
              <a:rPr lang="pt-B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4400" dirty="0" smtClean="0"/>
              <a:t>será empregada.</a:t>
            </a:r>
          </a:p>
          <a:p>
            <a:pPr algn="just"/>
            <a:r>
              <a:rPr lang="pt-BR" sz="4400" dirty="0" smtClean="0"/>
              <a:t>O </a:t>
            </a:r>
            <a:r>
              <a:rPr lang="pt-B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threshoold</a:t>
            </a:r>
            <a:r>
              <a:rPr lang="pt-BR" sz="4400" dirty="0" smtClean="0"/>
              <a:t> </a:t>
            </a:r>
            <a:r>
              <a:rPr lang="pt-BR" sz="4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pt-BR" sz="4400" dirty="0" smtClean="0"/>
              <a:t> será fixado em </a:t>
            </a:r>
            <a:r>
              <a:rPr lang="pt-BR" sz="4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pt-BR" sz="4400" dirty="0" smtClean="0"/>
              <a:t> ( b = 2).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6807952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Teste: Padrão “?”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2" y="1737360"/>
            <a:ext cx="10492509" cy="4589549"/>
          </a:xfrm>
        </p:spPr>
      </p:pic>
    </p:spTree>
    <p:extLst>
      <p:ext uri="{BB962C8B-B14F-4D97-AF65-F5344CB8AC3E}">
        <p14:creationId xmlns:p14="http://schemas.microsoft.com/office/powerpoint/2010/main" val="38388173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Teste: Padrão “?”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1737361"/>
            <a:ext cx="10852727" cy="4617258"/>
          </a:xfrm>
        </p:spPr>
      </p:pic>
    </p:spTree>
    <p:extLst>
      <p:ext uri="{BB962C8B-B14F-4D97-AF65-F5344CB8AC3E}">
        <p14:creationId xmlns:p14="http://schemas.microsoft.com/office/powerpoint/2010/main" val="23744542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Teste: Padrão “?”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1737360"/>
            <a:ext cx="10520218" cy="4589549"/>
          </a:xfrm>
        </p:spPr>
      </p:pic>
    </p:spTree>
    <p:extLst>
      <p:ext uri="{BB962C8B-B14F-4D97-AF65-F5344CB8AC3E}">
        <p14:creationId xmlns:p14="http://schemas.microsoft.com/office/powerpoint/2010/main" val="20561141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Teste: Padrão “?”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737361"/>
            <a:ext cx="10612582" cy="4580312"/>
          </a:xfrm>
        </p:spPr>
      </p:pic>
    </p:spTree>
    <p:extLst>
      <p:ext uri="{BB962C8B-B14F-4D97-AF65-F5344CB8AC3E}">
        <p14:creationId xmlns:p14="http://schemas.microsoft.com/office/powerpoint/2010/main" val="262778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Nesta rede a entrada é separada em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tuplas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pt-B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dessas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tuplas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será relacionada com uma memória RAM</a:t>
            </a:r>
            <a:r>
              <a:rPr lang="pt-BR" sz="2800" dirty="0"/>
              <a:t>, e conforme mencionado anteriormente,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conhecimento estará armazenado nessas memórias. </a:t>
            </a:r>
            <a:endParaRPr lang="pt-B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800" dirty="0" smtClean="0"/>
              <a:t>Além </a:t>
            </a:r>
            <a:r>
              <a:rPr lang="pt-BR" sz="2800" dirty="0"/>
              <a:t>disso,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entrada será utilizada para endereçar uma posição da memória e acessar assim o conhecimento armazenado nesta RAM. </a:t>
            </a:r>
            <a:endParaRPr lang="pt-B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Pelo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fato das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tuplas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corresponderem a um endereço de RAM, a entrada deve possuir valores binários ou ter passado por algum pré-processamento que converta o valor original em bits </a:t>
            </a:r>
            <a:r>
              <a:rPr lang="pt-BR" sz="2800" dirty="0"/>
              <a:t>(ALEKSANDER, 1998). </a:t>
            </a:r>
          </a:p>
        </p:txBody>
      </p:sp>
    </p:spTree>
    <p:extLst>
      <p:ext uri="{BB962C8B-B14F-4D97-AF65-F5344CB8AC3E}">
        <p14:creationId xmlns:p14="http://schemas.microsoft.com/office/powerpoint/2010/main" val="611139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Teste: Padrão “?”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Resultado de nosso primeiro teste:</a:t>
            </a:r>
          </a:p>
          <a:p>
            <a:pPr lvl="1" algn="just"/>
            <a:r>
              <a:rPr lang="pt-BR" sz="2800" b="1" dirty="0" smtClean="0">
                <a:solidFill>
                  <a:srgbClr val="C00000"/>
                </a:solidFill>
              </a:rPr>
              <a:t>Discriminador 1: “T” ... ∑ = 1</a:t>
            </a:r>
          </a:p>
          <a:p>
            <a:pPr lvl="1" algn="just"/>
            <a:r>
              <a:rPr lang="pt-BR" sz="2800" b="1" dirty="0" smtClean="0">
                <a:solidFill>
                  <a:srgbClr val="C00000"/>
                </a:solidFill>
              </a:rPr>
              <a:t>Discriminador 2: “C” ... ∑ = 2</a:t>
            </a:r>
          </a:p>
          <a:p>
            <a:pPr lvl="1" algn="just"/>
            <a:r>
              <a:rPr lang="pt-BR" sz="2800" b="1" dirty="0" smtClean="0">
                <a:solidFill>
                  <a:srgbClr val="C00000"/>
                </a:solidFill>
              </a:rPr>
              <a:t>Discriminador 3: “A” ... ∑ = 3</a:t>
            </a:r>
          </a:p>
          <a:p>
            <a:pPr algn="just"/>
            <a:r>
              <a:rPr lang="pt-BR" sz="2800" dirty="0" smtClean="0">
                <a:solidFill>
                  <a:schemeClr val="tx1"/>
                </a:solidFill>
              </a:rPr>
              <a:t>A RNA identificou que o padrão inédito apresentado (um “A” degradado) é, de fato, um “A”.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317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 smtClean="0"/>
              <a:t>Teste 2: </a:t>
            </a:r>
            <a:r>
              <a:rPr lang="pt-BR" dirty="0"/>
              <a:t>Padrão </a:t>
            </a:r>
            <a:r>
              <a:rPr lang="pt-BR" dirty="0" smtClean="0"/>
              <a:t>“?”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" y="1847273"/>
            <a:ext cx="10317019" cy="4507345"/>
          </a:xfrm>
        </p:spPr>
      </p:pic>
    </p:spTree>
    <p:extLst>
      <p:ext uri="{BB962C8B-B14F-4D97-AF65-F5344CB8AC3E}">
        <p14:creationId xmlns:p14="http://schemas.microsoft.com/office/powerpoint/2010/main" val="22014916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Teste 2: Padrão “?”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737360"/>
            <a:ext cx="10161847" cy="4598785"/>
          </a:xfrm>
        </p:spPr>
      </p:pic>
    </p:spTree>
    <p:extLst>
      <p:ext uri="{BB962C8B-B14F-4D97-AF65-F5344CB8AC3E}">
        <p14:creationId xmlns:p14="http://schemas.microsoft.com/office/powerpoint/2010/main" val="2711233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Teste 2: Padrão “?”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4" y="1737361"/>
            <a:ext cx="10954327" cy="4589548"/>
          </a:xfrm>
        </p:spPr>
      </p:pic>
    </p:spTree>
    <p:extLst>
      <p:ext uri="{BB962C8B-B14F-4D97-AF65-F5344CB8AC3E}">
        <p14:creationId xmlns:p14="http://schemas.microsoft.com/office/powerpoint/2010/main" val="2101278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Teste 2: Padrão “?”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4" y="1737360"/>
            <a:ext cx="10529454" cy="4598785"/>
          </a:xfrm>
        </p:spPr>
      </p:pic>
    </p:spTree>
    <p:extLst>
      <p:ext uri="{BB962C8B-B14F-4D97-AF65-F5344CB8AC3E}">
        <p14:creationId xmlns:p14="http://schemas.microsoft.com/office/powerpoint/2010/main" val="34637476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Teste 2: Padrão “?”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Resultado de nosso primeiro teste:</a:t>
            </a:r>
          </a:p>
          <a:p>
            <a:pPr lvl="1" algn="just"/>
            <a:r>
              <a:rPr lang="pt-BR" sz="2800" b="1" dirty="0">
                <a:solidFill>
                  <a:srgbClr val="C00000"/>
                </a:solidFill>
              </a:rPr>
              <a:t>Discriminador 1: “T” ... ∑ = </a:t>
            </a:r>
            <a:r>
              <a:rPr lang="pt-BR" sz="2800" b="1" dirty="0" smtClean="0">
                <a:solidFill>
                  <a:srgbClr val="C00000"/>
                </a:solidFill>
              </a:rPr>
              <a:t>2</a:t>
            </a:r>
            <a:endParaRPr lang="pt-BR" sz="2800" b="1" dirty="0">
              <a:solidFill>
                <a:srgbClr val="C00000"/>
              </a:solidFill>
            </a:endParaRPr>
          </a:p>
          <a:p>
            <a:pPr lvl="1" algn="just"/>
            <a:r>
              <a:rPr lang="pt-BR" sz="2800" b="1" dirty="0">
                <a:solidFill>
                  <a:srgbClr val="C00000"/>
                </a:solidFill>
              </a:rPr>
              <a:t>Discriminador 2: “C” ... ∑ = </a:t>
            </a:r>
            <a:r>
              <a:rPr lang="pt-BR" sz="2800" b="1" dirty="0" smtClean="0">
                <a:solidFill>
                  <a:srgbClr val="C00000"/>
                </a:solidFill>
              </a:rPr>
              <a:t>1</a:t>
            </a:r>
            <a:endParaRPr lang="pt-BR" sz="2800" b="1" dirty="0">
              <a:solidFill>
                <a:srgbClr val="C00000"/>
              </a:solidFill>
            </a:endParaRPr>
          </a:p>
          <a:p>
            <a:pPr lvl="1" algn="just"/>
            <a:r>
              <a:rPr lang="pt-BR" sz="2800" b="1" dirty="0">
                <a:solidFill>
                  <a:srgbClr val="C00000"/>
                </a:solidFill>
              </a:rPr>
              <a:t>Discriminador 3: “A” ... ∑ = 0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A RNA identificou que o padrão inédito apresentado (um </a:t>
            </a:r>
            <a:r>
              <a:rPr lang="pt-BR" sz="2800" dirty="0" smtClean="0">
                <a:solidFill>
                  <a:schemeClr val="tx1"/>
                </a:solidFill>
              </a:rPr>
              <a:t>“T” levemente alterado) </a:t>
            </a:r>
            <a:r>
              <a:rPr lang="pt-BR" sz="2800" dirty="0">
                <a:solidFill>
                  <a:schemeClr val="tx1"/>
                </a:solidFill>
              </a:rPr>
              <a:t>é, de fato, um </a:t>
            </a:r>
            <a:r>
              <a:rPr lang="pt-BR" sz="2800" dirty="0" smtClean="0">
                <a:solidFill>
                  <a:schemeClr val="tx1"/>
                </a:solidFill>
              </a:rPr>
              <a:t>“T”.</a:t>
            </a:r>
            <a:endParaRPr lang="pt-BR" sz="28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1500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 smtClean="0"/>
              <a:t>Medida de Confiança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09" y="1737360"/>
            <a:ext cx="9807171" cy="4589549"/>
          </a:xfrm>
        </p:spPr>
      </p:pic>
    </p:spTree>
    <p:extLst>
      <p:ext uri="{BB962C8B-B14F-4D97-AF65-F5344CB8AC3E}">
        <p14:creationId xmlns:p14="http://schemas.microsoft.com/office/powerpoint/2010/main" val="29359395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 dirty="0"/>
              <a:t> – Exemplo</a:t>
            </a:r>
            <a:br>
              <a:rPr lang="pt-BR" dirty="0"/>
            </a:br>
            <a:r>
              <a:rPr lang="pt-BR" dirty="0"/>
              <a:t>Medida de Confiança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0487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WiSARD</a:t>
            </a:r>
            <a:r>
              <a:rPr lang="pt-BR"/>
              <a:t> – Exemplo</a:t>
            </a:r>
            <a:br>
              <a:rPr lang="pt-BR"/>
            </a:br>
            <a:r>
              <a:rPr lang="pt-BR"/>
              <a:t>Medida de Confiança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08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2800" dirty="0"/>
              <a:t>O treinamento de um neurônio é feito mudando-se o conteúdo da posição de memória endereçada pela </a:t>
            </a:r>
            <a:r>
              <a:rPr lang="pt-BR" sz="2800" dirty="0" err="1"/>
              <a:t>tupla</a:t>
            </a:r>
            <a:r>
              <a:rPr lang="pt-BR" sz="2800" dirty="0"/>
              <a:t>, que é iniciado com ―0‖, para ―1‖. </a:t>
            </a:r>
            <a:endParaRPr lang="pt-BR" sz="2800" dirty="0" smtClean="0"/>
          </a:p>
          <a:p>
            <a:pPr algn="just"/>
            <a:r>
              <a:rPr lang="pt-BR" sz="2800" dirty="0" smtClean="0"/>
              <a:t>Desta </a:t>
            </a:r>
            <a:r>
              <a:rPr lang="pt-BR" sz="2800" dirty="0"/>
              <a:t>forma, cada neurônio é extremamente eficiente em reconhecer um padrão apresentado anteriormente, mas não é capaz de generalizar a informação de modo a reconhecer padrões semelhantes. 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127406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  <a:br>
              <a:rPr lang="pt-BR" dirty="0"/>
            </a:br>
            <a:r>
              <a:rPr lang="pt-BR" dirty="0"/>
              <a:t>Sem </a:t>
            </a:r>
            <a:r>
              <a:rPr lang="pt-BR" dirty="0" smtClean="0"/>
              <a:t>Peso</a:t>
            </a:r>
            <a:r>
              <a:rPr lang="pt-BR" dirty="0"/>
              <a:t> - </a:t>
            </a:r>
            <a:r>
              <a:rPr lang="pt-BR" dirty="0" err="1"/>
              <a:t>WiSARD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Porém, conforme mencionado,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representa somente parte da entrada, de modo que um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padrão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apresentado será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dividido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partes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algn="just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Dentro da rede,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categoria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armazenada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 um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discriminador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que é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composto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 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</a:t>
            </a:r>
            <a:r>
              <a:rPr lang="pt-BR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RAM‘s</a:t>
            </a:r>
            <a:r>
              <a:rPr 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estes conjuntos de memórias serão responsáveis pela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generalização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rede e </a:t>
            </a:r>
            <a:r>
              <a:rPr lang="pt-BR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tolerância a ruídos </a:t>
            </a:r>
            <a:r>
              <a:rPr lang="pt-BR" sz="2800" dirty="0"/>
              <a:t>(FRANÇA, SILVA, LENGERKE, </a:t>
            </a:r>
            <a:r>
              <a:rPr lang="pt-BR" sz="2800" i="1" dirty="0"/>
              <a:t>et al., </a:t>
            </a:r>
            <a:r>
              <a:rPr lang="pt-BR" sz="2800" dirty="0"/>
              <a:t>2009). </a:t>
            </a:r>
          </a:p>
        </p:txBody>
      </p:sp>
    </p:spTree>
    <p:extLst>
      <p:ext uri="{BB962C8B-B14F-4D97-AF65-F5344CB8AC3E}">
        <p14:creationId xmlns:p14="http://schemas.microsoft.com/office/powerpoint/2010/main" val="33490165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</TotalTime>
  <Words>3870</Words>
  <Application>Microsoft Office PowerPoint</Application>
  <PresentationFormat>Widescreen</PresentationFormat>
  <Paragraphs>207</Paragraphs>
  <Slides>78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81" baseType="lpstr">
      <vt:lpstr>Calibri</vt:lpstr>
      <vt:lpstr>Calibri Light</vt:lpstr>
      <vt:lpstr>Retrospectiva</vt:lpstr>
      <vt:lpstr>Rede Neural Artificial (Neurônios Distribuídos)</vt:lpstr>
      <vt:lpstr>Redes Neurais Artificiais Sem Peso</vt:lpstr>
      <vt:lpstr>Redes Neurais Artificiais Sem Peso</vt:lpstr>
      <vt:lpstr>Redes Neurais Artificiais Sem Peso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Redes Neurais Artificiais Com Peso</vt:lpstr>
      <vt:lpstr>Redes Neurais Artificiais Com Peso</vt:lpstr>
      <vt:lpstr>Redes Neurais Artificiais Com Peso</vt:lpstr>
      <vt:lpstr>Redes Neurais Artificiais Com Peso</vt:lpstr>
      <vt:lpstr>Redes Neurais Artificiais Com Peso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Redes Neurais Artificiais Sem Peso  - WiSARD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Redes Neurais Artificiais Sem Peso - WiSARD</vt:lpstr>
      <vt:lpstr>WiSARD Fase de Treinamento</vt:lpstr>
      <vt:lpstr>WiSARD Fase de Treinamento</vt:lpstr>
      <vt:lpstr>WiSARD Fase de Treinamento</vt:lpstr>
      <vt:lpstr>WiSARD Fase de Treinamento</vt:lpstr>
      <vt:lpstr>WiSARD Fase de Treinamento</vt:lpstr>
      <vt:lpstr>WiSARD Fase de Teste</vt:lpstr>
      <vt:lpstr>WiSARD Fase de Teste</vt:lpstr>
      <vt:lpstr>WiSARD Fase de Teste</vt:lpstr>
      <vt:lpstr>WiSARD Fase de Teste</vt:lpstr>
      <vt:lpstr>WiSARD Fase de Teste</vt:lpstr>
      <vt:lpstr>WiSARD Bleaching</vt:lpstr>
      <vt:lpstr>WiSARD Bleaching</vt:lpstr>
      <vt:lpstr>WiSARD Bleaching</vt:lpstr>
      <vt:lpstr>WiSARD Bleaching</vt:lpstr>
      <vt:lpstr>WiSARD Bleaching</vt:lpstr>
      <vt:lpstr>WiSARD Exemplo</vt:lpstr>
      <vt:lpstr>WiSARD Exemplo</vt:lpstr>
      <vt:lpstr>WiSARD Exemplo</vt:lpstr>
      <vt:lpstr>WiSARD – Exemplo Treinamento: Padrão “T”</vt:lpstr>
      <vt:lpstr>WiSARD – Exemplo Treinamento: Padrão “T”</vt:lpstr>
      <vt:lpstr>WiSARD – Exemplo Treinamento: Padrão “T” (Lição 2)</vt:lpstr>
      <vt:lpstr>WiSARD – Exemplo Treinamento: Padrão “T” (Lição 2)</vt:lpstr>
      <vt:lpstr>WiSARD – Exemplo Treinamento: Padrão “T” (Lição 3)</vt:lpstr>
      <vt:lpstr>WiSARD – Exemplo Treinamento: Padrão “T” (Lição 3)</vt:lpstr>
      <vt:lpstr>WiSARD – Exemplo Treinamento: Padrão “C” (Lição 4)</vt:lpstr>
      <vt:lpstr>WiSARD – Exemplo Treinamento: Padrão “C” (Lição 4)</vt:lpstr>
      <vt:lpstr>WiSARD – Exemplo Treinamento: Padrão “C” (Lições 5 e 6)</vt:lpstr>
      <vt:lpstr>WiSARD – Exemplo Treinamento: Padrão “C” (Lições 5 e 6)</vt:lpstr>
      <vt:lpstr>WiSARD – Exemplo Treinamento: Padrão “A” (Lições 7 e 8)</vt:lpstr>
      <vt:lpstr>WiSARD – Exemplo Treinamento: Padrão “A” (Lições 7 e 8)</vt:lpstr>
      <vt:lpstr>WiSARD – Exemplo Teste: Padrão “?”</vt:lpstr>
      <vt:lpstr>WiSARD – Exemplo Teste: Padrão “?”</vt:lpstr>
      <vt:lpstr>WiSARD – Exemplo Teste: Padrão “?”</vt:lpstr>
      <vt:lpstr>WiSARD – Exemplo Teste: Padrão “?”</vt:lpstr>
      <vt:lpstr>WiSARD – Exemplo Teste: Padrão “?”</vt:lpstr>
      <vt:lpstr>WiSARD – Exemplo Teste: Padrão “?”</vt:lpstr>
      <vt:lpstr>WiSARD – Exemplo Teste: Padrão “?”</vt:lpstr>
      <vt:lpstr>WiSARD – Exemplo Teste 2: Padrão “?”</vt:lpstr>
      <vt:lpstr>WiSARD – Exemplo Teste 2: Padrão “?”</vt:lpstr>
      <vt:lpstr>WiSARD – Exemplo Teste 2: Padrão “?”</vt:lpstr>
      <vt:lpstr>WiSARD – Exemplo Teste 2: Padrão “?”</vt:lpstr>
      <vt:lpstr>WiSARD – Exemplo Teste 2: Padrão “?”</vt:lpstr>
      <vt:lpstr>WiSARD – Exemplo Medida de Confiança</vt:lpstr>
      <vt:lpstr>WiSARD – Exemplo Medida de Confiança</vt:lpstr>
      <vt:lpstr>WiSARD – Exemplo Medida de Confiança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Neural Artificial (Neurônios Distribuídos)</dc:title>
  <dc:creator>Usuario</dc:creator>
  <cp:lastModifiedBy>Usuario</cp:lastModifiedBy>
  <cp:revision>181</cp:revision>
  <dcterms:created xsi:type="dcterms:W3CDTF">2017-04-06T14:01:59Z</dcterms:created>
  <dcterms:modified xsi:type="dcterms:W3CDTF">2017-04-12T17:30:02Z</dcterms:modified>
</cp:coreProperties>
</file>