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72" r:id="rId8"/>
    <p:sldId id="260" r:id="rId9"/>
    <p:sldId id="273" r:id="rId10"/>
    <p:sldId id="274" r:id="rId11"/>
    <p:sldId id="261" r:id="rId12"/>
    <p:sldId id="263" r:id="rId13"/>
    <p:sldId id="262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08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1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51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88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51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4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23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0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74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30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D59E-6C12-449A-97B8-870E20F8CB93}" type="datetimeFigureOut">
              <a:rPr lang="uk-UA" smtClean="0"/>
              <a:t>16.07.2020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F854-D150-4703-B2BB-C673BE43A9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09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692696"/>
            <a:ext cx="599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Алгоритми</a:t>
            </a:r>
            <a:r>
              <a:rPr lang="en-US" sz="3600" b="1" dirty="0"/>
              <a:t> і </a:t>
            </a:r>
            <a:r>
              <a:rPr lang="en-US" sz="3600" b="1" dirty="0" err="1"/>
              <a:t>структури</a:t>
            </a:r>
            <a:r>
              <a:rPr lang="en-US" sz="3600" b="1" dirty="0"/>
              <a:t> </a:t>
            </a:r>
            <a:r>
              <a:rPr lang="en-US" sz="3600" b="1" dirty="0" err="1"/>
              <a:t>даних</a:t>
            </a:r>
            <a:endParaRPr lang="uk-UA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132856"/>
            <a:ext cx="8143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Лекція 1</a:t>
            </a:r>
          </a:p>
          <a:p>
            <a:pPr algn="ctr"/>
            <a:r>
              <a:rPr lang="uk-UA" sz="3200" b="1" dirty="0"/>
              <a:t>Базові поняття теорії алгоритмів</a:t>
            </a:r>
            <a:endParaRPr lang="uk-UA" sz="3200" dirty="0"/>
          </a:p>
          <a:p>
            <a:endParaRPr lang="uk-UA" sz="3200" b="1" dirty="0"/>
          </a:p>
        </p:txBody>
      </p:sp>
      <p:sp>
        <p:nvSpPr>
          <p:cNvPr id="6" name="Прямоугольник 2"/>
          <p:cNvSpPr>
            <a:spLocks noChangeArrowheads="1"/>
          </p:cNvSpPr>
          <p:nvPr/>
        </p:nvSpPr>
        <p:spPr bwMode="auto">
          <a:xfrm>
            <a:off x="1295400" y="5830888"/>
            <a:ext cx="784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uk-UA" dirty="0"/>
              <a:t>Кафедра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ютерних</a:t>
            </a:r>
            <a:r>
              <a:rPr lang="uk-UA" dirty="0"/>
              <a:t> наук. Ст. </a:t>
            </a:r>
            <a:r>
              <a:rPr lang="uk-UA" dirty="0" err="1"/>
              <a:t>викл</a:t>
            </a:r>
            <a:r>
              <a:rPr lang="uk-UA" dirty="0"/>
              <a:t>. </a:t>
            </a:r>
            <a:r>
              <a:rPr lang="uk-UA" dirty="0" err="1"/>
              <a:t>Міловідов</a:t>
            </a:r>
            <a:r>
              <a:rPr lang="uk-UA" dirty="0"/>
              <a:t> Ю.О.</a:t>
            </a:r>
          </a:p>
        </p:txBody>
      </p:sp>
    </p:spTree>
    <p:extLst>
      <p:ext uri="{BB962C8B-B14F-4D97-AF65-F5344CB8AC3E}">
        <p14:creationId xmlns:p14="http://schemas.microsoft.com/office/powerpoint/2010/main" val="17526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548680"/>
            <a:ext cx="4225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smtClean="0"/>
              <a:t>Властивості алгоритмів</a:t>
            </a:r>
            <a:endParaRPr lang="uk-UA" sz="3200"/>
          </a:p>
        </p:txBody>
      </p:sp>
      <p:sp>
        <p:nvSpPr>
          <p:cNvPr id="4" name="Прямоугольник 3"/>
          <p:cNvSpPr/>
          <p:nvPr/>
        </p:nvSpPr>
        <p:spPr>
          <a:xfrm>
            <a:off x="346208" y="1772816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Алгоритм формальний, якщо його можуть виконати не один, а декілька виконавців з однаковими результатами. Ця властивість означає, що коли алгоритм А застосовують до двох однакових наборів вхідних даних, то й результати мають бути однакові.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146" y="3854951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Алгоритм масовий, якщо він придатний для розв’язування не однієї задачі, а задач певного класу.</a:t>
            </a:r>
          </a:p>
        </p:txBody>
      </p:sp>
    </p:spTree>
    <p:extLst>
      <p:ext uri="{BB962C8B-B14F-4D97-AF65-F5344CB8AC3E}">
        <p14:creationId xmlns:p14="http://schemas.microsoft.com/office/powerpoint/2010/main" val="42408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437982"/>
            <a:ext cx="5693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Поняття обчислювальної складності</a:t>
            </a:r>
            <a:endParaRPr lang="uk-UA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1340768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Основними мірами обчислювальної складності є: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2132856"/>
            <a:ext cx="30315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400" dirty="0" smtClean="0"/>
              <a:t>Часова складність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/>
              <a:t>Ємнісна складність</a:t>
            </a:r>
          </a:p>
          <a:p>
            <a:pPr marL="342900" indent="-342900">
              <a:buFont typeface="+mj-lt"/>
              <a:buAutoNum type="arabicPeriod"/>
            </a:pPr>
            <a:endParaRPr lang="uk-UA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3333185"/>
            <a:ext cx="7562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Складність алгоритму описується функцією </a:t>
            </a:r>
            <a:r>
              <a:rPr lang="en-US" i="1" dirty="0" smtClean="0"/>
              <a:t>f(n)</a:t>
            </a:r>
            <a:r>
              <a:rPr lang="uk-UA" dirty="0" smtClean="0"/>
              <a:t>, де </a:t>
            </a:r>
            <a:r>
              <a:rPr lang="en-US" i="1" dirty="0" smtClean="0"/>
              <a:t>n</a:t>
            </a:r>
            <a:r>
              <a:rPr lang="en-US" dirty="0" smtClean="0"/>
              <a:t>- </a:t>
            </a:r>
            <a:r>
              <a:rPr lang="ru-RU" dirty="0" err="1" smtClean="0"/>
              <a:t>розм</a:t>
            </a:r>
            <a:r>
              <a:rPr lang="uk-UA" dirty="0" smtClean="0"/>
              <a:t>і</a:t>
            </a:r>
            <a:r>
              <a:rPr lang="ru-RU" dirty="0" smtClean="0"/>
              <a:t>р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3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476672"/>
            <a:ext cx="2841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Класи алгоритмів</a:t>
            </a:r>
            <a:endParaRPr lang="uk-UA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0786" y="2391271"/>
            <a:ext cx="3565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д</a:t>
            </a:r>
            <a:r>
              <a:rPr lang="uk-UA" sz="2400" dirty="0" smtClean="0"/>
              <a:t>одатні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c</a:t>
            </a:r>
            <a:r>
              <a:rPr lang="en-US" sz="2400" i="1" baseline="-25000" dirty="0"/>
              <a:t>2</a:t>
            </a:r>
            <a:r>
              <a:rPr lang="en-US" sz="2400" i="1" dirty="0" smtClean="0"/>
              <a:t>, n</a:t>
            </a:r>
            <a:r>
              <a:rPr lang="en-US" sz="2400" i="1" baseline="-25000" dirty="0"/>
              <a:t>0</a:t>
            </a:r>
            <a:r>
              <a:rPr lang="en-US" sz="2400" dirty="0" smtClean="0"/>
              <a:t>, </a:t>
            </a:r>
            <a:r>
              <a:rPr lang="uk-UA" sz="2400" dirty="0" smtClean="0"/>
              <a:t>такі, що  </a:t>
            </a:r>
            <a:endParaRPr lang="uk-UA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7939" y="1916831"/>
            <a:ext cx="7754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/>
              <a:t>Кажуть, що  </a:t>
            </a:r>
            <a:r>
              <a:rPr lang="en-US" sz="2400" i="1" dirty="0"/>
              <a:t>f(n</a:t>
            </a:r>
            <a:r>
              <a:rPr lang="en-US" sz="2400" i="1" dirty="0" smtClean="0"/>
              <a:t>)</a:t>
            </a:r>
            <a:r>
              <a:rPr lang="uk-UA" sz="2400" i="1" dirty="0" smtClean="0"/>
              <a:t> =</a:t>
            </a:r>
            <a:r>
              <a:rPr lang="uk-UA" sz="2400" dirty="0" smtClean="0"/>
              <a:t> </a:t>
            </a:r>
            <a:r>
              <a:rPr lang="uk-UA" sz="2400" dirty="0" smtClean="0">
                <a:sym typeface="Symbol"/>
              </a:rPr>
              <a:t></a:t>
            </a:r>
            <a:r>
              <a:rPr lang="uk-UA" sz="2400" dirty="0" smtClean="0"/>
              <a:t> </a:t>
            </a:r>
            <a:r>
              <a:rPr lang="uk-UA" sz="2400" i="1" dirty="0" smtClean="0"/>
              <a:t>(</a:t>
            </a:r>
            <a:r>
              <a:rPr lang="en-US" sz="2400" dirty="0" smtClean="0"/>
              <a:t>g</a:t>
            </a:r>
            <a:r>
              <a:rPr lang="en-US" sz="2400" i="1" dirty="0" smtClean="0"/>
              <a:t>(n))</a:t>
            </a:r>
            <a:r>
              <a:rPr lang="ru-RU" sz="2400" i="1" dirty="0" smtClean="0"/>
              <a:t>, </a:t>
            </a:r>
            <a:r>
              <a:rPr lang="uk-UA" sz="2400" dirty="0" smtClean="0"/>
              <a:t>якщо</a:t>
            </a:r>
            <a:r>
              <a:rPr lang="ru-RU" sz="2400" dirty="0" smtClean="0"/>
              <a:t> при </a:t>
            </a:r>
            <a:r>
              <a:rPr lang="en-US" sz="2400" dirty="0" smtClean="0"/>
              <a:t>g&gt;0 </a:t>
            </a:r>
            <a:r>
              <a:rPr lang="uk-UA" sz="2400" dirty="0" smtClean="0"/>
              <a:t>і при </a:t>
            </a:r>
            <a:r>
              <a:rPr lang="en-US" sz="2400" i="1" dirty="0" smtClean="0"/>
              <a:t>n</a:t>
            </a:r>
            <a:r>
              <a:rPr lang="en-US" sz="2400" dirty="0" smtClean="0"/>
              <a:t>&gt;0 </a:t>
            </a:r>
            <a:r>
              <a:rPr lang="uk-UA" sz="2400" dirty="0" smtClean="0"/>
              <a:t>існують</a:t>
            </a:r>
            <a:r>
              <a:rPr lang="en-US" sz="2400" dirty="0" smtClean="0"/>
              <a:t> </a:t>
            </a:r>
            <a:endParaRPr lang="uk-UA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5928" y="1310718"/>
            <a:ext cx="8603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/>
              <a:t>Основною оцінкою функції складності алгоритму </a:t>
            </a:r>
            <a:r>
              <a:rPr lang="en-US" sz="2400" i="1" dirty="0"/>
              <a:t>f(n</a:t>
            </a:r>
            <a:r>
              <a:rPr lang="en-US" sz="2400" i="1" dirty="0" smtClean="0"/>
              <a:t>)</a:t>
            </a:r>
            <a:r>
              <a:rPr lang="uk-UA" sz="2400" i="1" dirty="0" smtClean="0"/>
              <a:t> </a:t>
            </a:r>
            <a:r>
              <a:rPr lang="uk-UA" sz="2400" dirty="0" smtClean="0"/>
              <a:t>є оцінка </a:t>
            </a:r>
            <a:r>
              <a:rPr lang="uk-UA" sz="2400" dirty="0" smtClean="0">
                <a:sym typeface="Symbol"/>
              </a:rPr>
              <a:t></a:t>
            </a:r>
            <a:r>
              <a:rPr lang="uk-UA" sz="2400" dirty="0" smtClean="0"/>
              <a:t> </a:t>
            </a:r>
            <a:endParaRPr lang="uk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62766" y="3068959"/>
            <a:ext cx="5865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c</a:t>
            </a:r>
            <a:r>
              <a:rPr lang="en-US" sz="3200" i="1" baseline="-25000" dirty="0" smtClean="0"/>
              <a:t>1</a:t>
            </a:r>
            <a:r>
              <a:rPr lang="en-US" sz="3200" dirty="0"/>
              <a:t> g</a:t>
            </a:r>
            <a:r>
              <a:rPr lang="en-US" sz="3200" i="1" dirty="0"/>
              <a:t>(n</a:t>
            </a:r>
            <a:r>
              <a:rPr lang="en-US" sz="3200" i="1" dirty="0" smtClean="0"/>
              <a:t>)) ≤ </a:t>
            </a:r>
            <a:r>
              <a:rPr lang="en-US" sz="3200" i="1" dirty="0"/>
              <a:t>f(n</a:t>
            </a:r>
            <a:r>
              <a:rPr lang="en-US" sz="3200" i="1" dirty="0" smtClean="0"/>
              <a:t>) ≤ c</a:t>
            </a:r>
            <a:r>
              <a:rPr lang="en-US" sz="3200" i="1" baseline="-25000" dirty="0"/>
              <a:t>2</a:t>
            </a:r>
            <a:r>
              <a:rPr lang="en-US" sz="3200" dirty="0" smtClean="0"/>
              <a:t> </a:t>
            </a:r>
            <a:r>
              <a:rPr lang="en-US" sz="3200" dirty="0"/>
              <a:t>g</a:t>
            </a:r>
            <a:r>
              <a:rPr lang="en-US" sz="3200" i="1" dirty="0"/>
              <a:t>(n))</a:t>
            </a:r>
            <a:r>
              <a:rPr lang="en-US" sz="3200" i="1" dirty="0" smtClean="0"/>
              <a:t>  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08067" y="3821277"/>
            <a:ext cx="1752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/>
              <a:t>п</a:t>
            </a:r>
            <a:r>
              <a:rPr lang="uk-UA" sz="2800" dirty="0" smtClean="0"/>
              <a:t>ри</a:t>
            </a:r>
            <a:r>
              <a:rPr lang="uk-UA" sz="2800" i="1" dirty="0" smtClean="0"/>
              <a:t> </a:t>
            </a:r>
            <a:r>
              <a:rPr lang="en-US" sz="2800" i="1" dirty="0" smtClean="0"/>
              <a:t>n &gt; </a:t>
            </a:r>
            <a:r>
              <a:rPr lang="en-US" sz="2800" i="1" dirty="0"/>
              <a:t>n</a:t>
            </a:r>
            <a:r>
              <a:rPr lang="en-US" sz="2800" i="1" baseline="-25000" dirty="0"/>
              <a:t>0</a:t>
            </a:r>
            <a:r>
              <a:rPr lang="en-US" sz="2800" i="1" dirty="0" smtClean="0"/>
              <a:t>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9316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83768" y="601524"/>
            <a:ext cx="4288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Основні класи алгоритмів</a:t>
            </a:r>
            <a:r>
              <a:rPr lang="ru-RU" sz="2800" dirty="0"/>
              <a:t>:</a:t>
            </a:r>
            <a:r>
              <a:rPr lang="uk-UA" sz="2800" dirty="0" smtClean="0"/>
              <a:t> </a:t>
            </a:r>
            <a:endParaRPr lang="uk-UA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3760" y="1412776"/>
            <a:ext cx="5094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л</a:t>
            </a:r>
            <a:r>
              <a:rPr lang="uk-UA" sz="2400" dirty="0" smtClean="0"/>
              <a:t>огарифмічні</a:t>
            </a:r>
            <a:r>
              <a:rPr lang="uk-UA" sz="2400" i="1" dirty="0" smtClean="0"/>
              <a:t>:       </a:t>
            </a:r>
            <a:r>
              <a:rPr lang="en-US" sz="2400" i="1" dirty="0" smtClean="0"/>
              <a:t>f(n)</a:t>
            </a:r>
            <a:r>
              <a:rPr lang="uk-UA" sz="2400" i="1" dirty="0" smtClean="0"/>
              <a:t> = </a:t>
            </a:r>
            <a:r>
              <a:rPr lang="uk-UA" sz="2400" dirty="0">
                <a:sym typeface="Symbol"/>
              </a:rPr>
              <a:t></a:t>
            </a:r>
            <a:r>
              <a:rPr lang="uk-UA" sz="2400" dirty="0"/>
              <a:t> </a:t>
            </a:r>
            <a:r>
              <a:rPr lang="uk-UA" sz="2400" i="1" dirty="0" smtClean="0"/>
              <a:t>(</a:t>
            </a:r>
            <a:r>
              <a:rPr lang="en-US" sz="2400" i="1" dirty="0" smtClean="0"/>
              <a:t>lo</a:t>
            </a:r>
            <a:r>
              <a:rPr lang="en-US" sz="2400" dirty="0" smtClean="0"/>
              <a:t>g</a:t>
            </a:r>
            <a:r>
              <a:rPr lang="en-US" sz="2400" i="1" baseline="-25000" dirty="0"/>
              <a:t>2</a:t>
            </a:r>
            <a:r>
              <a:rPr lang="en-US" sz="2400" i="1" dirty="0" smtClean="0"/>
              <a:t>(n));</a:t>
            </a:r>
          </a:p>
          <a:p>
            <a:r>
              <a:rPr lang="uk-UA" sz="2400" dirty="0" smtClean="0"/>
              <a:t>лінійні:                    </a:t>
            </a:r>
            <a:r>
              <a:rPr lang="en-US" sz="2400" i="1" dirty="0" smtClean="0"/>
              <a:t>f(n</a:t>
            </a:r>
            <a:r>
              <a:rPr lang="en-US" sz="2400" i="1" dirty="0"/>
              <a:t>)</a:t>
            </a:r>
            <a:r>
              <a:rPr lang="uk-UA" sz="2400" i="1" dirty="0"/>
              <a:t> = </a:t>
            </a:r>
            <a:r>
              <a:rPr lang="uk-UA" sz="2400" dirty="0">
                <a:sym typeface="Symbol"/>
              </a:rPr>
              <a:t></a:t>
            </a:r>
            <a:r>
              <a:rPr lang="uk-UA" sz="2400" dirty="0"/>
              <a:t> </a:t>
            </a:r>
            <a:r>
              <a:rPr lang="uk-UA" sz="2400" i="1" dirty="0" smtClean="0"/>
              <a:t>(</a:t>
            </a:r>
            <a:r>
              <a:rPr lang="en-US" sz="2400" i="1" dirty="0" smtClean="0"/>
              <a:t>n);</a:t>
            </a:r>
            <a:endParaRPr lang="uk-UA" sz="2400" i="1" dirty="0" smtClean="0"/>
          </a:p>
          <a:p>
            <a:r>
              <a:rPr lang="uk-UA" sz="2400" dirty="0" smtClean="0"/>
              <a:t>поліноміальні:      </a:t>
            </a:r>
            <a:r>
              <a:rPr lang="en-US" sz="2400" i="1" dirty="0" smtClean="0"/>
              <a:t>f(n</a:t>
            </a:r>
            <a:r>
              <a:rPr lang="en-US" sz="2400" i="1" dirty="0"/>
              <a:t>)</a:t>
            </a:r>
            <a:r>
              <a:rPr lang="uk-UA" sz="2400" i="1" dirty="0"/>
              <a:t> = </a:t>
            </a:r>
            <a:r>
              <a:rPr lang="uk-UA" sz="2400" dirty="0">
                <a:sym typeface="Symbol"/>
              </a:rPr>
              <a:t></a:t>
            </a:r>
            <a:r>
              <a:rPr lang="uk-UA" sz="2400" dirty="0"/>
              <a:t> </a:t>
            </a:r>
            <a:r>
              <a:rPr lang="uk-UA" sz="2400" i="1" dirty="0" smtClean="0"/>
              <a:t>(</a:t>
            </a:r>
            <a:r>
              <a:rPr lang="en-US" sz="2400" i="1" dirty="0" smtClean="0"/>
              <a:t>n</a:t>
            </a:r>
            <a:r>
              <a:rPr lang="en-US" sz="2400" i="1" baseline="30000" dirty="0" smtClean="0"/>
              <a:t>m</a:t>
            </a:r>
            <a:r>
              <a:rPr lang="en-US" sz="2400" i="1" dirty="0" smtClean="0"/>
              <a:t>);</a:t>
            </a:r>
            <a:r>
              <a:rPr lang="uk-UA" sz="2400" i="1" dirty="0" smtClean="0"/>
              <a:t> </a:t>
            </a:r>
            <a:endParaRPr lang="en-US" sz="2400" i="1" dirty="0" smtClean="0"/>
          </a:p>
          <a:p>
            <a:r>
              <a:rPr lang="ru-RU" sz="2400" dirty="0"/>
              <a:t>е</a:t>
            </a:r>
            <a:r>
              <a:rPr lang="uk-UA" sz="2400" dirty="0" err="1" smtClean="0"/>
              <a:t>кспоненціальні</a:t>
            </a:r>
            <a:r>
              <a:rPr lang="uk-UA" sz="2400" i="1" dirty="0" smtClean="0"/>
              <a:t>:  </a:t>
            </a:r>
            <a:r>
              <a:rPr lang="en-US" sz="2400" i="1" dirty="0" smtClean="0"/>
              <a:t>f(n</a:t>
            </a:r>
            <a:r>
              <a:rPr lang="en-US" sz="2400" i="1" dirty="0"/>
              <a:t>)</a:t>
            </a:r>
            <a:r>
              <a:rPr lang="uk-UA" sz="2400" i="1" dirty="0"/>
              <a:t> = </a:t>
            </a:r>
            <a:r>
              <a:rPr lang="uk-UA" sz="2400" dirty="0">
                <a:sym typeface="Symbol"/>
              </a:rPr>
              <a:t></a:t>
            </a:r>
            <a:r>
              <a:rPr lang="uk-UA" sz="2400" dirty="0"/>
              <a:t> </a:t>
            </a:r>
            <a:r>
              <a:rPr lang="uk-UA" sz="2400" i="1" dirty="0" smtClean="0"/>
              <a:t>(</a:t>
            </a:r>
            <a:r>
              <a:rPr lang="en-US" sz="2400" i="1" dirty="0" smtClean="0"/>
              <a:t>a</a:t>
            </a:r>
            <a:r>
              <a:rPr lang="en-US" sz="2400" i="1" baseline="30000" dirty="0"/>
              <a:t>n</a:t>
            </a:r>
            <a:r>
              <a:rPr lang="en-US" sz="2400" i="1" dirty="0" smtClean="0"/>
              <a:t>);</a:t>
            </a:r>
            <a:r>
              <a:rPr lang="uk-UA" sz="2400" i="1" dirty="0" smtClean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1173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348880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Дякую за увагу!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30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7075" y="335699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Алгоритм – скінчена послідовність інструкцій, кожна з яких має чіткий зміст і може бути виконана зі скінченими обчислювальними витратами за скінчений час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5067" y="692696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err="1"/>
              <a:t>С</a:t>
            </a:r>
            <a:r>
              <a:rPr lang="uk-UA" sz="2400" dirty="0" err="1" smtClean="0"/>
              <a:t>лово</a:t>
            </a:r>
            <a:r>
              <a:rPr lang="uk-UA" sz="2400" dirty="0" err="1"/>
              <a:t> </a:t>
            </a:r>
            <a:r>
              <a:rPr lang="uk-UA" sz="2400" b="1" dirty="0" err="1">
                <a:solidFill>
                  <a:srgbClr val="FF0000"/>
                </a:solidFill>
              </a:rPr>
              <a:t>алгоритм</a:t>
            </a:r>
            <a:r>
              <a:rPr lang="uk-UA" sz="2400" i="1" dirty="0" err="1"/>
              <a:t> </a:t>
            </a:r>
            <a:r>
              <a:rPr lang="uk-UA" sz="2400" dirty="0" err="1"/>
              <a:t>п</a:t>
            </a:r>
            <a:r>
              <a:rPr lang="uk-UA" sz="2400" dirty="0"/>
              <a:t>рийшло з Персії, запропонував його автор книги з математики Abu Jafar Mohammed ibn Musa al Khowarizmi. Він визначав його як деякий спеціальний метод вирішення поставленої проблеми.</a:t>
            </a:r>
          </a:p>
        </p:txBody>
      </p:sp>
    </p:spTree>
    <p:extLst>
      <p:ext uri="{BB962C8B-B14F-4D97-AF65-F5344CB8AC3E}">
        <p14:creationId xmlns:p14="http://schemas.microsoft.com/office/powerpoint/2010/main" val="5909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404664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У кла­сичній теорії алгоритмів існує безліч формальностей для опису алгоритмів. Серед них можна виділити найзначніші: арифметичне чис­лення предикатів </a:t>
            </a:r>
            <a:r>
              <a:rPr lang="uk-UA" sz="2800" dirty="0" err="1"/>
              <a:t>Гьоделя</a:t>
            </a:r>
            <a:r>
              <a:rPr lang="uk-UA" sz="2800" dirty="0"/>
              <a:t>, машини Поста і </a:t>
            </a:r>
            <a:r>
              <a:rPr lang="uk-UA" sz="2800" dirty="0" err="1"/>
              <a:t>Тьюринга</a:t>
            </a:r>
            <a:r>
              <a:rPr lang="uk-UA" sz="2800" dirty="0"/>
              <a:t>, автомати Маркова, схеми Янова, блок-схеми.</a:t>
            </a:r>
          </a:p>
        </p:txBody>
      </p:sp>
    </p:spTree>
    <p:extLst>
      <p:ext uri="{BB962C8B-B14F-4D97-AF65-F5344CB8AC3E}">
        <p14:creationId xmlns:p14="http://schemas.microsoft.com/office/powerpoint/2010/main" val="32214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260648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Алгоритм має скінченну множину кроків, кожен з яких може виконати одну або більше операцій. </a:t>
            </a:r>
            <a:endParaRPr lang="uk-UA" sz="2400" dirty="0" smtClean="0"/>
          </a:p>
          <a:p>
            <a:endParaRPr lang="uk-UA" sz="2400" i="1" dirty="0"/>
          </a:p>
          <a:p>
            <a:r>
              <a:rPr lang="uk-UA" sz="2400" b="1" i="1" dirty="0" smtClean="0">
                <a:solidFill>
                  <a:srgbClr val="FF0000"/>
                </a:solidFill>
              </a:rPr>
              <a:t>Операції </a:t>
            </a:r>
            <a:r>
              <a:rPr lang="uk-UA" sz="2400" b="1" i="1" dirty="0">
                <a:solidFill>
                  <a:srgbClr val="FF0000"/>
                </a:solidFill>
              </a:rPr>
              <a:t>мають бути однозначними та ефективними</a:t>
            </a:r>
            <a:r>
              <a:rPr lang="uk-UA" sz="2400" i="1" dirty="0"/>
              <a:t>. </a:t>
            </a:r>
            <a:endParaRPr lang="uk-UA" sz="2400" i="1" dirty="0" smtClean="0"/>
          </a:p>
          <a:p>
            <a:endParaRPr lang="uk-UA" sz="2400" i="1" dirty="0"/>
          </a:p>
          <a:p>
            <a:r>
              <a:rPr lang="uk-UA" sz="2400" dirty="0" smtClean="0"/>
              <a:t>Кожен </a:t>
            </a:r>
            <a:r>
              <a:rPr lang="uk-UA" sz="2400" dirty="0"/>
              <a:t>крок слід виконувати за </a:t>
            </a:r>
            <a:r>
              <a:rPr lang="uk-UA" sz="2400" b="1" i="1" dirty="0">
                <a:solidFill>
                  <a:srgbClr val="FF0000"/>
                </a:solidFill>
              </a:rPr>
              <a:t>скінченний</a:t>
            </a:r>
            <a:r>
              <a:rPr lang="uk-UA" sz="2400" dirty="0"/>
              <a:t>, у межах розумного, час. </a:t>
            </a:r>
          </a:p>
        </p:txBody>
      </p:sp>
    </p:spTree>
    <p:extLst>
      <p:ext uri="{BB962C8B-B14F-4D97-AF65-F5344CB8AC3E}">
        <p14:creationId xmlns:p14="http://schemas.microsoft.com/office/powerpoint/2010/main" val="1878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7720" y="476672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Структура даних </a:t>
            </a:r>
            <a:r>
              <a:rPr lang="uk-UA" sz="2400" dirty="0"/>
              <a:t>– набір змінних (можливо різних типів), об</a:t>
            </a:r>
            <a:r>
              <a:rPr lang="ru-RU" sz="2400" dirty="0"/>
              <a:t>’</a:t>
            </a:r>
            <a:r>
              <a:rPr lang="uk-UA" sz="2400" dirty="0" err="1"/>
              <a:t>єднаних</a:t>
            </a:r>
            <a:r>
              <a:rPr lang="uk-UA" sz="2400" dirty="0"/>
              <a:t> певним чином (</a:t>
            </a:r>
            <a:r>
              <a:rPr lang="uk-UA" sz="2400" dirty="0" err="1"/>
              <a:t>Ахо</a:t>
            </a:r>
            <a:r>
              <a:rPr lang="uk-UA" sz="2400" dirty="0" smtClean="0"/>
              <a:t>)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7720" y="1988840"/>
            <a:ext cx="8253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Структура даних </a:t>
            </a:r>
            <a:r>
              <a:rPr lang="uk-UA" sz="2400" dirty="0"/>
              <a:t>– це спосіб зберігання і організації даних, який спрощує доступ до них та їхню модифікацію (</a:t>
            </a:r>
            <a:r>
              <a:rPr lang="uk-UA" sz="2400" dirty="0" err="1"/>
              <a:t>Кормен</a:t>
            </a:r>
            <a:r>
              <a:rPr lang="uk-UA" sz="24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0936" y="3933055"/>
            <a:ext cx="82530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Програмування</a:t>
            </a:r>
            <a:r>
              <a:rPr lang="uk-UA" sz="2800" dirty="0" smtClean="0"/>
              <a:t> </a:t>
            </a:r>
            <a:r>
              <a:rPr lang="uk-UA" sz="2400" dirty="0"/>
              <a:t>– це </a:t>
            </a:r>
            <a:r>
              <a:rPr lang="uk-UA" sz="2400" dirty="0"/>
              <a:t>алгоритми плюс структури даних (</a:t>
            </a:r>
            <a:r>
              <a:rPr lang="uk-UA" sz="2400" dirty="0" err="1"/>
              <a:t>Ніклаус</a:t>
            </a:r>
            <a:r>
              <a:rPr lang="uk-UA" sz="2400" dirty="0"/>
              <a:t> </a:t>
            </a:r>
            <a:r>
              <a:rPr lang="uk-UA" sz="2400" dirty="0" err="1"/>
              <a:t>Вірт</a:t>
            </a:r>
            <a:r>
              <a:rPr lang="uk-UA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821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553074"/>
            <a:ext cx="4769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Способи описання алгоритмів</a:t>
            </a:r>
            <a:endParaRPr lang="uk-UA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1700808"/>
            <a:ext cx="401789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Словесний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Формульний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Графічний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Алгоритмічною мовою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427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553074"/>
            <a:ext cx="4769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Способи описання алгоритмів</a:t>
            </a:r>
            <a:endParaRPr lang="uk-UA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2924" y="2060848"/>
            <a:ext cx="7243359" cy="38884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11850" y="1484784"/>
            <a:ext cx="312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Блоки для подання блок-схем</a:t>
            </a:r>
          </a:p>
        </p:txBody>
      </p:sp>
    </p:spTree>
    <p:extLst>
      <p:ext uri="{BB962C8B-B14F-4D97-AF65-F5344CB8AC3E}">
        <p14:creationId xmlns:p14="http://schemas.microsoft.com/office/powerpoint/2010/main" val="12677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548680"/>
            <a:ext cx="4225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smtClean="0"/>
              <a:t>Властивості алгоритмів</a:t>
            </a:r>
            <a:endParaRPr lang="uk-UA" sz="3200"/>
          </a:p>
        </p:txBody>
      </p:sp>
      <p:sp>
        <p:nvSpPr>
          <p:cNvPr id="3" name="Прямоугольник 2"/>
          <p:cNvSpPr/>
          <p:nvPr/>
        </p:nvSpPr>
        <p:spPr>
          <a:xfrm>
            <a:off x="2914172" y="1556792"/>
            <a:ext cx="3076611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Визначеність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Скінченність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Результативність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Правильність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Формальність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 smtClean="0"/>
              <a:t>Масовість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27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548680"/>
            <a:ext cx="4225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smtClean="0"/>
              <a:t>Властивості алгоритмів</a:t>
            </a:r>
            <a:endParaRPr lang="uk-UA" sz="320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16832"/>
            <a:ext cx="83414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Алгоритм результативний, якщо він дає результати, які можуть виявитися і невірними.</a:t>
            </a:r>
          </a:p>
          <a:p>
            <a:r>
              <a:rPr lang="uk-UA" sz="2000" dirty="0" smtClean="0"/>
              <a:t>Прикладом </a:t>
            </a:r>
            <a:r>
              <a:rPr lang="uk-UA" sz="2000" dirty="0" err="1"/>
              <a:t>нерезультативного</a:t>
            </a:r>
            <a:r>
              <a:rPr lang="uk-UA" sz="2000" dirty="0"/>
              <a:t> алгоритму буде алгоритм для виконання обчислень, в якому пропущена команда виведення результатів на екран тощо.</a:t>
            </a:r>
          </a:p>
        </p:txBody>
      </p:sp>
    </p:spTree>
    <p:extLst>
      <p:ext uri="{BB962C8B-B14F-4D97-AF65-F5344CB8AC3E}">
        <p14:creationId xmlns:p14="http://schemas.microsoft.com/office/powerpoint/2010/main" val="3894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392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Bear</dc:creator>
  <cp:lastModifiedBy>Bear</cp:lastModifiedBy>
  <cp:revision>18</cp:revision>
  <dcterms:created xsi:type="dcterms:W3CDTF">2016-09-04T17:23:05Z</dcterms:created>
  <dcterms:modified xsi:type="dcterms:W3CDTF">2020-07-16T15:03:45Z</dcterms:modified>
</cp:coreProperties>
</file>