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73" r:id="rId3"/>
    <p:sldId id="257" r:id="rId4"/>
    <p:sldId id="260" r:id="rId5"/>
    <p:sldId id="261" r:id="rId6"/>
    <p:sldId id="265" r:id="rId7"/>
    <p:sldId id="274" r:id="rId8"/>
    <p:sldId id="264" r:id="rId9"/>
    <p:sldId id="263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master_m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E88365-A605-4EAA-9B72-2E7BE00939B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0F078-89C3-480A-9525-EB6A8F0C66C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05486-F2C3-4EC9-A73E-121FC4E666F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0AAAE-CC23-4E8E-B2CB-3F97D961F69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B8C73-DED7-4B39-9508-E5567830E2A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BE068-C006-4873-8B07-28A71EF0A42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B1A6F-550F-492B-AC86-F42A9F1CD4F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F235C-E541-42EC-943C-1A5A011300C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39856-D023-40E0-A168-3E14DD23412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B60DF-3A4D-4FB2-8B9C-642317F65DE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A0732-28BE-4AD9-9E83-94BB0C7E38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105475" name="Rectangle 3"/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ru-RU"/>
            </a:p>
          </p:txBody>
        </p:sp>
        <p:pic>
          <p:nvPicPr>
            <p:cNvPr id="1033" name="Picture 4" descr="slidemaster_med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4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54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54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2E62C02-E1D8-460B-8D7D-E2ACCFB8071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813" y="2492375"/>
            <a:ext cx="7620000" cy="2305050"/>
          </a:xfrm>
          <a:solidFill>
            <a:schemeClr val="bg1">
              <a:alpha val="7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ru-RU" b="1" dirty="0" smtClean="0">
                <a:solidFill>
                  <a:srgbClr val="0000CC"/>
                </a:solidFill>
              </a:rPr>
              <a:t>МАТЕМАТИКА В практической деятельности</a:t>
            </a:r>
            <a:r>
              <a:rPr lang="ru-RU" dirty="0" smtClean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68875" y="549275"/>
            <a:ext cx="4175125" cy="1447800"/>
          </a:xfrm>
          <a:solidFill>
            <a:schemeClr val="bg1">
              <a:alpha val="75000"/>
            </a:schemeClr>
          </a:solidFill>
          <a:ln>
            <a:noFill/>
          </a:ln>
        </p:spPr>
        <p:txBody>
          <a:bodyPr/>
          <a:lstStyle/>
          <a:p>
            <a:pPr algn="l" eaLnBrk="1" hangingPunct="1">
              <a:defRPr/>
            </a:pPr>
            <a:r>
              <a:rPr lang="ru-RU" sz="2800" b="1" dirty="0" smtClean="0">
                <a:solidFill>
                  <a:schemeClr val="tx2"/>
                </a:solidFill>
              </a:rPr>
              <a:t>Якушкин Евгений ученик 9 класса МОКУ </a:t>
            </a:r>
            <a:r>
              <a:rPr lang="ru-RU" sz="2800" b="1" dirty="0" err="1" smtClean="0">
                <a:solidFill>
                  <a:schemeClr val="tx2"/>
                </a:solidFill>
              </a:rPr>
              <a:t>Успеновской</a:t>
            </a:r>
            <a:r>
              <a:rPr lang="ru-RU" sz="2800" b="1" dirty="0" smtClean="0">
                <a:solidFill>
                  <a:schemeClr val="tx2"/>
                </a:solidFill>
              </a:rPr>
              <a:t> ООШ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4450"/>
            <a:ext cx="6400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ru-RU" b="1" smtClean="0"/>
              <a:t>Ода математике</a:t>
            </a:r>
            <a:endParaRPr lang="ru-RU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7050" y="1125538"/>
            <a:ext cx="5105400" cy="4495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Как-то раз, придя домой,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Петя пнул портфель ногой.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Не хочу совсем учиться!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Не хочу я постигать,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Математику-науку, не хочу я изучать!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Надоело мне считать.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Надоело мне решать.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Надоело находить неизвестные в задачах.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Лучше буду я играть -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 небо змеев </a:t>
            </a:r>
            <a:r>
              <a:rPr lang="ru-RU" altLang="ru-RU" sz="1400" smtClean="0">
                <a:solidFill>
                  <a:srgbClr val="FF0000"/>
                </a:solidFill>
                <a:effectLst/>
              </a:rPr>
              <a:t>запускать!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solidFill>
                  <a:srgbClr val="FF0000"/>
                </a:solidFill>
                <a:effectLst/>
              </a:rPr>
              <a:t>Математика услышав то, что Петя говорит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solidFill>
                  <a:srgbClr val="FF0000"/>
                </a:solidFill>
                <a:effectLst/>
              </a:rPr>
              <a:t>Собрала свои пожитки,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solidFill>
                  <a:srgbClr val="FF0000"/>
                </a:solidFill>
                <a:effectLst/>
              </a:rPr>
              <a:t>За собой закрыла дверь,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solidFill>
                  <a:srgbClr val="FF0000"/>
                </a:solidFill>
                <a:effectLst/>
              </a:rPr>
              <a:t>Поспешила в лес дремучий,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solidFill>
                  <a:srgbClr val="FF0000"/>
                </a:solidFill>
                <a:effectLst/>
              </a:rPr>
              <a:t>Где гуляет страшный зверь.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solidFill>
                  <a:srgbClr val="FF0000"/>
                </a:solidFill>
                <a:effectLst/>
              </a:rPr>
              <a:t>Рано утром мама Пети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solidFill>
                  <a:srgbClr val="FF0000"/>
                </a:solidFill>
                <a:effectLst/>
              </a:rPr>
              <a:t>Приготовить суп решила.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 холодильник заглянула и увидела, что в нем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Нет морковки и капусты,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Мяса нет, и нет в нем лука.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Как готовить мне обед?!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Папа маму успокоил.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Не волнуйся, дорогая,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Я исправлю положенье.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 магазине все куплю.</a:t>
            </a:r>
          </a:p>
        </p:txBody>
      </p:sp>
      <p:pic>
        <p:nvPicPr>
          <p:cNvPr id="12292" name="Рисунок 5" descr="C:\Users\Админ\Desktop\Новая папка (5)\DSCN04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29075"/>
            <a:ext cx="2195513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6100" y="333375"/>
            <a:ext cx="4078288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Сколько нужно тебе мяса?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И капусты, и морковки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Чтобы приготовить суп?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Мама книгу достает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Где записаны рецепты,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И пытается составить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Список папе в магазин.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Значит так, возьми капусты…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Ммм… наверно килограмм…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Тут написано две трети 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Сколько это, я не помню.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Может Петеньку спросить?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Но, увы, она не знала,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Что прогнал он ту науку,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Что дала бы ей возможность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Эти цифры подсчитать.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Как наш Петя ни старался,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Он ничем помочь не смог.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Без расчетов суп остался,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А рецепт на полку лег.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Время, попусту не тратя,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Мама папе говорит: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На глазок возьми капусту,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Пусть кусок отрежут мяса,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Лук с морковью не забудь.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Папа с этим наставленьем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 магазин пошел довольный.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И не знал, что денег мало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Он с собою захватил.</a:t>
            </a:r>
          </a:p>
        </p:txBody>
      </p:sp>
      <p:pic>
        <p:nvPicPr>
          <p:cNvPr id="13315" name="Рисунок 4" descr="C:\Users\Админ\Desktop\Новая папка (5)\DSCN04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29075"/>
            <a:ext cx="2195513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13" y="333375"/>
            <a:ext cx="4176712" cy="61198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С вас, - за кассой тетя строго, говорит,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Пятьсот рублей.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Папа достает бумажник,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Деньги пробует считать…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Сто и сто, наверно хватит…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Здесь как раз рублей пятьсот…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Тетя строго посмотрела: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Гражданин, считайте лучше!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Что вы в школе не учились?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Сто и сто, всего лишь двести! 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Тетя громко говорит.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Стыдно Петиному папе.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 толк никак он не возьмет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Почему же не выходит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У него простейший счет.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Обыскал он все карманы,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Тете в кассе деньги отдал,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Поспешил скорей домой,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Где его заждалась мама,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Чтобы Пете суп готовить.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Наконец-то, начинаем!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Где-то час готовить мясо…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(Сколько это я не помню…)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Закипело...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Помешаем и капусту мелко крошим,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Следом быстро трем морковку,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Соль и перец сразу бросим,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Лук почистим и картошку…</a:t>
            </a:r>
          </a:p>
        </p:txBody>
      </p:sp>
      <p:pic>
        <p:nvPicPr>
          <p:cNvPr id="14339" name="Рисунок 3" descr="C:\Users\Админ\Desktop\Новая папка (5)\DSCN04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29075"/>
            <a:ext cx="2195513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13" y="373063"/>
            <a:ext cx="4752975" cy="6151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На глазок все побросаем…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Пусть подольше покипит…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А в рецепте было в цифрах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Все рассказано, как надо суп готовить.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Но, увы, прогнал науку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Петя в темный страшный лес.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Петя с папой ждут обеда.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Вот к столу зовет всех мама,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И в тарелки разливает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С пылу, с жару вкусный суп.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Все застыли в предвкушеньи, но что это?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Разве суп?!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Вид ужасный, да и запах,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Отбивает аппетит.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Петя ложку опускает,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 рот кладет, как закричит: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Соль одна, и мясо жестко!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Этим кормят поросят,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А не пап и не ребят!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Мама в слезы…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Вы простите! Получилось не нарочно.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Просто я забыла цифры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И совсем не понимаю, как обед мне приготовить.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Я не знаю, как же будет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«Положить всего две трети,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И варить от часа четверть».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Папа маму утешает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И на Петю смотрит строго.</a:t>
            </a:r>
          </a:p>
        </p:txBody>
      </p:sp>
      <p:pic>
        <p:nvPicPr>
          <p:cNvPr id="15363" name="Рисунок 3" descr="C:\Users\Админ\Desktop\Новая папка (5)\DSCN04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29075"/>
            <a:ext cx="2195513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13" y="333375"/>
            <a:ext cx="5113337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Говорит: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Наверно знаю, кто оставил без обеда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 воскресенье всю семью.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Кто прогнал от нас науку,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Кто решил, что знать неважно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Цифры, счет и время нам.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Видишь, Петя, как важна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Математика. Она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Помогает нам готовить,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Помогает нам считать.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Нет такой работы в доме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Чтобы к ней не прибегать.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Понял Петя и с повинной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К математике пошел.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- Возвращайся поскорее!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Понял я, что без тебя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400" smtClean="0">
                <a:effectLst/>
              </a:rPr>
              <a:t>Не могу прожить и дня!</a:t>
            </a:r>
          </a:p>
        </p:txBody>
      </p:sp>
      <p:pic>
        <p:nvPicPr>
          <p:cNvPr id="16387" name="Picture 6" descr="902753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5950" y="2781300"/>
            <a:ext cx="3448050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Рисунок 4" descr="C:\Users\Админ\Desktop\Новая папка (5)\DSCN046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29075"/>
            <a:ext cx="2195513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404813"/>
            <a:ext cx="6400800" cy="56911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chemeClr val="tx2"/>
                </a:solidFill>
                <a:effectLst/>
              </a:rPr>
              <a:t>	</a:t>
            </a:r>
            <a:r>
              <a:rPr lang="ru-RU" sz="2000" b="1" smtClean="0">
                <a:solidFill>
                  <a:schemeClr val="tx2"/>
                </a:solidFill>
              </a:rPr>
              <a:t>Проблема</a:t>
            </a:r>
            <a:r>
              <a:rPr lang="ru-RU" sz="2000" b="1" smtClean="0">
                <a:solidFill>
                  <a:srgbClr val="CC0066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smtClean="0">
                <a:effectLst/>
              </a:rPr>
              <a:t>	</a:t>
            </a:r>
            <a:r>
              <a:rPr lang="ru-RU" sz="1600" smtClean="0">
                <a:effectLst/>
              </a:rPr>
              <a:t>В нашей повседневной жизни мы настолько привыкли к математике, что даже не замечаем, что пользуемся ею постоянно. А ведь до сих пор ученики задают вопрос «А зачем нам нужна математика? Только в магазин сходить?». Так для чего же мы изучаем дроби, площадь, периметр, объем? Для чего нужны геометрические сведения? Где каждому человеку математика необходима в повседневной жизни? А что будет, если математику совсем не знать? Необходимо рассмотреть все виды своей деятельности и доказать, что без математики не обойтись в быту.</a:t>
            </a:r>
            <a:endParaRPr lang="ru-RU" sz="1600" b="1" smtClean="0">
              <a:effectLst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000" b="1" smtClean="0">
                <a:effectLst/>
              </a:rPr>
              <a:t>	</a:t>
            </a:r>
            <a:r>
              <a:rPr lang="ru-RU" sz="2000" b="1" smtClean="0">
                <a:solidFill>
                  <a:schemeClr val="tx2"/>
                </a:solidFill>
              </a:rPr>
              <a:t>Цель</a:t>
            </a:r>
            <a:endParaRPr lang="ru-RU" sz="20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smtClean="0">
                <a:effectLst/>
              </a:rPr>
              <a:t>	</a:t>
            </a:r>
            <a:r>
              <a:rPr lang="ru-RU" sz="1600" smtClean="0">
                <a:effectLst/>
              </a:rPr>
              <a:t>Изучить, где математика встречается в жизни и доказать ее необходимость.</a:t>
            </a:r>
            <a:endParaRPr lang="ru-RU" sz="1600" b="1" smtClean="0">
              <a:effectLst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/>
              </a:rPr>
              <a:t>	</a:t>
            </a:r>
            <a:r>
              <a:rPr lang="ru-RU" sz="2000" b="1" smtClean="0">
                <a:solidFill>
                  <a:schemeClr val="tx2"/>
                </a:solidFill>
              </a:rPr>
              <a:t>Гипотеза</a:t>
            </a:r>
            <a:endParaRPr lang="ru-RU" sz="20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smtClean="0">
                <a:effectLst/>
              </a:rPr>
              <a:t>	</a:t>
            </a:r>
            <a:r>
              <a:rPr lang="ru-RU" sz="1600" smtClean="0">
                <a:effectLst/>
              </a:rPr>
              <a:t>Математика в нашей жизни необходима не только в определенных профессиях, но и в повседневной жизни.</a:t>
            </a:r>
            <a:endParaRPr lang="ru-RU" sz="1600" b="1" smtClean="0">
              <a:effectLst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/>
              </a:rPr>
              <a:t>	</a:t>
            </a:r>
            <a:r>
              <a:rPr lang="ru-RU" sz="2000" b="1" smtClean="0">
                <a:solidFill>
                  <a:schemeClr val="tx2"/>
                </a:solidFill>
              </a:rPr>
              <a:t>Задачи</a:t>
            </a:r>
            <a:endParaRPr lang="ru-RU" sz="20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  <a:defRPr/>
            </a:pPr>
            <a:r>
              <a:rPr lang="ru-RU" sz="1400" smtClean="0">
                <a:effectLst/>
              </a:rPr>
              <a:t>Изучить виды деятельности, где человеку не обойтись без математики.</a:t>
            </a:r>
            <a:endParaRPr lang="en-US" sz="1400" smtClean="0">
              <a:effectLst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  <a:defRPr/>
            </a:pPr>
            <a:r>
              <a:rPr lang="ru-RU" sz="1400" smtClean="0">
                <a:effectLst/>
              </a:rPr>
              <a:t>Ответить на вопросы: зачем нужна математика? что может дать математика каждой отдельной личности?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 smtClean="0"/>
              <a:t>Математика и режим дня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312863"/>
            <a:ext cx="6400800" cy="49244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endParaRPr lang="ru-RU" altLang="ru-RU" sz="180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800" smtClean="0">
                <a:effectLst/>
              </a:rPr>
              <a:t>Например, наш распорядок дня</a:t>
            </a:r>
            <a:r>
              <a:rPr lang="en-US" altLang="ru-RU" sz="1800" smtClean="0">
                <a:effectLst/>
              </a:rPr>
              <a:t> - </a:t>
            </a:r>
            <a:r>
              <a:rPr lang="ru-RU" altLang="ru-RU" sz="1800" smtClean="0">
                <a:effectLst/>
              </a:rPr>
              <a:t>режим, не что иное как определение времени и его планирование в течение дня при помощи несложных математических вычислений.  </a:t>
            </a:r>
            <a:endParaRPr lang="en-US" altLang="ru-RU" sz="1800" smtClean="0">
              <a:effectLst/>
            </a:endParaRPr>
          </a:p>
          <a:p>
            <a:pPr marL="609600" indent="-609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800" smtClean="0">
                <a:effectLst/>
              </a:rPr>
              <a:t>Уроки в школе – это тоже распределение времени между изучением разных предметов и отдыхом на переменах. </a:t>
            </a:r>
          </a:p>
          <a:p>
            <a:pPr marL="609600" indent="-609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800" smtClean="0">
                <a:effectLst/>
              </a:rPr>
              <a:t>После школы нам нужно успеть пообедать, сходить на дополнительные занятия (например, я хожу в художественную школу и занимаюсь карате), сделать уроки, поужинать, отдохнуть и лечь спать, чтобы хорошенько выспаться и с новыми силами и в хорошем настроении начать новый день. </a:t>
            </a:r>
          </a:p>
          <a:p>
            <a:pPr marL="609600" indent="-609600"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800" smtClean="0">
                <a:effectLst/>
              </a:rPr>
              <a:t>И вот так мы весь день следим за временем по часам и учимся правильно его распределять, чтобы не опаздывать и не прибегать раньше, чем нужно.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 smtClean="0"/>
              <a:t>Семейный бюджет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411288"/>
            <a:ext cx="6400800" cy="5446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600" smtClean="0">
                <a:effectLst/>
              </a:rPr>
              <a:t>Моя бабушка до сих пор ведет тетрадку, в которой планирует семейный бюджет. Она говорит, что так ее научила делать мама, а если просто тратить деньги, то их может не хватить на какие-нибудь большие покупки или, например, на отпуск. 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600" smtClean="0">
                <a:effectLst/>
              </a:rPr>
              <a:t>В этой тетрадке бабушка сделала таблицу. В одной графе – прибыль, т.е. сколько денег приходит в семейный бюджет. В другой графе – расходы, т.е. сколько денег можно потратить. 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600" smtClean="0">
                <a:effectLst/>
              </a:rPr>
              <a:t>В начале каждого месяца, бабушка садится, открывает тетрадь и рассчитывает как будут потрачены деньги. Она планирует расходы: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500" smtClean="0">
                <a:effectLst/>
              </a:rPr>
              <a:t>оплата коммунальных платежей (за квартиру, электричество, телефон)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500" smtClean="0">
                <a:effectLst/>
              </a:rPr>
              <a:t>на питание (бабушка уже знает сколько обычно нужно потратить) 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500" smtClean="0">
                <a:effectLst/>
              </a:rPr>
              <a:t>на семейный праздник (если в этом месяце планируется большое семейное торжество и планируется много гостей, то на это нужно отложить деньги заранее)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500" smtClean="0">
                <a:effectLst/>
              </a:rPr>
              <a:t>на летний отдых (для отдыха нужно копить деньги несколько месяцев, т.к. он дорого стоит)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500" smtClean="0">
                <a:effectLst/>
              </a:rPr>
              <a:t>остаток (любые покупки, которые мы заранее не планировали).</a:t>
            </a:r>
          </a:p>
        </p:txBody>
      </p:sp>
      <p:pic>
        <p:nvPicPr>
          <p:cNvPr id="6148" name="Рисунок 4" descr="C:\Users\Админ\Desktop\Новая папка (5)\DSCN04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0438"/>
            <a:ext cx="2195513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0"/>
            <a:ext cx="6400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ru-RU" b="1" smtClean="0"/>
              <a:t>Покупка продуктов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4438" y="1052513"/>
            <a:ext cx="6400800" cy="5545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600" smtClean="0">
                <a:effectLst/>
              </a:rPr>
              <a:t>В магазине нам постоянно приходится производить математические расчеты. Например, нам нужно пойти в магазин и купить продуты по списку: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600" smtClean="0">
                <a:effectLst/>
              </a:rPr>
              <a:t>колбаса 0,5 кг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600" smtClean="0">
                <a:effectLst/>
              </a:rPr>
              <a:t>хлеб (белый и половинку буханки черного)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600" smtClean="0">
                <a:effectLst/>
              </a:rPr>
              <a:t>молоко 2 литра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600" smtClean="0">
                <a:effectLst/>
              </a:rPr>
              <a:t>кефир 1 литр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600" smtClean="0">
                <a:effectLst/>
              </a:rPr>
              <a:t>яйца 2 десятка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600" smtClean="0">
                <a:effectLst/>
              </a:rPr>
              <a:t>яблоки 1,5 кг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600" smtClean="0">
                <a:effectLst/>
              </a:rPr>
              <a:t>Дома нам придется рассчитать  сколько денег  нужно взять с собой чтобы чувствовать себя спокойно. Чтобы в магазине не пришлось переживать хватит ли нам денег и не придется ли что-то оставить, а потом приходить еще раз.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endParaRPr lang="ru-RU" altLang="ru-RU" sz="1600" smtClean="0">
              <a:effectLst/>
            </a:endParaRPr>
          </a:p>
        </p:txBody>
      </p:sp>
      <p:pic>
        <p:nvPicPr>
          <p:cNvPr id="7172" name="Picture 6" descr="96617360"/>
          <p:cNvPicPr>
            <a:picLocks noChangeAspect="1" noChangeArrowheads="1"/>
          </p:cNvPicPr>
          <p:nvPr/>
        </p:nvPicPr>
        <p:blipFill>
          <a:blip r:embed="rId2"/>
          <a:srcRect t="699" r="5273"/>
          <a:stretch>
            <a:fillRect/>
          </a:stretch>
        </p:blipFill>
        <p:spPr bwMode="auto">
          <a:xfrm>
            <a:off x="0" y="3500438"/>
            <a:ext cx="2141538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 smtClean="0"/>
              <a:t>Приобретение одежды</a:t>
            </a:r>
          </a:p>
        </p:txBody>
      </p:sp>
      <p:pic>
        <p:nvPicPr>
          <p:cNvPr id="8195" name="Picture 4" descr="82137866"/>
          <p:cNvPicPr>
            <a:picLocks noChangeAspect="1" noChangeArrowheads="1"/>
          </p:cNvPicPr>
          <p:nvPr/>
        </p:nvPicPr>
        <p:blipFill>
          <a:blip r:embed="rId2"/>
          <a:srcRect l="8466" r="13002"/>
          <a:stretch>
            <a:fillRect/>
          </a:stretch>
        </p:blipFill>
        <p:spPr bwMode="auto">
          <a:xfrm>
            <a:off x="-17463" y="3500438"/>
            <a:ext cx="2141538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5" descr="773777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1452563"/>
            <a:ext cx="2519363" cy="248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484438" y="1341438"/>
            <a:ext cx="374332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altLang="ru-RU" sz="1600"/>
              <a:t>Нет ничего приятнее, чем покупка красивых новых вещей! Вот приходим мы в магазин, видим красивую кофточку, радостно хватаем ее…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altLang="ru-RU" sz="1600"/>
              <a:t>Но тут подходит продавщица и интересуется какой размер нам нужен и этот вопрос приводит нас в замешательство. Мы, конечно, можем попросить ее подобрать нам одежду по размеру. Но не будешь, же с каждой вещью бегать к продавцу.</a:t>
            </a:r>
            <a:endParaRPr lang="en-US" altLang="ru-RU" sz="160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altLang="ru-RU" sz="1600"/>
              <a:t> Тут нам снова приходиться обратиться к математике и вспомнить свой рост – он нам нужен для того, что вещь не оказалась очень длинной или же короткой. 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ru-RU" altLang="ru-RU" sz="1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 smtClean="0"/>
              <a:t>Приготовление пищи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68413"/>
            <a:ext cx="6400800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600" smtClean="0">
                <a:effectLst/>
              </a:rPr>
              <a:t>Каждый день мы готовим пищу. 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600" smtClean="0">
                <a:effectLst/>
              </a:rPr>
              <a:t>Мама и бабушка большинство рецептов помнят наизусть и готовят, как им кажется, «на глазок». Но когда я прошу меня научить, то тут к всеобщему удивлению снова начинается урок математики. 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600" smtClean="0">
                <a:effectLst/>
              </a:rPr>
              <a:t>Оказывается, чтобы приготовить такие простые котлеты нужно взять 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400" smtClean="0">
                <a:effectLst/>
              </a:rPr>
              <a:t>300 гр. говядины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400" smtClean="0">
                <a:effectLst/>
              </a:rPr>
              <a:t>200 гр. свинины 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400" smtClean="0">
                <a:effectLst/>
              </a:rPr>
              <a:t>150 гр. лука 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400" smtClean="0">
                <a:effectLst/>
              </a:rPr>
              <a:t>5 гр. соли 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400" smtClean="0">
                <a:effectLst/>
              </a:rPr>
              <a:t>3 гр. перца 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400" smtClean="0">
                <a:effectLst/>
              </a:rPr>
              <a:t>100 гр. Хлеба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400" smtClean="0">
                <a:effectLst/>
              </a:rPr>
              <a:t>1 яйцо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00CC"/>
              </a:buClr>
              <a:buFont typeface="Wingdings" pitchFamily="2" charset="2"/>
              <a:buChar char="Ú"/>
            </a:pPr>
            <a:r>
              <a:rPr lang="ru-RU" altLang="ru-RU" sz="1400" smtClean="0">
                <a:effectLst/>
              </a:rPr>
              <a:t>растительное масло 20 гр. для жарки.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484438" y="5086350"/>
            <a:ext cx="64008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altLang="ru-RU" sz="1600"/>
              <a:t>И тогда мы получим 8 поджаристых и вкусных котлет. Но прежде чем мы сможем насладиться котлетами, нам потребуется отметить необходимое количество продуктов, а если мы ждем гостей и одной порцией котлет не обойтись, то придется все еще и умножить, например, на 2.  И это только котлеты! А сколько других сложных рецептов и вкусных блюд существует на свете!</a:t>
            </a:r>
          </a:p>
        </p:txBody>
      </p:sp>
      <p:pic>
        <p:nvPicPr>
          <p:cNvPr id="9221" name="Picture 5" descr="AA006844"/>
          <p:cNvPicPr>
            <a:picLocks noChangeAspect="1" noChangeArrowheads="1"/>
          </p:cNvPicPr>
          <p:nvPr/>
        </p:nvPicPr>
        <p:blipFill>
          <a:blip r:embed="rId2"/>
          <a:srcRect l="15659" b="4861"/>
          <a:stretch>
            <a:fillRect/>
          </a:stretch>
        </p:blipFill>
        <p:spPr bwMode="auto">
          <a:xfrm>
            <a:off x="0" y="3500438"/>
            <a:ext cx="2141538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 descr="9641969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2924175"/>
            <a:ext cx="2052638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92629618"/>
          <p:cNvPicPr>
            <a:picLocks noChangeAspect="1" noChangeArrowheads="1"/>
          </p:cNvPicPr>
          <p:nvPr/>
        </p:nvPicPr>
        <p:blipFill>
          <a:blip r:embed="rId2"/>
          <a:srcRect t="10149"/>
          <a:stretch>
            <a:fillRect/>
          </a:stretch>
        </p:blipFill>
        <p:spPr bwMode="auto">
          <a:xfrm>
            <a:off x="6656388" y="2276475"/>
            <a:ext cx="216376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4450"/>
            <a:ext cx="6400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ru-RU" b="1" smtClean="0"/>
              <a:t>Ремонт дома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196975"/>
            <a:ext cx="4078288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ru-RU" altLang="ru-RU" sz="1600" smtClean="0">
                <a:effectLst/>
              </a:rPr>
              <a:t>Если мы соберемся делать дома ремонт, то тут нам точно не обойтись без математики. Нам потребуется сделать много расчетов. От точности которых будет зависеть ровные ли у нас будут стены и потолки, а также хватит ли нам обоев, чтобы оклеить комнату и плитки, чтобы положить на пол в ванной комнате. </a:t>
            </a:r>
          </a:p>
        </p:txBody>
      </p:sp>
      <p:pic>
        <p:nvPicPr>
          <p:cNvPr id="10245" name="Picture 5" descr="73111396"/>
          <p:cNvPicPr>
            <a:picLocks noChangeAspect="1" noChangeArrowheads="1"/>
          </p:cNvPicPr>
          <p:nvPr/>
        </p:nvPicPr>
        <p:blipFill>
          <a:blip r:embed="rId3"/>
          <a:srcRect l="22484" t="10295"/>
          <a:stretch>
            <a:fillRect/>
          </a:stretch>
        </p:blipFill>
        <p:spPr bwMode="auto">
          <a:xfrm>
            <a:off x="0" y="3500438"/>
            <a:ext cx="2141538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 smtClean="0"/>
              <a:t>Математика </a:t>
            </a:r>
            <a:br>
              <a:rPr lang="ru-RU" b="1" smtClean="0"/>
            </a:br>
            <a:r>
              <a:rPr lang="ru-RU" b="1" smtClean="0"/>
              <a:t>и мое увлечение</a:t>
            </a:r>
            <a:endParaRPr lang="ru-RU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412875"/>
            <a:ext cx="6526213" cy="16843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Aft>
                <a:spcPct val="20000"/>
              </a:spcAft>
            </a:pPr>
            <a:r>
              <a:rPr lang="ru-RU" altLang="ru-RU" sz="1600" smtClean="0">
                <a:effectLst/>
              </a:rPr>
              <a:t>Я занимаюсь в художественной школе. Казалось бы, эта область искусств совсем далека от математики. Однако это не так. Перед началом работы мне требуется рассчитать размер бумаги в зависимости от того, какого формата будет предполагаемая картина. Я измеряю длину и ширину планшета, прибавляю к длинам сторон по 5 см и вырезаю лист бумаги нужного формата.</a:t>
            </a:r>
          </a:p>
        </p:txBody>
      </p:sp>
      <p:pic>
        <p:nvPicPr>
          <p:cNvPr id="11268" name="Picture 5" descr="89010333"/>
          <p:cNvPicPr>
            <a:picLocks noChangeAspect="1" noChangeArrowheads="1"/>
          </p:cNvPicPr>
          <p:nvPr/>
        </p:nvPicPr>
        <p:blipFill>
          <a:blip r:embed="rId2"/>
          <a:srcRect l="7359" t="11458" r="8061"/>
          <a:stretch>
            <a:fillRect/>
          </a:stretch>
        </p:blipFill>
        <p:spPr bwMode="auto">
          <a:xfrm>
            <a:off x="3175" y="3500438"/>
            <a:ext cx="2141538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6" descr="974034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0788" y="2997200"/>
            <a:ext cx="2592387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411413" y="3068638"/>
            <a:ext cx="374491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altLang="ru-RU" sz="1600"/>
              <a:t>Часто мне требуется проводить параллельные прямые, изучать как будут выглядеть объекты в перспективе и учиться строить фигуры так, чтобы они были объемными, а не плоскими. Таким образом, я могу сказать, что математика требуется нам повсюду, и нет такой области жизни, где бы мы могли без нее обойтись.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лан">
  <a:themeElements>
    <a:clrScheme name="План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Пла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лан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лан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лан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лан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273</TotalTime>
  <Words>1520</Words>
  <Application>Microsoft Office PowerPoint</Application>
  <PresentationFormat>On-screen Show (4:3)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Wingdings</vt:lpstr>
      <vt:lpstr>Calibri</vt:lpstr>
      <vt:lpstr>План</vt:lpstr>
      <vt:lpstr>МАТЕМАТИКА В практической деятельности </vt:lpstr>
      <vt:lpstr>Slide 2</vt:lpstr>
      <vt:lpstr>Математика и режим дня</vt:lpstr>
      <vt:lpstr>Семейный бюджет</vt:lpstr>
      <vt:lpstr>Покупка продуктов</vt:lpstr>
      <vt:lpstr>Приобретение одежды</vt:lpstr>
      <vt:lpstr>Приготовление пищи</vt:lpstr>
      <vt:lpstr>Ремонт дома</vt:lpstr>
      <vt:lpstr>Математика  и мое увлечение</vt:lpstr>
      <vt:lpstr>Ода математике</vt:lpstr>
      <vt:lpstr>Slide 11</vt:lpstr>
      <vt:lpstr>Slide 12</vt:lpstr>
      <vt:lpstr>Slide 13</vt:lpstr>
      <vt:lpstr>Slide 14</vt:lpstr>
    </vt:vector>
  </TitlesOfParts>
  <Company>Ogilvy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МАТЕМАТИКА В практической деятельности</dc:title>
  <dc:creator>OgilvyUser</dc:creator>
  <cp:lastModifiedBy>Windows User</cp:lastModifiedBy>
  <cp:revision>29</cp:revision>
  <dcterms:created xsi:type="dcterms:W3CDTF">2010-04-13T14:56:58Z</dcterms:created>
  <dcterms:modified xsi:type="dcterms:W3CDTF">2017-01-18T23:48:48Z</dcterms:modified>
</cp:coreProperties>
</file>