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DC63-3121-4D79-A9B3-098D8DDFF5F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42" y="1327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Hardware and software of the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08" y="1458268"/>
            <a:ext cx="5225058" cy="5328295"/>
          </a:xfrm>
        </p:spPr>
      </p:pic>
      <p:sp>
        <p:nvSpPr>
          <p:cNvPr id="5" name="TextBox 4"/>
          <p:cNvSpPr txBox="1"/>
          <p:nvPr/>
        </p:nvSpPr>
        <p:spPr>
          <a:xfrm>
            <a:off x="7100667" y="3444240"/>
            <a:ext cx="1319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Sensing unit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716316" y="3628905"/>
            <a:ext cx="3843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8880" y="5451565"/>
            <a:ext cx="1619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processing unit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971734" y="5636230"/>
            <a:ext cx="3843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6642" y="4720327"/>
            <a:ext cx="15633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Feedback  unit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72291" y="4904992"/>
            <a:ext cx="3843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976" t="18572" r="39881" b="38889"/>
          <a:stretch/>
        </p:blipFill>
        <p:spPr>
          <a:xfrm>
            <a:off x="9055657" y="4904992"/>
            <a:ext cx="3052354" cy="19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Tasks for part 1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Reduce algorithm run time in Python to 120 </a:t>
            </a:r>
            <a:r>
              <a:rPr lang="en-US" dirty="0" err="1"/>
              <a:t>ms</a:t>
            </a:r>
            <a:r>
              <a:rPr lang="en-US" dirty="0"/>
              <a:t> for each frame</a:t>
            </a:r>
          </a:p>
          <a:p>
            <a:pPr marL="514350" indent="-514350">
              <a:buAutoNum type="arabicPeriod"/>
            </a:pPr>
            <a:r>
              <a:rPr lang="en-US" dirty="0"/>
              <a:t>Generate SLAM in off-line and on-line modes</a:t>
            </a:r>
          </a:p>
          <a:p>
            <a:pPr marL="514350" indent="-514350">
              <a:buAutoNum type="arabicPeriod"/>
            </a:pPr>
            <a:r>
              <a:rPr lang="en-US" dirty="0"/>
              <a:t>Generate control in off-line and on-line modes</a:t>
            </a:r>
          </a:p>
        </p:txBody>
      </p:sp>
    </p:spTree>
    <p:extLst>
      <p:ext uri="{BB962C8B-B14F-4D97-AF65-F5344CB8AC3E}">
        <p14:creationId xmlns:p14="http://schemas.microsoft.com/office/powerpoint/2010/main" val="337867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5280" y="4157597"/>
            <a:ext cx="21248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P.C. Plane fit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586" y="3084339"/>
            <a:ext cx="15834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Euler angles pitch and roll (IMU)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1582" y="4236720"/>
            <a:ext cx="1319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R.S. P.C.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1125" y="4801979"/>
            <a:ext cx="21430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Translation filter</a:t>
            </a:r>
          </a:p>
        </p:txBody>
      </p: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2520930" y="4421386"/>
            <a:ext cx="3843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46" y="1748637"/>
            <a:ext cx="1846217" cy="18380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19973" y="4310951"/>
            <a:ext cx="1597611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Scan matching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17058" y="4385772"/>
            <a:ext cx="718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8308948" y="2143329"/>
            <a:ext cx="447516" cy="27482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18855" y="2096074"/>
            <a:ext cx="21248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Motion direction</a:t>
            </a:r>
          </a:p>
        </p:txBody>
      </p:sp>
      <p:cxnSp>
        <p:nvCxnSpPr>
          <p:cNvPr id="97" name="Elbow Connector 96"/>
          <p:cNvCxnSpPr>
            <a:stCxn id="5" idx="3"/>
          </p:cNvCxnSpPr>
          <p:nvPr/>
        </p:nvCxnSpPr>
        <p:spPr>
          <a:xfrm>
            <a:off x="2785019" y="3728889"/>
            <a:ext cx="370161" cy="4287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52247" y="6000823"/>
            <a:ext cx="2513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Euler angle yaw (IMU)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077932" y="4933777"/>
            <a:ext cx="65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74700" y="6185489"/>
            <a:ext cx="65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58367" y="4864948"/>
            <a:ext cx="7324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SLAM</a:t>
            </a:r>
          </a:p>
          <a:p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304824" y="5326613"/>
            <a:ext cx="445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857506" y="4851140"/>
            <a:ext cx="93963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Control</a:t>
            </a:r>
          </a:p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490856" y="5326613"/>
            <a:ext cx="368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1582" y="4761005"/>
            <a:ext cx="1319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R.S. </a:t>
            </a:r>
            <a:r>
              <a:rPr lang="en-US" dirty="0" err="1"/>
              <a:t>ax,ay,az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2520930" y="4945671"/>
            <a:ext cx="3843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4403" y="5356441"/>
            <a:ext cx="1319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R.S. texture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098344" y="5523689"/>
            <a:ext cx="61900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61029" y="4851140"/>
            <a:ext cx="159761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User feedback </a:t>
            </a:r>
          </a:p>
          <a:p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792828" y="5339023"/>
            <a:ext cx="368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838200" y="92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Bypassing obstacles on S.W. – algorithm modules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1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Bypassing obstacles on S.W. – algorithm modules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72334"/>
              </p:ext>
            </p:extLst>
          </p:nvPr>
        </p:nvGraphicFramePr>
        <p:xfrm>
          <a:off x="838197" y="973863"/>
          <a:ext cx="10515603" cy="5791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25434">
                  <a:extLst>
                    <a:ext uri="{9D8B030D-6E8A-4147-A177-3AD203B41FA5}">
                      <a16:colId xmlns:a16="http://schemas.microsoft.com/office/drawing/2014/main" val="3584997908"/>
                    </a:ext>
                  </a:extLst>
                </a:gridCol>
                <a:gridCol w="2168435">
                  <a:extLst>
                    <a:ext uri="{9D8B030D-6E8A-4147-A177-3AD203B41FA5}">
                      <a16:colId xmlns:a16="http://schemas.microsoft.com/office/drawing/2014/main" val="985795155"/>
                    </a:ext>
                  </a:extLst>
                </a:gridCol>
                <a:gridCol w="1062445">
                  <a:extLst>
                    <a:ext uri="{9D8B030D-6E8A-4147-A177-3AD203B41FA5}">
                      <a16:colId xmlns:a16="http://schemas.microsoft.com/office/drawing/2014/main" val="961473022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871209325"/>
                    </a:ext>
                  </a:extLst>
                </a:gridCol>
                <a:gridCol w="1719945">
                  <a:extLst>
                    <a:ext uri="{9D8B030D-6E8A-4147-A177-3AD203B41FA5}">
                      <a16:colId xmlns:a16="http://schemas.microsoft.com/office/drawing/2014/main" val="1724374475"/>
                    </a:ext>
                  </a:extLst>
                </a:gridCol>
                <a:gridCol w="1687284">
                  <a:extLst>
                    <a:ext uri="{9D8B030D-6E8A-4147-A177-3AD203B41FA5}">
                      <a16:colId xmlns:a16="http://schemas.microsoft.com/office/drawing/2014/main" val="667892965"/>
                    </a:ext>
                  </a:extLst>
                </a:gridCol>
                <a:gridCol w="1317174">
                  <a:extLst>
                    <a:ext uri="{9D8B030D-6E8A-4147-A177-3AD203B41FA5}">
                      <a16:colId xmlns:a16="http://schemas.microsoft.com/office/drawing/2014/main" val="372736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Run-time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Performance 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Output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Input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Module</a:t>
                      </a:r>
                      <a:r>
                        <a:rPr lang="en-US" sz="1300" baseline="0" dirty="0"/>
                        <a:t> name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Matlab</a:t>
                      </a:r>
                      <a:r>
                        <a:rPr lang="en-US" sz="1300" dirty="0"/>
                        <a:t>:</a:t>
                      </a:r>
                    </a:p>
                    <a:p>
                      <a:r>
                        <a:rPr lang="en-US" sz="1300" dirty="0"/>
                        <a:t>Python: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Walk for 50m and set stride parameters K1&amp;k2 such</a:t>
                      </a:r>
                      <a:r>
                        <a:rPr lang="en-US" sz="1300" baseline="0" dirty="0"/>
                        <a:t> that the</a:t>
                      </a:r>
                      <a:r>
                        <a:rPr lang="en-US" sz="1300" dirty="0"/>
                        <a:t> cumulative strides length is 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IMU X-Y</a:t>
                      </a:r>
                      <a:r>
                        <a:rPr lang="en-US" sz="1300" baseline="0" dirty="0"/>
                        <a:t> translations at 6Hz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IMU acceleration raw data at 200Hz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RealSense, IMU, accelerometer,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Translation</a:t>
                      </a:r>
                      <a:r>
                        <a:rPr lang="en-US" sz="1300" baseline="0" dirty="0"/>
                        <a:t> filter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0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Compare STD of P.C.</a:t>
                      </a:r>
                      <a:r>
                        <a:rPr lang="en-US" sz="1300" baseline="0" dirty="0"/>
                        <a:t> in z-axis </a:t>
                      </a:r>
                      <a:r>
                        <a:rPr lang="en-US" sz="1300" dirty="0"/>
                        <a:t>inside a bounding box around the center of the plane to a bounding frame surrounding this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Rotated</a:t>
                      </a:r>
                      <a:r>
                        <a:rPr lang="en-US" sz="1300" baseline="0" dirty="0"/>
                        <a:t> P.C. frame  to fit S.W relative to X-Y plane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P.C. ; </a:t>
                      </a:r>
                      <a:r>
                        <a:rPr lang="en-US" sz="1300" dirty="0" err="1"/>
                        <a:t>euler</a:t>
                      </a:r>
                      <a:r>
                        <a:rPr lang="en-US" sz="1300" dirty="0"/>
                        <a:t> angles (</a:t>
                      </a:r>
                      <a:r>
                        <a:rPr lang="en-US" sz="1300" dirty="0" err="1"/>
                        <a:t>madgwick</a:t>
                      </a:r>
                      <a:r>
                        <a:rPr lang="en-US" sz="1300" dirty="0"/>
                        <a:t> filter)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300" dirty="0"/>
                        <a:t>RealSense, P.C.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300" dirty="0"/>
                        <a:t>Euler angles pitch and roll (IMU)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P.C. Plane fit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0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Compare translation based on IMU with translation based on scan</a:t>
                      </a:r>
                      <a:r>
                        <a:rPr lang="en-US" sz="1300" baseline="0" dirty="0"/>
                        <a:t> matching, compare yaw angle to derived yaw angle,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Frame (</a:t>
                      </a:r>
                      <a:r>
                        <a:rPr lang="en-US" sz="1300" dirty="0" err="1"/>
                        <a:t>i</a:t>
                      </a:r>
                      <a:r>
                        <a:rPr lang="en-US" sz="1300" dirty="0"/>
                        <a:t> to i+1)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dirty="0"/>
                        <a:t>translation</a:t>
                      </a:r>
                      <a:r>
                        <a:rPr lang="en-US" sz="1300" baseline="0" dirty="0"/>
                        <a:t> and yaw</a:t>
                      </a:r>
                      <a:r>
                        <a:rPr lang="en-US" sz="1300" dirty="0"/>
                        <a:t>;</a:t>
                      </a:r>
                      <a:r>
                        <a:rPr lang="en-US" sz="1300" baseline="0" dirty="0"/>
                        <a:t>  d-frame top view(above/below ground)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Rotated</a:t>
                      </a:r>
                      <a:r>
                        <a:rPr lang="en-US" sz="1300" baseline="0" dirty="0"/>
                        <a:t> P.C. frames (i-1 and </a:t>
                      </a:r>
                      <a:r>
                        <a:rPr lang="en-US" sz="1300" baseline="0" dirty="0" err="1"/>
                        <a:t>i</a:t>
                      </a:r>
                      <a:r>
                        <a:rPr lang="en-US" sz="1300" baseline="0" dirty="0"/>
                        <a:t>); frame (i-1 to </a:t>
                      </a:r>
                      <a:r>
                        <a:rPr lang="en-US" sz="1300" baseline="0" dirty="0" err="1"/>
                        <a:t>i</a:t>
                      </a:r>
                      <a:r>
                        <a:rPr lang="en-US" sz="1300" baseline="0" dirty="0"/>
                        <a:t>); IMU </a:t>
                      </a:r>
                      <a:r>
                        <a:rPr lang="en-US" sz="1300" baseline="0"/>
                        <a:t>dx,dy</a:t>
                      </a:r>
                      <a:r>
                        <a:rPr lang="en-US" sz="1300" baseline="0" dirty="0"/>
                        <a:t> translation; Yaw and  texture;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1. P.C. Plane fit </a:t>
                      </a:r>
                    </a:p>
                    <a:p>
                      <a:r>
                        <a:rPr lang="en-US" sz="1300" dirty="0"/>
                        <a:t>2. RealSense texture</a:t>
                      </a:r>
                    </a:p>
                    <a:p>
                      <a:r>
                        <a:rPr lang="en-US" sz="1300" dirty="0"/>
                        <a:t>3. IMU</a:t>
                      </a:r>
                      <a:r>
                        <a:rPr lang="en-US" sz="1300" baseline="0" dirty="0"/>
                        <a:t> yaw</a:t>
                      </a:r>
                    </a:p>
                    <a:p>
                      <a:r>
                        <a:rPr lang="en-US" sz="1300" baseline="0" dirty="0"/>
                        <a:t>4. Translation filter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7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aseline="0" dirty="0"/>
                        <a:t>Measure the  width along the 50m route on the S.W. and compare it to that derived from the SLAM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Translations and yaw(</a:t>
                      </a:r>
                      <a:r>
                        <a:rPr lang="en-US" sz="1300" dirty="0" err="1"/>
                        <a:t>tx</a:t>
                      </a:r>
                      <a:r>
                        <a:rPr lang="en-US" sz="1300" dirty="0"/>
                        <a:t> and yaw),</a:t>
                      </a:r>
                      <a:endParaRPr lang="en-US" sz="1300" baseline="0" dirty="0"/>
                    </a:p>
                    <a:p>
                      <a:r>
                        <a:rPr lang="en-US" sz="1300" dirty="0"/>
                        <a:t>D-frames – ground levels (plus/minus)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 SLAM frames – </a:t>
                      </a:r>
                      <a:r>
                        <a:rPr lang="en-US" sz="1300" dirty="0" err="1"/>
                        <a:t>xplus</a:t>
                      </a:r>
                      <a:r>
                        <a:rPr lang="en-US" sz="1300" dirty="0"/>
                        <a:t>/minus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3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Vibration 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Activating # motor 1/ 2/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Activating motor # 1/ 2/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User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0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1F1C-BE7C-4A0A-B872-9AA00DF5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B0AB-8904-42BB-B2FD-7F1512B9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54DF7B-25B3-4757-9C20-D115334B0E57}"/>
              </a:ext>
            </a:extLst>
          </p:cNvPr>
          <p:cNvCxnSpPr/>
          <p:nvPr/>
        </p:nvCxnSpPr>
        <p:spPr>
          <a:xfrm>
            <a:off x="1895912" y="4102217"/>
            <a:ext cx="78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9B9E48-9E96-4F32-9ECB-AB9DAA2C3307}"/>
              </a:ext>
            </a:extLst>
          </p:cNvPr>
          <p:cNvCxnSpPr/>
          <p:nvPr/>
        </p:nvCxnSpPr>
        <p:spPr>
          <a:xfrm flipV="1">
            <a:off x="2402048" y="3429000"/>
            <a:ext cx="7894040" cy="126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6D7B96-CEDC-409D-B487-03EEE500C988}"/>
              </a:ext>
            </a:extLst>
          </p:cNvPr>
          <p:cNvSpPr/>
          <p:nvPr/>
        </p:nvSpPr>
        <p:spPr>
          <a:xfrm>
            <a:off x="4773336" y="3187817"/>
            <a:ext cx="2852257" cy="166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92E66-8561-4663-98BA-E378280656EE}"/>
              </a:ext>
            </a:extLst>
          </p:cNvPr>
          <p:cNvSpPr/>
          <p:nvPr/>
        </p:nvSpPr>
        <p:spPr>
          <a:xfrm>
            <a:off x="3402435" y="2721528"/>
            <a:ext cx="5554910" cy="2593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939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9E2-4424-424E-A03D-2E4E4BF0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23D-9E15-410B-A806-CC8169D4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F4D0AB-9B9E-4898-BE2F-EFDB8A849057}"/>
              </a:ext>
            </a:extLst>
          </p:cNvPr>
          <p:cNvSpPr/>
          <p:nvPr/>
        </p:nvSpPr>
        <p:spPr>
          <a:xfrm>
            <a:off x="1535185" y="2919352"/>
            <a:ext cx="9269835" cy="1057030"/>
          </a:xfrm>
          <a:custGeom>
            <a:avLst/>
            <a:gdLst>
              <a:gd name="connsiteX0" fmla="*/ 0 w 9269835"/>
              <a:gd name="connsiteY0" fmla="*/ 1057030 h 1057030"/>
              <a:gd name="connsiteX1" fmla="*/ 58723 w 9269835"/>
              <a:gd name="connsiteY1" fmla="*/ 1040252 h 1057030"/>
              <a:gd name="connsiteX2" fmla="*/ 444617 w 9269835"/>
              <a:gd name="connsiteY2" fmla="*/ 998307 h 1057030"/>
              <a:gd name="connsiteX3" fmla="*/ 763398 w 9269835"/>
              <a:gd name="connsiteY3" fmla="*/ 981529 h 1057030"/>
              <a:gd name="connsiteX4" fmla="*/ 1719743 w 9269835"/>
              <a:gd name="connsiteY4" fmla="*/ 947973 h 1057030"/>
              <a:gd name="connsiteX5" fmla="*/ 1946246 w 9269835"/>
              <a:gd name="connsiteY5" fmla="*/ 931195 h 1057030"/>
              <a:gd name="connsiteX6" fmla="*/ 2239861 w 9269835"/>
              <a:gd name="connsiteY6" fmla="*/ 922806 h 1057030"/>
              <a:gd name="connsiteX7" fmla="*/ 2390863 w 9269835"/>
              <a:gd name="connsiteY7" fmla="*/ 906028 h 1057030"/>
              <a:gd name="connsiteX8" fmla="*/ 2818701 w 9269835"/>
              <a:gd name="connsiteY8" fmla="*/ 864083 h 1057030"/>
              <a:gd name="connsiteX9" fmla="*/ 3045204 w 9269835"/>
              <a:gd name="connsiteY9" fmla="*/ 830527 h 1057030"/>
              <a:gd name="connsiteX10" fmla="*/ 3296874 w 9269835"/>
              <a:gd name="connsiteY10" fmla="*/ 771804 h 1057030"/>
              <a:gd name="connsiteX11" fmla="*/ 3372375 w 9269835"/>
              <a:gd name="connsiteY11" fmla="*/ 738248 h 1057030"/>
              <a:gd name="connsiteX12" fmla="*/ 3624044 w 9269835"/>
              <a:gd name="connsiteY12" fmla="*/ 671136 h 1057030"/>
              <a:gd name="connsiteX13" fmla="*/ 3665989 w 9269835"/>
              <a:gd name="connsiteY13" fmla="*/ 654358 h 1057030"/>
              <a:gd name="connsiteX14" fmla="*/ 3699545 w 9269835"/>
              <a:gd name="connsiteY14" fmla="*/ 645969 h 1057030"/>
              <a:gd name="connsiteX15" fmla="*/ 4186107 w 9269835"/>
              <a:gd name="connsiteY15" fmla="*/ 469800 h 1057030"/>
              <a:gd name="connsiteX16" fmla="*/ 4353887 w 9269835"/>
              <a:gd name="connsiteY16" fmla="*/ 419466 h 1057030"/>
              <a:gd name="connsiteX17" fmla="*/ 4580389 w 9269835"/>
              <a:gd name="connsiteY17" fmla="*/ 352354 h 1057030"/>
              <a:gd name="connsiteX18" fmla="*/ 4999839 w 9269835"/>
              <a:gd name="connsiteY18" fmla="*/ 243298 h 1057030"/>
              <a:gd name="connsiteX19" fmla="*/ 5268287 w 9269835"/>
              <a:gd name="connsiteY19" fmla="*/ 218131 h 1057030"/>
              <a:gd name="connsiteX20" fmla="*/ 5612235 w 9269835"/>
              <a:gd name="connsiteY20" fmla="*/ 226520 h 1057030"/>
              <a:gd name="connsiteX21" fmla="*/ 5729681 w 9269835"/>
              <a:gd name="connsiteY21" fmla="*/ 243298 h 1057030"/>
              <a:gd name="connsiteX22" fmla="*/ 5981351 w 9269835"/>
              <a:gd name="connsiteY22" fmla="*/ 268465 h 1057030"/>
              <a:gd name="connsiteX23" fmla="*/ 6367244 w 9269835"/>
              <a:gd name="connsiteY23" fmla="*/ 327187 h 1057030"/>
              <a:gd name="connsiteX24" fmla="*/ 7164198 w 9269835"/>
              <a:gd name="connsiteY24" fmla="*/ 318798 h 1057030"/>
              <a:gd name="connsiteX25" fmla="*/ 7466202 w 9269835"/>
              <a:gd name="connsiteY25" fmla="*/ 276854 h 1057030"/>
              <a:gd name="connsiteX26" fmla="*/ 7575259 w 9269835"/>
              <a:gd name="connsiteY26" fmla="*/ 268465 h 1057030"/>
              <a:gd name="connsiteX27" fmla="*/ 7852096 w 9269835"/>
              <a:gd name="connsiteY27" fmla="*/ 243298 h 1057030"/>
              <a:gd name="connsiteX28" fmla="*/ 7961153 w 9269835"/>
              <a:gd name="connsiteY28" fmla="*/ 226520 h 1057030"/>
              <a:gd name="connsiteX29" fmla="*/ 8506437 w 9269835"/>
              <a:gd name="connsiteY29" fmla="*/ 176186 h 1057030"/>
              <a:gd name="connsiteX30" fmla="*/ 9034943 w 9269835"/>
              <a:gd name="connsiteY30" fmla="*/ 50351 h 1057030"/>
              <a:gd name="connsiteX31" fmla="*/ 9177556 w 9269835"/>
              <a:gd name="connsiteY31" fmla="*/ 16795 h 1057030"/>
              <a:gd name="connsiteX32" fmla="*/ 9269835 w 9269835"/>
              <a:gd name="connsiteY32" fmla="*/ 17 h 105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269835" h="1057030">
                <a:moveTo>
                  <a:pt x="0" y="1057030"/>
                </a:moveTo>
                <a:cubicBezTo>
                  <a:pt x="19574" y="1051437"/>
                  <a:pt x="38706" y="1043959"/>
                  <a:pt x="58723" y="1040252"/>
                </a:cubicBezTo>
                <a:cubicBezTo>
                  <a:pt x="232575" y="1008057"/>
                  <a:pt x="255271" y="1014537"/>
                  <a:pt x="444617" y="998307"/>
                </a:cubicBezTo>
                <a:cubicBezTo>
                  <a:pt x="678169" y="978288"/>
                  <a:pt x="246771" y="999344"/>
                  <a:pt x="763398" y="981529"/>
                </a:cubicBezTo>
                <a:cubicBezTo>
                  <a:pt x="1296519" y="926379"/>
                  <a:pt x="769470" y="973427"/>
                  <a:pt x="1719743" y="947973"/>
                </a:cubicBezTo>
                <a:cubicBezTo>
                  <a:pt x="1795424" y="945946"/>
                  <a:pt x="1870627" y="934854"/>
                  <a:pt x="1946246" y="931195"/>
                </a:cubicBezTo>
                <a:cubicBezTo>
                  <a:pt x="2044043" y="926463"/>
                  <a:pt x="2141989" y="925602"/>
                  <a:pt x="2239861" y="922806"/>
                </a:cubicBezTo>
                <a:lnTo>
                  <a:pt x="2390863" y="906028"/>
                </a:lnTo>
                <a:cubicBezTo>
                  <a:pt x="2696230" y="877753"/>
                  <a:pt x="2608992" y="894041"/>
                  <a:pt x="2818701" y="864083"/>
                </a:cubicBezTo>
                <a:cubicBezTo>
                  <a:pt x="2894259" y="853289"/>
                  <a:pt x="2970483" y="846094"/>
                  <a:pt x="3045204" y="830527"/>
                </a:cubicBezTo>
                <a:cubicBezTo>
                  <a:pt x="3405315" y="755504"/>
                  <a:pt x="3094503" y="794290"/>
                  <a:pt x="3296874" y="771804"/>
                </a:cubicBezTo>
                <a:cubicBezTo>
                  <a:pt x="3322041" y="760619"/>
                  <a:pt x="3346248" y="746957"/>
                  <a:pt x="3372375" y="738248"/>
                </a:cubicBezTo>
                <a:cubicBezTo>
                  <a:pt x="3552727" y="678130"/>
                  <a:pt x="3475328" y="714876"/>
                  <a:pt x="3624044" y="671136"/>
                </a:cubicBezTo>
                <a:cubicBezTo>
                  <a:pt x="3638491" y="666887"/>
                  <a:pt x="3651703" y="659120"/>
                  <a:pt x="3665989" y="654358"/>
                </a:cubicBezTo>
                <a:cubicBezTo>
                  <a:pt x="3676927" y="650712"/>
                  <a:pt x="3688663" y="649778"/>
                  <a:pt x="3699545" y="645969"/>
                </a:cubicBezTo>
                <a:cubicBezTo>
                  <a:pt x="3902047" y="575093"/>
                  <a:pt x="3915332" y="551032"/>
                  <a:pt x="4186107" y="469800"/>
                </a:cubicBezTo>
                <a:cubicBezTo>
                  <a:pt x="4242034" y="453022"/>
                  <a:pt x="4298494" y="437930"/>
                  <a:pt x="4353887" y="419466"/>
                </a:cubicBezTo>
                <a:cubicBezTo>
                  <a:pt x="4562346" y="349979"/>
                  <a:pt x="4411679" y="383029"/>
                  <a:pt x="4580389" y="352354"/>
                </a:cubicBezTo>
                <a:cubicBezTo>
                  <a:pt x="4746762" y="285805"/>
                  <a:pt x="4726129" y="288916"/>
                  <a:pt x="4999839" y="243298"/>
                </a:cubicBezTo>
                <a:cubicBezTo>
                  <a:pt x="5088491" y="228523"/>
                  <a:pt x="5178804" y="226520"/>
                  <a:pt x="5268287" y="218131"/>
                </a:cubicBezTo>
                <a:cubicBezTo>
                  <a:pt x="5382936" y="220927"/>
                  <a:pt x="5497722" y="220274"/>
                  <a:pt x="5612235" y="226520"/>
                </a:cubicBezTo>
                <a:cubicBezTo>
                  <a:pt x="5651722" y="228674"/>
                  <a:pt x="5690388" y="238833"/>
                  <a:pt x="5729681" y="243298"/>
                </a:cubicBezTo>
                <a:cubicBezTo>
                  <a:pt x="5813450" y="252817"/>
                  <a:pt x="5897655" y="258320"/>
                  <a:pt x="5981351" y="268465"/>
                </a:cubicBezTo>
                <a:cubicBezTo>
                  <a:pt x="6237512" y="299514"/>
                  <a:pt x="6204482" y="294635"/>
                  <a:pt x="6367244" y="327187"/>
                </a:cubicBezTo>
                <a:lnTo>
                  <a:pt x="7164198" y="318798"/>
                </a:lnTo>
                <a:cubicBezTo>
                  <a:pt x="7272703" y="315917"/>
                  <a:pt x="7359166" y="290665"/>
                  <a:pt x="7466202" y="276854"/>
                </a:cubicBezTo>
                <a:cubicBezTo>
                  <a:pt x="7502362" y="272188"/>
                  <a:pt x="7538936" y="271623"/>
                  <a:pt x="7575259" y="268465"/>
                </a:cubicBezTo>
                <a:lnTo>
                  <a:pt x="7852096" y="243298"/>
                </a:lnTo>
                <a:cubicBezTo>
                  <a:pt x="7888661" y="239324"/>
                  <a:pt x="7924615" y="230736"/>
                  <a:pt x="7961153" y="226520"/>
                </a:cubicBezTo>
                <a:cubicBezTo>
                  <a:pt x="8227627" y="195773"/>
                  <a:pt x="8267638" y="194555"/>
                  <a:pt x="8506437" y="176186"/>
                </a:cubicBezTo>
                <a:cubicBezTo>
                  <a:pt x="8815402" y="81120"/>
                  <a:pt x="8340923" y="223856"/>
                  <a:pt x="9034943" y="50351"/>
                </a:cubicBezTo>
                <a:cubicBezTo>
                  <a:pt x="9223055" y="3323"/>
                  <a:pt x="9071349" y="39554"/>
                  <a:pt x="9177556" y="16795"/>
                </a:cubicBezTo>
                <a:cubicBezTo>
                  <a:pt x="9261515" y="-1196"/>
                  <a:pt x="9226626" y="17"/>
                  <a:pt x="9269835" y="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9BC37A-37E5-4292-ABF8-1DE86775318A}"/>
              </a:ext>
            </a:extLst>
          </p:cNvPr>
          <p:cNvSpPr/>
          <p:nvPr/>
        </p:nvSpPr>
        <p:spPr>
          <a:xfrm>
            <a:off x="1386980" y="2900485"/>
            <a:ext cx="9192936" cy="1057030"/>
          </a:xfrm>
          <a:custGeom>
            <a:avLst/>
            <a:gdLst>
              <a:gd name="connsiteX0" fmla="*/ 0 w 9269835"/>
              <a:gd name="connsiteY0" fmla="*/ 1057030 h 1057030"/>
              <a:gd name="connsiteX1" fmla="*/ 58723 w 9269835"/>
              <a:gd name="connsiteY1" fmla="*/ 1040252 h 1057030"/>
              <a:gd name="connsiteX2" fmla="*/ 444617 w 9269835"/>
              <a:gd name="connsiteY2" fmla="*/ 998307 h 1057030"/>
              <a:gd name="connsiteX3" fmla="*/ 763398 w 9269835"/>
              <a:gd name="connsiteY3" fmla="*/ 981529 h 1057030"/>
              <a:gd name="connsiteX4" fmla="*/ 1719743 w 9269835"/>
              <a:gd name="connsiteY4" fmla="*/ 947973 h 1057030"/>
              <a:gd name="connsiteX5" fmla="*/ 1946246 w 9269835"/>
              <a:gd name="connsiteY5" fmla="*/ 931195 h 1057030"/>
              <a:gd name="connsiteX6" fmla="*/ 2239861 w 9269835"/>
              <a:gd name="connsiteY6" fmla="*/ 922806 h 1057030"/>
              <a:gd name="connsiteX7" fmla="*/ 2390863 w 9269835"/>
              <a:gd name="connsiteY7" fmla="*/ 906028 h 1057030"/>
              <a:gd name="connsiteX8" fmla="*/ 2818701 w 9269835"/>
              <a:gd name="connsiteY8" fmla="*/ 864083 h 1057030"/>
              <a:gd name="connsiteX9" fmla="*/ 3045204 w 9269835"/>
              <a:gd name="connsiteY9" fmla="*/ 830527 h 1057030"/>
              <a:gd name="connsiteX10" fmla="*/ 3296874 w 9269835"/>
              <a:gd name="connsiteY10" fmla="*/ 771804 h 1057030"/>
              <a:gd name="connsiteX11" fmla="*/ 3372375 w 9269835"/>
              <a:gd name="connsiteY11" fmla="*/ 738248 h 1057030"/>
              <a:gd name="connsiteX12" fmla="*/ 3624044 w 9269835"/>
              <a:gd name="connsiteY12" fmla="*/ 671136 h 1057030"/>
              <a:gd name="connsiteX13" fmla="*/ 3665989 w 9269835"/>
              <a:gd name="connsiteY13" fmla="*/ 654358 h 1057030"/>
              <a:gd name="connsiteX14" fmla="*/ 3699545 w 9269835"/>
              <a:gd name="connsiteY14" fmla="*/ 645969 h 1057030"/>
              <a:gd name="connsiteX15" fmla="*/ 4186107 w 9269835"/>
              <a:gd name="connsiteY15" fmla="*/ 469800 h 1057030"/>
              <a:gd name="connsiteX16" fmla="*/ 4353887 w 9269835"/>
              <a:gd name="connsiteY16" fmla="*/ 419466 h 1057030"/>
              <a:gd name="connsiteX17" fmla="*/ 4580389 w 9269835"/>
              <a:gd name="connsiteY17" fmla="*/ 352354 h 1057030"/>
              <a:gd name="connsiteX18" fmla="*/ 4999839 w 9269835"/>
              <a:gd name="connsiteY18" fmla="*/ 243298 h 1057030"/>
              <a:gd name="connsiteX19" fmla="*/ 5268287 w 9269835"/>
              <a:gd name="connsiteY19" fmla="*/ 218131 h 1057030"/>
              <a:gd name="connsiteX20" fmla="*/ 5612235 w 9269835"/>
              <a:gd name="connsiteY20" fmla="*/ 226520 h 1057030"/>
              <a:gd name="connsiteX21" fmla="*/ 5729681 w 9269835"/>
              <a:gd name="connsiteY21" fmla="*/ 243298 h 1057030"/>
              <a:gd name="connsiteX22" fmla="*/ 5981351 w 9269835"/>
              <a:gd name="connsiteY22" fmla="*/ 268465 h 1057030"/>
              <a:gd name="connsiteX23" fmla="*/ 6367244 w 9269835"/>
              <a:gd name="connsiteY23" fmla="*/ 327187 h 1057030"/>
              <a:gd name="connsiteX24" fmla="*/ 7164198 w 9269835"/>
              <a:gd name="connsiteY24" fmla="*/ 318798 h 1057030"/>
              <a:gd name="connsiteX25" fmla="*/ 7466202 w 9269835"/>
              <a:gd name="connsiteY25" fmla="*/ 276854 h 1057030"/>
              <a:gd name="connsiteX26" fmla="*/ 7575259 w 9269835"/>
              <a:gd name="connsiteY26" fmla="*/ 268465 h 1057030"/>
              <a:gd name="connsiteX27" fmla="*/ 7852096 w 9269835"/>
              <a:gd name="connsiteY27" fmla="*/ 243298 h 1057030"/>
              <a:gd name="connsiteX28" fmla="*/ 7961153 w 9269835"/>
              <a:gd name="connsiteY28" fmla="*/ 226520 h 1057030"/>
              <a:gd name="connsiteX29" fmla="*/ 8506437 w 9269835"/>
              <a:gd name="connsiteY29" fmla="*/ 176186 h 1057030"/>
              <a:gd name="connsiteX30" fmla="*/ 9034943 w 9269835"/>
              <a:gd name="connsiteY30" fmla="*/ 50351 h 1057030"/>
              <a:gd name="connsiteX31" fmla="*/ 9177556 w 9269835"/>
              <a:gd name="connsiteY31" fmla="*/ 16795 h 1057030"/>
              <a:gd name="connsiteX32" fmla="*/ 9269835 w 9269835"/>
              <a:gd name="connsiteY32" fmla="*/ 17 h 105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269835" h="1057030">
                <a:moveTo>
                  <a:pt x="0" y="1057030"/>
                </a:moveTo>
                <a:cubicBezTo>
                  <a:pt x="19574" y="1051437"/>
                  <a:pt x="38706" y="1043959"/>
                  <a:pt x="58723" y="1040252"/>
                </a:cubicBezTo>
                <a:cubicBezTo>
                  <a:pt x="232575" y="1008057"/>
                  <a:pt x="255271" y="1014537"/>
                  <a:pt x="444617" y="998307"/>
                </a:cubicBezTo>
                <a:cubicBezTo>
                  <a:pt x="678169" y="978288"/>
                  <a:pt x="246771" y="999344"/>
                  <a:pt x="763398" y="981529"/>
                </a:cubicBezTo>
                <a:cubicBezTo>
                  <a:pt x="1296519" y="926379"/>
                  <a:pt x="769470" y="973427"/>
                  <a:pt x="1719743" y="947973"/>
                </a:cubicBezTo>
                <a:cubicBezTo>
                  <a:pt x="1795424" y="945946"/>
                  <a:pt x="1870627" y="934854"/>
                  <a:pt x="1946246" y="931195"/>
                </a:cubicBezTo>
                <a:cubicBezTo>
                  <a:pt x="2044043" y="926463"/>
                  <a:pt x="2141989" y="925602"/>
                  <a:pt x="2239861" y="922806"/>
                </a:cubicBezTo>
                <a:lnTo>
                  <a:pt x="2390863" y="906028"/>
                </a:lnTo>
                <a:cubicBezTo>
                  <a:pt x="2696230" y="877753"/>
                  <a:pt x="2608992" y="894041"/>
                  <a:pt x="2818701" y="864083"/>
                </a:cubicBezTo>
                <a:cubicBezTo>
                  <a:pt x="2894259" y="853289"/>
                  <a:pt x="2970483" y="846094"/>
                  <a:pt x="3045204" y="830527"/>
                </a:cubicBezTo>
                <a:cubicBezTo>
                  <a:pt x="3405315" y="755504"/>
                  <a:pt x="3094503" y="794290"/>
                  <a:pt x="3296874" y="771804"/>
                </a:cubicBezTo>
                <a:cubicBezTo>
                  <a:pt x="3322041" y="760619"/>
                  <a:pt x="3346248" y="746957"/>
                  <a:pt x="3372375" y="738248"/>
                </a:cubicBezTo>
                <a:cubicBezTo>
                  <a:pt x="3552727" y="678130"/>
                  <a:pt x="3475328" y="714876"/>
                  <a:pt x="3624044" y="671136"/>
                </a:cubicBezTo>
                <a:cubicBezTo>
                  <a:pt x="3638491" y="666887"/>
                  <a:pt x="3651703" y="659120"/>
                  <a:pt x="3665989" y="654358"/>
                </a:cubicBezTo>
                <a:cubicBezTo>
                  <a:pt x="3676927" y="650712"/>
                  <a:pt x="3688663" y="649778"/>
                  <a:pt x="3699545" y="645969"/>
                </a:cubicBezTo>
                <a:cubicBezTo>
                  <a:pt x="3902047" y="575093"/>
                  <a:pt x="3915332" y="551032"/>
                  <a:pt x="4186107" y="469800"/>
                </a:cubicBezTo>
                <a:cubicBezTo>
                  <a:pt x="4242034" y="453022"/>
                  <a:pt x="4298494" y="437930"/>
                  <a:pt x="4353887" y="419466"/>
                </a:cubicBezTo>
                <a:cubicBezTo>
                  <a:pt x="4562346" y="349979"/>
                  <a:pt x="4411679" y="383029"/>
                  <a:pt x="4580389" y="352354"/>
                </a:cubicBezTo>
                <a:cubicBezTo>
                  <a:pt x="4746762" y="285805"/>
                  <a:pt x="4726129" y="288916"/>
                  <a:pt x="4999839" y="243298"/>
                </a:cubicBezTo>
                <a:cubicBezTo>
                  <a:pt x="5088491" y="228523"/>
                  <a:pt x="5178804" y="226520"/>
                  <a:pt x="5268287" y="218131"/>
                </a:cubicBezTo>
                <a:cubicBezTo>
                  <a:pt x="5382936" y="220927"/>
                  <a:pt x="5497722" y="220274"/>
                  <a:pt x="5612235" y="226520"/>
                </a:cubicBezTo>
                <a:cubicBezTo>
                  <a:pt x="5651722" y="228674"/>
                  <a:pt x="5690388" y="238833"/>
                  <a:pt x="5729681" y="243298"/>
                </a:cubicBezTo>
                <a:cubicBezTo>
                  <a:pt x="5813450" y="252817"/>
                  <a:pt x="5897655" y="258320"/>
                  <a:pt x="5981351" y="268465"/>
                </a:cubicBezTo>
                <a:cubicBezTo>
                  <a:pt x="6237512" y="299514"/>
                  <a:pt x="6204482" y="294635"/>
                  <a:pt x="6367244" y="327187"/>
                </a:cubicBezTo>
                <a:lnTo>
                  <a:pt x="7164198" y="318798"/>
                </a:lnTo>
                <a:cubicBezTo>
                  <a:pt x="7272703" y="315917"/>
                  <a:pt x="7359166" y="290665"/>
                  <a:pt x="7466202" y="276854"/>
                </a:cubicBezTo>
                <a:cubicBezTo>
                  <a:pt x="7502362" y="272188"/>
                  <a:pt x="7538936" y="271623"/>
                  <a:pt x="7575259" y="268465"/>
                </a:cubicBezTo>
                <a:lnTo>
                  <a:pt x="7852096" y="243298"/>
                </a:lnTo>
                <a:cubicBezTo>
                  <a:pt x="7888661" y="239324"/>
                  <a:pt x="7924615" y="230736"/>
                  <a:pt x="7961153" y="226520"/>
                </a:cubicBezTo>
                <a:cubicBezTo>
                  <a:pt x="8227627" y="195773"/>
                  <a:pt x="8267638" y="194555"/>
                  <a:pt x="8506437" y="176186"/>
                </a:cubicBezTo>
                <a:cubicBezTo>
                  <a:pt x="8815402" y="81120"/>
                  <a:pt x="8340923" y="223856"/>
                  <a:pt x="9034943" y="50351"/>
                </a:cubicBezTo>
                <a:cubicBezTo>
                  <a:pt x="9223055" y="3323"/>
                  <a:pt x="9071349" y="39554"/>
                  <a:pt x="9177556" y="16795"/>
                </a:cubicBezTo>
                <a:cubicBezTo>
                  <a:pt x="9261515" y="-1196"/>
                  <a:pt x="9226626" y="17"/>
                  <a:pt x="9269835" y="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5C4EA0-4FE6-4C74-B86F-D4BCE6DFFB68}"/>
              </a:ext>
            </a:extLst>
          </p:cNvPr>
          <p:cNvCxnSpPr/>
          <p:nvPr/>
        </p:nvCxnSpPr>
        <p:spPr>
          <a:xfrm>
            <a:off x="4882393" y="2701255"/>
            <a:ext cx="385893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415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Hardware and software of the system</vt:lpstr>
      <vt:lpstr>Tasks for part 1 of the project</vt:lpstr>
      <vt:lpstr>PowerPoint Presentation</vt:lpstr>
      <vt:lpstr>Bypassing obstacles on S.W. – algorithm modules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Bypassing obstacles on S.W. – algorithm modules</dc:title>
  <dc:creator>‏‏משתמש Windows</dc:creator>
  <cp:lastModifiedBy>Lior</cp:lastModifiedBy>
  <cp:revision>13</cp:revision>
  <dcterms:created xsi:type="dcterms:W3CDTF">2021-10-29T11:16:32Z</dcterms:created>
  <dcterms:modified xsi:type="dcterms:W3CDTF">2021-11-11T16:23:29Z</dcterms:modified>
</cp:coreProperties>
</file>