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0" d="100"/>
          <a:sy n="90" d="100"/>
        </p:scale>
        <p:origin x="5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117A9C-F31A-48D2-A447-323AF5714416}"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42961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117A9C-F31A-48D2-A447-323AF5714416}"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8566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117A9C-F31A-48D2-A447-323AF5714416}"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76297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117A9C-F31A-48D2-A447-323AF5714416}"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420304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117A9C-F31A-48D2-A447-323AF5714416}"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7537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117A9C-F31A-48D2-A447-323AF5714416}"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983912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17A9C-F31A-48D2-A447-323AF5714416}"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2328190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17A9C-F31A-48D2-A447-323AF5714416}"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403225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17A9C-F31A-48D2-A447-323AF5714416}"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58243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117A9C-F31A-48D2-A447-323AF5714416}"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2388088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117A9C-F31A-48D2-A447-323AF5714416}" type="datetimeFigureOut">
              <a:rPr lang="en-IN" smtClean="0"/>
              <a:t>04-07-2019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18964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117A9C-F31A-48D2-A447-323AF5714416}" type="datetimeFigureOut">
              <a:rPr lang="en-IN" smtClean="0"/>
              <a:t>04-07-2019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246377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117A9C-F31A-48D2-A447-323AF5714416}" type="datetimeFigureOut">
              <a:rPr lang="en-IN" smtClean="0"/>
              <a:t>04-07-2019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27409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17A9C-F31A-48D2-A447-323AF5714416}" type="datetimeFigureOut">
              <a:rPr lang="en-IN" smtClean="0"/>
              <a:t>04-07-2019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367309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117A9C-F31A-48D2-A447-323AF5714416}" type="datetimeFigureOut">
              <a:rPr lang="en-IN" smtClean="0"/>
              <a:t>04-07-2019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281184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117A9C-F31A-48D2-A447-323AF5714416}" type="datetimeFigureOut">
              <a:rPr lang="en-IN" smtClean="0"/>
              <a:t>04-07-2019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46FF24-4E35-4F54-BCBE-316DD74C4200}" type="slidenum">
              <a:rPr lang="en-IN" smtClean="0"/>
              <a:t>‹#›</a:t>
            </a:fld>
            <a:endParaRPr lang="en-IN"/>
          </a:p>
        </p:txBody>
      </p:sp>
    </p:spTree>
    <p:extLst>
      <p:ext uri="{BB962C8B-B14F-4D97-AF65-F5344CB8AC3E}">
        <p14:creationId xmlns:p14="http://schemas.microsoft.com/office/powerpoint/2010/main" val="331530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117A9C-F31A-48D2-A447-323AF5714416}" type="datetimeFigureOut">
              <a:rPr lang="en-IN" smtClean="0"/>
              <a:t>04-07-2019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46FF24-4E35-4F54-BCBE-316DD74C4200}" type="slidenum">
              <a:rPr lang="en-IN" smtClean="0"/>
              <a:t>‹#›</a:t>
            </a:fld>
            <a:endParaRPr lang="en-IN"/>
          </a:p>
        </p:txBody>
      </p:sp>
    </p:spTree>
    <p:extLst>
      <p:ext uri="{BB962C8B-B14F-4D97-AF65-F5344CB8AC3E}">
        <p14:creationId xmlns:p14="http://schemas.microsoft.com/office/powerpoint/2010/main" val="22061752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8E8D-A60D-49F2-AE35-9BFC3035D98C}"/>
              </a:ext>
            </a:extLst>
          </p:cNvPr>
          <p:cNvSpPr>
            <a:spLocks noGrp="1"/>
          </p:cNvSpPr>
          <p:nvPr>
            <p:ph type="ctrTitle"/>
          </p:nvPr>
        </p:nvSpPr>
        <p:spPr>
          <a:xfrm>
            <a:off x="1154955" y="599661"/>
            <a:ext cx="8825658" cy="3329581"/>
          </a:xfrm>
        </p:spPr>
        <p:txBody>
          <a:bodyPr/>
          <a:lstStyle/>
          <a:p>
            <a:pPr algn="ctr"/>
            <a:r>
              <a:rPr lang="en-US" dirty="0"/>
              <a:t>FOREST FIRE PREDICTION</a:t>
            </a:r>
            <a:endParaRPr lang="en-IN" dirty="0"/>
          </a:p>
        </p:txBody>
      </p:sp>
      <p:sp>
        <p:nvSpPr>
          <p:cNvPr id="3" name="Subtitle 2">
            <a:extLst>
              <a:ext uri="{FF2B5EF4-FFF2-40B4-BE49-F238E27FC236}">
                <a16:creationId xmlns:a16="http://schemas.microsoft.com/office/drawing/2014/main" id="{25E34301-0E7B-402E-954D-4090DCBB1758}"/>
              </a:ext>
            </a:extLst>
          </p:cNvPr>
          <p:cNvSpPr>
            <a:spLocks noGrp="1"/>
          </p:cNvSpPr>
          <p:nvPr>
            <p:ph type="subTitle" idx="1"/>
          </p:nvPr>
        </p:nvSpPr>
        <p:spPr>
          <a:xfrm>
            <a:off x="6095999" y="3929243"/>
            <a:ext cx="4696048" cy="2763106"/>
          </a:xfrm>
        </p:spPr>
        <p:txBody>
          <a:bodyPr>
            <a:normAutofit/>
          </a:bodyPr>
          <a:lstStyle/>
          <a:p>
            <a:r>
              <a:rPr lang="en-US" dirty="0">
                <a:solidFill>
                  <a:srgbClr val="002060"/>
                </a:solidFill>
              </a:rPr>
              <a:t>BY</a:t>
            </a:r>
          </a:p>
          <a:p>
            <a:r>
              <a:rPr lang="en-US" dirty="0">
                <a:solidFill>
                  <a:srgbClr val="FF0000"/>
                </a:solidFill>
              </a:rPr>
              <a:t>Team: </a:t>
            </a:r>
            <a:r>
              <a:rPr lang="en-US" u="sng" dirty="0">
                <a:solidFill>
                  <a:srgbClr val="FF0000"/>
                </a:solidFill>
              </a:rPr>
              <a:t>White Devil</a:t>
            </a:r>
          </a:p>
          <a:p>
            <a:pPr>
              <a:lnSpc>
                <a:spcPct val="150000"/>
              </a:lnSpc>
            </a:pPr>
            <a:r>
              <a:rPr lang="en-US" sz="2100" dirty="0">
                <a:solidFill>
                  <a:srgbClr val="002060"/>
                </a:solidFill>
              </a:rPr>
              <a:t>MOHAMED ASHIF ABDULLA J</a:t>
            </a:r>
          </a:p>
          <a:p>
            <a:pPr>
              <a:lnSpc>
                <a:spcPct val="150000"/>
              </a:lnSpc>
            </a:pPr>
            <a:r>
              <a:rPr lang="en-US" sz="2100" dirty="0">
                <a:solidFill>
                  <a:srgbClr val="002060"/>
                </a:solidFill>
              </a:rPr>
              <a:t>RAVIKUMAR J</a:t>
            </a:r>
          </a:p>
          <a:p>
            <a:pPr>
              <a:lnSpc>
                <a:spcPct val="150000"/>
              </a:lnSpc>
            </a:pPr>
            <a:r>
              <a:rPr lang="en-US" sz="2100" dirty="0">
                <a:solidFill>
                  <a:srgbClr val="002060"/>
                </a:solidFill>
              </a:rPr>
              <a:t>YATHUSUN R</a:t>
            </a:r>
          </a:p>
          <a:p>
            <a:pPr algn="ctr"/>
            <a:endParaRPr lang="en-IN" dirty="0"/>
          </a:p>
        </p:txBody>
      </p:sp>
    </p:spTree>
    <p:extLst>
      <p:ext uri="{BB962C8B-B14F-4D97-AF65-F5344CB8AC3E}">
        <p14:creationId xmlns:p14="http://schemas.microsoft.com/office/powerpoint/2010/main" val="327627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B307-2259-4557-8109-9CB5464599C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3566095-8178-4AE6-8C7D-05BFFB8F790C}"/>
              </a:ext>
            </a:extLst>
          </p:cNvPr>
          <p:cNvSpPr>
            <a:spLocks noGrp="1"/>
          </p:cNvSpPr>
          <p:nvPr>
            <p:ph idx="1"/>
          </p:nvPr>
        </p:nvSpPr>
        <p:spPr/>
        <p:txBody>
          <a:bodyPr/>
          <a:lstStyle/>
          <a:p>
            <a:pPr>
              <a:lnSpc>
                <a:spcPct val="150000"/>
              </a:lnSpc>
            </a:pPr>
            <a:r>
              <a:rPr lang="en-US" dirty="0"/>
              <a:t>The proposed Forest Fire Prediction model is based sensor network incorporated to an alert system. The developmental approach of the proposed system includes two modules:  </a:t>
            </a:r>
          </a:p>
          <a:p>
            <a:pPr lvl="0">
              <a:lnSpc>
                <a:spcPct val="150000"/>
              </a:lnSpc>
            </a:pPr>
            <a:r>
              <a:rPr lang="en-US" dirty="0"/>
              <a:t>Forest Fire Identification : Identification of fire affected areas. </a:t>
            </a:r>
          </a:p>
          <a:p>
            <a:pPr lvl="0">
              <a:lnSpc>
                <a:spcPct val="150000"/>
              </a:lnSpc>
            </a:pPr>
            <a:r>
              <a:rPr lang="en-US" dirty="0"/>
              <a:t>Forest Fire Management: Remedial measure for Forest Fire is all about detecting where the fire initiated in the forest.</a:t>
            </a:r>
          </a:p>
        </p:txBody>
      </p:sp>
    </p:spTree>
    <p:extLst>
      <p:ext uri="{BB962C8B-B14F-4D97-AF65-F5344CB8AC3E}">
        <p14:creationId xmlns:p14="http://schemas.microsoft.com/office/powerpoint/2010/main" val="91704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CEEB-E060-4289-BFB7-98BBAC0FD1B4}"/>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EB5C0B8F-D6EA-4771-AD75-6C4D71679359}"/>
              </a:ext>
            </a:extLst>
          </p:cNvPr>
          <p:cNvSpPr>
            <a:spLocks noGrp="1"/>
          </p:cNvSpPr>
          <p:nvPr>
            <p:ph idx="1"/>
          </p:nvPr>
        </p:nvSpPr>
        <p:spPr/>
        <p:txBody>
          <a:bodyPr>
            <a:normAutofit fontScale="85000" lnSpcReduction="20000"/>
          </a:bodyPr>
          <a:lstStyle/>
          <a:p>
            <a:pPr marL="0" indent="0">
              <a:lnSpc>
                <a:spcPct val="170000"/>
              </a:lnSpc>
              <a:buNone/>
            </a:pPr>
            <a:r>
              <a:rPr lang="en-US" dirty="0"/>
              <a:t> Steps:</a:t>
            </a:r>
          </a:p>
          <a:p>
            <a:pPr>
              <a:lnSpc>
                <a:spcPct val="170000"/>
              </a:lnSpc>
            </a:pPr>
            <a:r>
              <a:rPr lang="en-US" dirty="0"/>
              <a:t>The dataset was created by manually separating into different forest fire classes. We had consulted the forest officers and had asked them to provide details about the forest and the previous fire accidents.</a:t>
            </a:r>
          </a:p>
          <a:p>
            <a:pPr>
              <a:lnSpc>
                <a:spcPct val="170000"/>
              </a:lnSpc>
            </a:pPr>
            <a:r>
              <a:rPr lang="en-US" dirty="0"/>
              <a:t> </a:t>
            </a:r>
          </a:p>
          <a:p>
            <a:pPr>
              <a:lnSpc>
                <a:spcPct val="170000"/>
              </a:lnSpc>
            </a:pPr>
            <a:r>
              <a:rPr lang="en-US" dirty="0"/>
              <a:t>This dataset was used for Detection and Classification of  Forest Fire. As part of the work, the following activities were carried out (1) How to extract various image features (2) which image processing operations can provide needed information (3) which image features can provide substantial input for classification. The survey work is available in IEEE conference paper.</a:t>
            </a:r>
            <a:endParaRPr lang="en-IN" dirty="0"/>
          </a:p>
        </p:txBody>
      </p:sp>
    </p:spTree>
    <p:extLst>
      <p:ext uri="{BB962C8B-B14F-4D97-AF65-F5344CB8AC3E}">
        <p14:creationId xmlns:p14="http://schemas.microsoft.com/office/powerpoint/2010/main" val="155118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6E45-84D2-4E1A-89BA-BEB2994040A2}"/>
              </a:ext>
            </a:extLst>
          </p:cNvPr>
          <p:cNvSpPr>
            <a:spLocks noGrp="1"/>
          </p:cNvSpPr>
          <p:nvPr>
            <p:ph type="title"/>
          </p:nvPr>
        </p:nvSpPr>
        <p:spPr/>
        <p:txBody>
          <a:bodyPr/>
          <a:lstStyle/>
          <a:p>
            <a:r>
              <a:rPr lang="en-IN" b="1" dirty="0"/>
              <a:t>METHEDOLOGY</a:t>
            </a:r>
            <a:br>
              <a:rPr lang="en-IN" dirty="0"/>
            </a:br>
            <a:endParaRPr lang="en-IN" dirty="0"/>
          </a:p>
        </p:txBody>
      </p:sp>
      <p:sp>
        <p:nvSpPr>
          <p:cNvPr id="3" name="Content Placeholder 2">
            <a:extLst>
              <a:ext uri="{FF2B5EF4-FFF2-40B4-BE49-F238E27FC236}">
                <a16:creationId xmlns:a16="http://schemas.microsoft.com/office/drawing/2014/main" id="{2C542709-EE79-45B8-9B96-8E2143FC2B13}"/>
              </a:ext>
            </a:extLst>
          </p:cNvPr>
          <p:cNvSpPr>
            <a:spLocks noGrp="1"/>
          </p:cNvSpPr>
          <p:nvPr>
            <p:ph idx="1"/>
          </p:nvPr>
        </p:nvSpPr>
        <p:spPr>
          <a:xfrm>
            <a:off x="677334" y="2160589"/>
            <a:ext cx="10635708" cy="4622983"/>
          </a:xfrm>
        </p:spPr>
        <p:txBody>
          <a:bodyPr>
            <a:normAutofit fontScale="85000" lnSpcReduction="10000"/>
          </a:bodyPr>
          <a:lstStyle/>
          <a:p>
            <a:pPr>
              <a:lnSpc>
                <a:spcPct val="150000"/>
              </a:lnSpc>
            </a:pPr>
            <a:r>
              <a:rPr lang="en-US" b="1" dirty="0"/>
              <a:t>A. Image acquisition</a:t>
            </a:r>
            <a:endParaRPr lang="en-US" dirty="0"/>
          </a:p>
          <a:p>
            <a:pPr>
              <a:lnSpc>
                <a:spcPct val="150000"/>
              </a:lnSpc>
            </a:pPr>
            <a:r>
              <a:rPr lang="en-US" dirty="0"/>
              <a:t>Fire affected forest image is captured through a clear camera. To find the exact fire affected, the RGB color of the cropped image is must be clearly</a:t>
            </a:r>
          </a:p>
          <a:p>
            <a:pPr>
              <a:lnSpc>
                <a:spcPct val="150000"/>
              </a:lnSpc>
            </a:pPr>
            <a:r>
              <a:rPr lang="en-US" b="1" dirty="0"/>
              <a:t>B. Image preprocessing</a:t>
            </a:r>
            <a:endParaRPr lang="en-US" dirty="0"/>
          </a:p>
          <a:p>
            <a:pPr>
              <a:lnSpc>
                <a:spcPct val="150000"/>
              </a:lnSpc>
            </a:pPr>
            <a:r>
              <a:rPr lang="en-US" dirty="0"/>
              <a:t>The basic idea of the procedure is to upgrade the picture information and enhance the image properties. Image pre-processing is basic for showing, putting away and transmission off picture. It brings about image improvement in forest fire picture using RGB shading</a:t>
            </a:r>
          </a:p>
          <a:p>
            <a:pPr>
              <a:lnSpc>
                <a:spcPct val="150000"/>
              </a:lnSpc>
            </a:pPr>
            <a:r>
              <a:rPr lang="en-US" b="1" dirty="0"/>
              <a:t>C. Image segmentation</a:t>
            </a:r>
            <a:endParaRPr lang="en-US" dirty="0"/>
          </a:p>
          <a:p>
            <a:pPr>
              <a:lnSpc>
                <a:spcPct val="150000"/>
              </a:lnSpc>
            </a:pPr>
            <a:r>
              <a:rPr lang="en-US" dirty="0"/>
              <a:t>convolutional network algorithm is used for noise reduction process of fire identification in forest. Using CNN provides the forest activist has an advantage of detecting fire sparks at early stages simply by exploring the complex features through camera. CNNs are adopted for fire identification in forest because of their highly automated feature learning techniques from the processed forest images</a:t>
            </a:r>
            <a:r>
              <a:rPr lang="en-IN" dirty="0"/>
              <a:t>.</a:t>
            </a:r>
          </a:p>
        </p:txBody>
      </p:sp>
    </p:spTree>
    <p:extLst>
      <p:ext uri="{BB962C8B-B14F-4D97-AF65-F5344CB8AC3E}">
        <p14:creationId xmlns:p14="http://schemas.microsoft.com/office/powerpoint/2010/main" val="9129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9A06-C684-4F54-845B-D8EAD66DDA7E}"/>
              </a:ext>
            </a:extLst>
          </p:cNvPr>
          <p:cNvSpPr>
            <a:spLocks noGrp="1"/>
          </p:cNvSpPr>
          <p:nvPr>
            <p:ph type="title"/>
          </p:nvPr>
        </p:nvSpPr>
        <p:spPr/>
        <p:txBody>
          <a:bodyPr/>
          <a:lstStyle/>
          <a:p>
            <a:r>
              <a:rPr lang="en-IN" b="1" dirty="0"/>
              <a:t>METHEDOLOGY</a:t>
            </a:r>
            <a:endParaRPr lang="en-IN" dirty="0"/>
          </a:p>
        </p:txBody>
      </p:sp>
      <p:sp>
        <p:nvSpPr>
          <p:cNvPr id="3" name="Content Placeholder 2">
            <a:extLst>
              <a:ext uri="{FF2B5EF4-FFF2-40B4-BE49-F238E27FC236}">
                <a16:creationId xmlns:a16="http://schemas.microsoft.com/office/drawing/2014/main" id="{56489194-DB1A-4AF4-8B7C-3E1FEC975BF6}"/>
              </a:ext>
            </a:extLst>
          </p:cNvPr>
          <p:cNvSpPr>
            <a:spLocks noGrp="1"/>
          </p:cNvSpPr>
          <p:nvPr>
            <p:ph idx="1"/>
          </p:nvPr>
        </p:nvSpPr>
        <p:spPr>
          <a:xfrm>
            <a:off x="233916" y="1477926"/>
            <a:ext cx="10706985" cy="5146158"/>
          </a:xfrm>
        </p:spPr>
        <p:txBody>
          <a:bodyPr>
            <a:normAutofit/>
          </a:bodyPr>
          <a:lstStyle/>
          <a:p>
            <a:pPr>
              <a:lnSpc>
                <a:spcPct val="150000"/>
              </a:lnSpc>
            </a:pPr>
            <a:r>
              <a:rPr lang="en-US" b="1" dirty="0"/>
              <a:t>D. Image classification</a:t>
            </a:r>
            <a:endParaRPr lang="en-US" dirty="0"/>
          </a:p>
          <a:p>
            <a:pPr>
              <a:lnSpc>
                <a:spcPct val="150000"/>
              </a:lnSpc>
            </a:pPr>
            <a:r>
              <a:rPr lang="en-US" dirty="0"/>
              <a:t>Several classification methodologies like Bayesian, artificial neural network [ANN], fuzzy classification. In the classification process, the forest fire Forest fire dataset is categorized into two sets, one to be training dataset and other the testing dataset. The training dataset is analyzed using deep CNN to extract its features and</a:t>
            </a:r>
          </a:p>
          <a:p>
            <a:pPr>
              <a:lnSpc>
                <a:spcPct val="150000"/>
              </a:lnSpc>
            </a:pPr>
            <a:r>
              <a:rPr lang="en-US" dirty="0"/>
              <a:t>Characteristics for comparison with the testing dataset. The testing dataset is a set of data whose features are to be analyzed and the forest is to be classified. The classifier performs analysis on the testing dataset and classifies based on the comparison with the training</a:t>
            </a:r>
          </a:p>
        </p:txBody>
      </p:sp>
    </p:spTree>
    <p:extLst>
      <p:ext uri="{BB962C8B-B14F-4D97-AF65-F5344CB8AC3E}">
        <p14:creationId xmlns:p14="http://schemas.microsoft.com/office/powerpoint/2010/main" val="383261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CE91-4A7D-4117-A717-B76EE7192493}"/>
              </a:ext>
            </a:extLst>
          </p:cNvPr>
          <p:cNvSpPr>
            <a:spLocks noGrp="1"/>
          </p:cNvSpPr>
          <p:nvPr>
            <p:ph type="title"/>
          </p:nvPr>
        </p:nvSpPr>
        <p:spPr/>
        <p:txBody>
          <a:bodyPr/>
          <a:lstStyle/>
          <a:p>
            <a:r>
              <a:rPr lang="en-IN" b="1" dirty="0"/>
              <a:t>METHEDOLOGY</a:t>
            </a:r>
            <a:endParaRPr lang="en-IN" dirty="0"/>
          </a:p>
        </p:txBody>
      </p:sp>
      <p:sp>
        <p:nvSpPr>
          <p:cNvPr id="3" name="Content Placeholder 2">
            <a:extLst>
              <a:ext uri="{FF2B5EF4-FFF2-40B4-BE49-F238E27FC236}">
                <a16:creationId xmlns:a16="http://schemas.microsoft.com/office/drawing/2014/main" id="{02E0E6F2-9B42-4D86-8603-32729808A373}"/>
              </a:ext>
            </a:extLst>
          </p:cNvPr>
          <p:cNvSpPr>
            <a:spLocks noGrp="1"/>
          </p:cNvSpPr>
          <p:nvPr>
            <p:ph idx="1"/>
          </p:nvPr>
        </p:nvSpPr>
        <p:spPr/>
        <p:txBody>
          <a:bodyPr>
            <a:normAutofit/>
          </a:bodyPr>
          <a:lstStyle/>
          <a:p>
            <a:pPr marL="0" indent="0">
              <a:buNone/>
            </a:pPr>
            <a:r>
              <a:rPr lang="en-IN" b="1" dirty="0"/>
              <a:t>D. Feature extraction</a:t>
            </a:r>
            <a:endParaRPr lang="en-IN" dirty="0"/>
          </a:p>
          <a:p>
            <a:pPr marL="0" indent="0">
              <a:buNone/>
            </a:pPr>
            <a:r>
              <a:rPr lang="en-IN" dirty="0"/>
              <a:t>		The paddy leaf disease consists of different lesion shape and lesion </a:t>
            </a:r>
            <a:r>
              <a:rPr lang="en-IN" dirty="0" err="1"/>
              <a:t>color</a:t>
            </a:r>
            <a:r>
              <a:rPr lang="en-IN" dirty="0"/>
              <a:t> because of several types of disease such as Nematode, Blast, Smut, and Spots. Features such as shape, </a:t>
            </a:r>
            <a:r>
              <a:rPr lang="en-IN" dirty="0" err="1"/>
              <a:t>color</a:t>
            </a:r>
            <a:r>
              <a:rPr lang="en-IN" dirty="0"/>
              <a:t> play a major role in disease identification. Shape can be identified by measuring the breadth and height of the paddy diseased image to measure the object pixel count.</a:t>
            </a:r>
          </a:p>
          <a:p>
            <a:pPr marL="0" indent="0">
              <a:buNone/>
            </a:pPr>
            <a:r>
              <a:rPr lang="en-IN" b="1" dirty="0"/>
              <a:t>E. Image classification</a:t>
            </a:r>
            <a:endParaRPr lang="en-IN" dirty="0"/>
          </a:p>
          <a:p>
            <a:pPr marL="0" indent="0">
              <a:buNone/>
            </a:pPr>
            <a:r>
              <a:rPr lang="en-IN" dirty="0"/>
              <a:t>		Several classification methodologies like Bayesian, artificial neural network [ANN], . The training dataset is </a:t>
            </a:r>
            <a:r>
              <a:rPr lang="en-IN" dirty="0" err="1"/>
              <a:t>analyzed</a:t>
            </a:r>
            <a:r>
              <a:rPr lang="en-IN" dirty="0"/>
              <a:t> using deep CNN to extract its features and </a:t>
            </a:r>
            <a:r>
              <a:rPr lang="en-IN" dirty="0" err="1"/>
              <a:t>haracteristics</a:t>
            </a:r>
            <a:r>
              <a:rPr lang="en-IN" dirty="0"/>
              <a:t> for comparison with the testing dataset. </a:t>
            </a:r>
          </a:p>
        </p:txBody>
      </p:sp>
    </p:spTree>
    <p:extLst>
      <p:ext uri="{BB962C8B-B14F-4D97-AF65-F5344CB8AC3E}">
        <p14:creationId xmlns:p14="http://schemas.microsoft.com/office/powerpoint/2010/main" val="416327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F45B-D385-4C8A-BC57-9D98BF60323C}"/>
              </a:ext>
            </a:extLst>
          </p:cNvPr>
          <p:cNvSpPr>
            <a:spLocks noGrp="1"/>
          </p:cNvSpPr>
          <p:nvPr>
            <p:ph type="title"/>
          </p:nvPr>
        </p:nvSpPr>
        <p:spPr>
          <a:xfrm>
            <a:off x="685868" y="346701"/>
            <a:ext cx="9404723" cy="1400530"/>
          </a:xfrm>
        </p:spPr>
        <p:txBody>
          <a:bodyPr/>
          <a:lstStyle/>
          <a:p>
            <a:r>
              <a:rPr lang="en-IN" b="1" dirty="0"/>
              <a:t>Data Modelling:</a:t>
            </a:r>
            <a:br>
              <a:rPr lang="en-IN" dirty="0"/>
            </a:br>
            <a:endParaRPr lang="en-IN" dirty="0"/>
          </a:p>
        </p:txBody>
      </p:sp>
      <p:sp>
        <p:nvSpPr>
          <p:cNvPr id="3" name="Content Placeholder 2">
            <a:extLst>
              <a:ext uri="{FF2B5EF4-FFF2-40B4-BE49-F238E27FC236}">
                <a16:creationId xmlns:a16="http://schemas.microsoft.com/office/drawing/2014/main" id="{65BBA70C-4F20-4605-A0BF-F2EC8421D89E}"/>
              </a:ext>
            </a:extLst>
          </p:cNvPr>
          <p:cNvSpPr>
            <a:spLocks noGrp="1"/>
          </p:cNvSpPr>
          <p:nvPr>
            <p:ph idx="1"/>
          </p:nvPr>
        </p:nvSpPr>
        <p:spPr>
          <a:xfrm>
            <a:off x="931033" y="1496326"/>
            <a:ext cx="9975505" cy="4805082"/>
          </a:xfrm>
        </p:spPr>
        <p:txBody>
          <a:bodyPr>
            <a:normAutofit fontScale="85000" lnSpcReduction="10000"/>
          </a:bodyPr>
          <a:lstStyle/>
          <a:p>
            <a:pPr marL="0" indent="0">
              <a:buNone/>
            </a:pPr>
            <a:endParaRPr lang="en-IN" dirty="0"/>
          </a:p>
          <a:p>
            <a:r>
              <a:rPr lang="en-US" dirty="0"/>
              <a:t>Algorithm: Forest fire classification using deep CNN.</a:t>
            </a:r>
          </a:p>
          <a:p>
            <a:r>
              <a:rPr lang="en-US" b="1" i="1" dirty="0"/>
              <a:t>Input</a:t>
            </a:r>
            <a:r>
              <a:rPr lang="en-US" dirty="0"/>
              <a:t>: Forest fire colored Forest fired images.</a:t>
            </a:r>
          </a:p>
          <a:p>
            <a:r>
              <a:rPr lang="en-US" b="1" i="1" dirty="0"/>
              <a:t>Output</a:t>
            </a:r>
            <a:r>
              <a:rPr lang="en-US" dirty="0"/>
              <a:t>: Classified Forest fired images &amp; Preventive Measures.</a:t>
            </a:r>
          </a:p>
          <a:p>
            <a:r>
              <a:rPr lang="en-US" b="1" dirty="0"/>
              <a:t>Step 1</a:t>
            </a:r>
            <a:r>
              <a:rPr lang="en-US" dirty="0"/>
              <a:t>: Start.</a:t>
            </a:r>
          </a:p>
          <a:p>
            <a:r>
              <a:rPr lang="en-US" b="1" dirty="0"/>
              <a:t>Step 2</a:t>
            </a:r>
            <a:r>
              <a:rPr lang="en-US" dirty="0"/>
              <a:t>: Train the 200 selected images with deep CNN and obtain the features for pattern matching.</a:t>
            </a:r>
          </a:p>
          <a:p>
            <a:r>
              <a:rPr lang="en-US" b="1" dirty="0"/>
              <a:t>Step 3</a:t>
            </a:r>
            <a:r>
              <a:rPr lang="en-US" dirty="0"/>
              <a:t>: Select the colored image of a specific Forest fire from testing database.</a:t>
            </a:r>
          </a:p>
          <a:p>
            <a:r>
              <a:rPr lang="en-US" b="1" dirty="0"/>
              <a:t>Step 4</a:t>
            </a:r>
            <a:r>
              <a:rPr lang="en-US" dirty="0"/>
              <a:t>: Crop multiple Forest fired spot from the image and choose the ideal one.</a:t>
            </a:r>
          </a:p>
          <a:p>
            <a:r>
              <a:rPr lang="en-US" b="1" dirty="0"/>
              <a:t>Step 5</a:t>
            </a:r>
            <a:r>
              <a:rPr lang="en-US" dirty="0"/>
              <a:t>: Apply deep CNN algorithm for images denoising </a:t>
            </a:r>
          </a:p>
          <a:p>
            <a:r>
              <a:rPr lang="en-US" b="1" dirty="0"/>
              <a:t>Step 6</a:t>
            </a:r>
            <a:r>
              <a:rPr lang="en-US" dirty="0"/>
              <a:t>:</a:t>
            </a:r>
            <a:r>
              <a:rPr lang="en-US" b="1" dirty="0"/>
              <a:t> </a:t>
            </a:r>
            <a:r>
              <a:rPr lang="en-US" dirty="0"/>
              <a:t>Apply color and texture feature extraction  </a:t>
            </a:r>
          </a:p>
          <a:p>
            <a:r>
              <a:rPr lang="en-US" b="1" dirty="0"/>
              <a:t>Step 7</a:t>
            </a:r>
            <a:r>
              <a:rPr lang="en-US" dirty="0"/>
              <a:t>: Train the color and texture feature with classifier </a:t>
            </a:r>
          </a:p>
          <a:p>
            <a:r>
              <a:rPr lang="en-US" b="1" dirty="0"/>
              <a:t>Step 8</a:t>
            </a:r>
            <a:r>
              <a:rPr lang="en-US" dirty="0"/>
              <a:t>: Determine and classify the images using deep CNN</a:t>
            </a:r>
          </a:p>
          <a:p>
            <a:r>
              <a:rPr lang="en-US" b="1" dirty="0"/>
              <a:t>Step 9</a:t>
            </a:r>
            <a:r>
              <a:rPr lang="en-US" dirty="0"/>
              <a:t>: Highlight the Forest fire affected and remedial measures </a:t>
            </a:r>
          </a:p>
          <a:p>
            <a:r>
              <a:rPr lang="en-US" b="1" dirty="0"/>
              <a:t>Step 10</a:t>
            </a:r>
            <a:r>
              <a:rPr lang="en-US" dirty="0"/>
              <a:t>: Stop.</a:t>
            </a:r>
          </a:p>
          <a:p>
            <a:endParaRPr lang="en-IN" dirty="0"/>
          </a:p>
        </p:txBody>
      </p:sp>
    </p:spTree>
    <p:extLst>
      <p:ext uri="{BB962C8B-B14F-4D97-AF65-F5344CB8AC3E}">
        <p14:creationId xmlns:p14="http://schemas.microsoft.com/office/powerpoint/2010/main" val="320210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BF51-C965-4B5E-891C-C71597947587}"/>
              </a:ext>
            </a:extLst>
          </p:cNvPr>
          <p:cNvSpPr>
            <a:spLocks noGrp="1"/>
          </p:cNvSpPr>
          <p:nvPr>
            <p:ph type="title"/>
          </p:nvPr>
        </p:nvSpPr>
        <p:spPr>
          <a:xfrm>
            <a:off x="765381" y="38281"/>
            <a:ext cx="9404723" cy="1400530"/>
          </a:xfrm>
        </p:spPr>
        <p:txBody>
          <a:bodyPr/>
          <a:lstStyle/>
          <a:p>
            <a:r>
              <a:rPr lang="en-US" b="1" dirty="0"/>
              <a:t>Data Modeling</a:t>
            </a:r>
            <a:endParaRPr lang="en-IN" b="1" dirty="0"/>
          </a:p>
        </p:txBody>
      </p:sp>
      <p:pic>
        <p:nvPicPr>
          <p:cNvPr id="9" name="Content Placeholder 8">
            <a:extLst>
              <a:ext uri="{FF2B5EF4-FFF2-40B4-BE49-F238E27FC236}">
                <a16:creationId xmlns:a16="http://schemas.microsoft.com/office/drawing/2014/main" id="{C82EE144-B2CE-48BE-A94A-B3C44A7C4B6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5801" y="1139862"/>
            <a:ext cx="2847129" cy="2804818"/>
          </a:xfrm>
          <a:prstGeom prst="rect">
            <a:avLst/>
          </a:prstGeom>
        </p:spPr>
      </p:pic>
      <p:pic>
        <p:nvPicPr>
          <p:cNvPr id="10" name="Picture 9">
            <a:extLst>
              <a:ext uri="{FF2B5EF4-FFF2-40B4-BE49-F238E27FC236}">
                <a16:creationId xmlns:a16="http://schemas.microsoft.com/office/drawing/2014/main" id="{4E2A8788-756A-4807-BC2E-A48CCFA11271}"/>
              </a:ext>
            </a:extLst>
          </p:cNvPr>
          <p:cNvPicPr/>
          <p:nvPr/>
        </p:nvPicPr>
        <p:blipFill>
          <a:blip r:embed="rId3">
            <a:extLst>
              <a:ext uri="{28A0092B-C50C-407E-A947-70E740481C1C}">
                <a14:useLocalDpi xmlns:a14="http://schemas.microsoft.com/office/drawing/2010/main" val="0"/>
              </a:ext>
            </a:extLst>
          </a:blip>
          <a:stretch>
            <a:fillRect/>
          </a:stretch>
        </p:blipFill>
        <p:spPr>
          <a:xfrm>
            <a:off x="3722370" y="1139863"/>
            <a:ext cx="3677890" cy="2804817"/>
          </a:xfrm>
          <a:prstGeom prst="rect">
            <a:avLst/>
          </a:prstGeom>
        </p:spPr>
      </p:pic>
      <p:pic>
        <p:nvPicPr>
          <p:cNvPr id="11" name="Picture 10">
            <a:extLst>
              <a:ext uri="{FF2B5EF4-FFF2-40B4-BE49-F238E27FC236}">
                <a16:creationId xmlns:a16="http://schemas.microsoft.com/office/drawing/2014/main" id="{A433EE14-FBA8-4D09-8D80-72F7DE92DDFA}"/>
              </a:ext>
            </a:extLst>
          </p:cNvPr>
          <p:cNvPicPr/>
          <p:nvPr/>
        </p:nvPicPr>
        <p:blipFill>
          <a:blip r:embed="rId4">
            <a:extLst>
              <a:ext uri="{28A0092B-C50C-407E-A947-70E740481C1C}">
                <a14:useLocalDpi xmlns:a14="http://schemas.microsoft.com/office/drawing/2010/main" val="0"/>
              </a:ext>
            </a:extLst>
          </a:blip>
          <a:stretch>
            <a:fillRect/>
          </a:stretch>
        </p:blipFill>
        <p:spPr>
          <a:xfrm>
            <a:off x="344348" y="4029740"/>
            <a:ext cx="3086849" cy="2492268"/>
          </a:xfrm>
          <a:prstGeom prst="rect">
            <a:avLst/>
          </a:prstGeom>
        </p:spPr>
      </p:pic>
      <p:pic>
        <p:nvPicPr>
          <p:cNvPr id="12" name="Picture 11">
            <a:extLst>
              <a:ext uri="{FF2B5EF4-FFF2-40B4-BE49-F238E27FC236}">
                <a16:creationId xmlns:a16="http://schemas.microsoft.com/office/drawing/2014/main" id="{0D066247-847E-439D-BDB8-C2478A39BEA2}"/>
              </a:ext>
            </a:extLst>
          </p:cNvPr>
          <p:cNvPicPr/>
          <p:nvPr/>
        </p:nvPicPr>
        <p:blipFill>
          <a:blip r:embed="rId5">
            <a:extLst>
              <a:ext uri="{28A0092B-C50C-407E-A947-70E740481C1C}">
                <a14:useLocalDpi xmlns:a14="http://schemas.microsoft.com/office/drawing/2010/main" val="0"/>
              </a:ext>
            </a:extLst>
          </a:blip>
          <a:stretch>
            <a:fillRect/>
          </a:stretch>
        </p:blipFill>
        <p:spPr>
          <a:xfrm>
            <a:off x="3886982" y="4029740"/>
            <a:ext cx="3982085" cy="2589752"/>
          </a:xfrm>
          <a:prstGeom prst="rect">
            <a:avLst/>
          </a:prstGeom>
        </p:spPr>
      </p:pic>
    </p:spTree>
    <p:extLst>
      <p:ext uri="{BB962C8B-B14F-4D97-AF65-F5344CB8AC3E}">
        <p14:creationId xmlns:p14="http://schemas.microsoft.com/office/powerpoint/2010/main" val="224417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1B73-2B05-40D4-A9C8-4FE2183DE3D4}"/>
              </a:ext>
            </a:extLst>
          </p:cNvPr>
          <p:cNvSpPr>
            <a:spLocks noGrp="1"/>
          </p:cNvSpPr>
          <p:nvPr>
            <p:ph type="title"/>
          </p:nvPr>
        </p:nvSpPr>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0AD6035D-1BA3-48B2-95B2-4BF5AA6EE305}"/>
              </a:ext>
            </a:extLst>
          </p:cNvPr>
          <p:cNvSpPr>
            <a:spLocks noGrp="1"/>
          </p:cNvSpPr>
          <p:nvPr>
            <p:ph idx="1"/>
          </p:nvPr>
        </p:nvSpPr>
        <p:spPr>
          <a:xfrm>
            <a:off x="170121" y="2160589"/>
            <a:ext cx="11174819" cy="4087811"/>
          </a:xfrm>
        </p:spPr>
        <p:txBody>
          <a:bodyPr/>
          <a:lstStyle/>
          <a:p>
            <a:pPr marL="0" indent="0">
              <a:buNone/>
            </a:pPr>
            <a:r>
              <a:rPr lang="en-US" b="1" dirty="0"/>
              <a:t> </a:t>
            </a:r>
            <a:endParaRPr lang="en-US" dirty="0"/>
          </a:p>
          <a:p>
            <a:pPr>
              <a:lnSpc>
                <a:spcPct val="150000"/>
              </a:lnSpc>
            </a:pPr>
            <a:r>
              <a:rPr lang="en-US" dirty="0"/>
              <a:t>The drastic environment change urges the need of devising new methodology for agriculture i.e. forest fire crop plantation. In this paper, we proposed a new mobile app based on ML algorithms for defining forest identification and classification in forest fire crops. The deep CNN is used for denoising images classification is used for Forest fire classification. The work major concentrates on Forest fire.  In the selected 500 images,  denoised images are trained with the deep CNN a classifier and their features are taken for pattern matching; remaining 200 images are used for testing. </a:t>
            </a:r>
            <a:endParaRPr lang="en-IN" dirty="0"/>
          </a:p>
        </p:txBody>
      </p:sp>
    </p:spTree>
    <p:extLst>
      <p:ext uri="{BB962C8B-B14F-4D97-AF65-F5344CB8AC3E}">
        <p14:creationId xmlns:p14="http://schemas.microsoft.com/office/powerpoint/2010/main" val="40386488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TotalTime>
  <Words>525</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FOREST FIRE PREDICTION</vt:lpstr>
      <vt:lpstr>Problem Statement</vt:lpstr>
      <vt:lpstr>Data Collection</vt:lpstr>
      <vt:lpstr>METHEDOLOGY </vt:lpstr>
      <vt:lpstr>METHEDOLOGY</vt:lpstr>
      <vt:lpstr>METHEDOLOGY</vt:lpstr>
      <vt:lpstr>Data Modelling: </vt:lpstr>
      <vt:lpstr>Data Modeling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Crop Disease Prediction</dc:title>
  <dc:creator>NAVIN KUMAR</dc:creator>
  <cp:lastModifiedBy>test01@cse.dc</cp:lastModifiedBy>
  <cp:revision>12</cp:revision>
  <dcterms:created xsi:type="dcterms:W3CDTF">2019-07-01T05:00:34Z</dcterms:created>
  <dcterms:modified xsi:type="dcterms:W3CDTF">2019-07-04T07:04:43Z</dcterms:modified>
</cp:coreProperties>
</file>