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DC268-7BC1-4E9A-8DBC-83395EDCE9AF}" v="99" dt="2019-07-01T06:11:3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0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7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hyperlink" Target="https://arun8489.eu-gb.mybluemix.net/u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Avalanche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save people's life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6710-28F3-4FBB-B78E-6E76209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18" y="2620298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Sample Dataset: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E94C67-0F13-4D0A-828D-287DAF97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371665"/>
            <a:ext cx="5449889" cy="411466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826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F8BC-D1EC-40B4-A72B-84EA771A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NodeRed</a:t>
            </a:r>
            <a:r>
              <a:rPr lang="en-US" dirty="0">
                <a:solidFill>
                  <a:schemeClr val="accent1"/>
                </a:solidFill>
              </a:rPr>
              <a:t> Flow:</a:t>
            </a:r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30E1C-F939-4720-A017-29B124A54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9" y="1217176"/>
            <a:ext cx="11947621" cy="55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1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65658-C470-4F56-B5EB-00067999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accent1"/>
                </a:solidFill>
              </a:rPr>
              <a:t>Our 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60A5-F937-48BA-AB1E-08E3D27D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1" y="4763803"/>
            <a:ext cx="333928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 err="1"/>
              <a:t>Url</a:t>
            </a:r>
            <a:r>
              <a:rPr lang="en-US" cap="all" dirty="0"/>
              <a:t>:</a:t>
            </a:r>
            <a:r>
              <a:rPr lang="en-US" cap="all" dirty="0">
                <a:ea typeface="+mj-lt"/>
                <a:cs typeface="+mj-lt"/>
                <a:hlinkClick r:id="rId7"/>
              </a:rPr>
              <a:t>https://arun8489.eu-gb.mybluemix.net/ui</a:t>
            </a:r>
            <a:endParaRPr lang="en-US" cap="all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64C440-481C-401D-A0F6-75798AE0A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/>
          <a:srcRect r="-2" b="3971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12F0-0ADB-4952-806A-4C893D50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 We Tried: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C97EDE-4515-4B61-9E55-76E749CB6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937588"/>
              </p:ext>
            </p:extLst>
          </p:nvPr>
        </p:nvGraphicFramePr>
        <p:xfrm>
          <a:off x="1103313" y="2052638"/>
          <a:ext cx="894715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72846041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094894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1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51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1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0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54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4981-C435-4028-8A94-6A9A98A8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What is </a:t>
            </a:r>
            <a:r>
              <a:rPr lang="en-US" b="1" dirty="0">
                <a:solidFill>
                  <a:schemeClr val="accent1"/>
                </a:solidFill>
                <a:ea typeface="+mj-lt"/>
                <a:cs typeface="+mj-lt"/>
              </a:rPr>
              <a:t>Avalanche?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E2B5-9319-4F53-AF30-94144E8F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0080"/>
            <a:ext cx="8946541" cy="48714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j-lt"/>
              <a:cs typeface="+mj-lt"/>
            </a:endParaRPr>
          </a:p>
          <a:p>
            <a:r>
              <a:rPr lang="en-US" sz="3200" dirty="0">
                <a:ea typeface="+mj-lt"/>
                <a:cs typeface="+mj-lt"/>
              </a:rPr>
              <a:t>Avalanche means snow slide</a:t>
            </a:r>
            <a:endParaRPr lang="en-US" dirty="0"/>
          </a:p>
          <a:p>
            <a:endParaRPr lang="en-US" sz="3200" dirty="0">
              <a:ea typeface="+mj-lt"/>
              <a:cs typeface="+mj-lt"/>
            </a:endParaRPr>
          </a:p>
          <a:p>
            <a:r>
              <a:rPr lang="en-US" sz="3200" dirty="0">
                <a:ea typeface="+mj-lt"/>
                <a:cs typeface="+mj-lt"/>
              </a:rPr>
              <a:t>Avalanche occurs when a slab of snow lying upon a weaker layer of snow fractures and slides down a steep slope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76183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B607-2DA6-428A-B6DF-34F089E2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Types of Avalanche: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C69E-1249-4BA2-9E1B-67BF9E72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94820"/>
            <a:ext cx="8946541" cy="44535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Wet Avalanches</a:t>
            </a:r>
          </a:p>
          <a:p>
            <a:endParaRPr lang="en-US" sz="3200" dirty="0">
              <a:ea typeface="+mj-lt"/>
              <a:cs typeface="+mj-lt"/>
            </a:endParaRPr>
          </a:p>
          <a:p>
            <a:r>
              <a:rPr lang="en-US" sz="3200" dirty="0">
                <a:ea typeface="+mj-lt"/>
                <a:cs typeface="+mj-lt"/>
              </a:rPr>
              <a:t>Dry (Powder) Avalanches</a:t>
            </a:r>
          </a:p>
          <a:p>
            <a:endParaRPr lang="en-US" sz="3200" dirty="0">
              <a:ea typeface="+mj-lt"/>
              <a:cs typeface="+mj-lt"/>
            </a:endParaRPr>
          </a:p>
          <a:p>
            <a:r>
              <a:rPr lang="en-US" sz="3200" dirty="0">
                <a:ea typeface="+mj-lt"/>
                <a:cs typeface="+mj-lt"/>
              </a:rPr>
              <a:t>Dry Slab Avalanches</a:t>
            </a:r>
          </a:p>
          <a:p>
            <a:endParaRPr lang="en-US" sz="3200" dirty="0">
              <a:ea typeface="+mj-lt"/>
              <a:cs typeface="+mj-lt"/>
            </a:endParaRPr>
          </a:p>
          <a:p>
            <a:r>
              <a:rPr lang="en-US" sz="3200" dirty="0">
                <a:ea typeface="+mj-lt"/>
                <a:cs typeface="+mj-lt"/>
              </a:rPr>
              <a:t>Loose Snow Avalanches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245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AB81-26A4-4C9D-A37B-1CC57ED6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Parameters: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7C28B-53BC-45B3-91BD-329FEBB4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Slope</a:t>
            </a:r>
          </a:p>
          <a:p>
            <a:r>
              <a:rPr lang="en-US" sz="3200" dirty="0"/>
              <a:t>Forest Density</a:t>
            </a:r>
          </a:p>
          <a:p>
            <a:r>
              <a:rPr lang="en-US" sz="3200" dirty="0"/>
              <a:t>Snow Density</a:t>
            </a:r>
          </a:p>
          <a:p>
            <a:r>
              <a:rPr lang="en-US" sz="3200" dirty="0"/>
              <a:t>Temperature</a:t>
            </a:r>
          </a:p>
          <a:p>
            <a:r>
              <a:rPr lang="en-US" sz="3200" dirty="0"/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5682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2844-A63E-4E68-B8E3-E4D70CB1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Slope: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0F13-ECF3-492B-9497-CF4C6F2A1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571" y="1900801"/>
            <a:ext cx="5858887" cy="23399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It is measured in degree</a:t>
            </a:r>
          </a:p>
          <a:p>
            <a:r>
              <a:rPr lang="en-US" sz="3200" dirty="0"/>
              <a:t>Slope vs Avalanche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316E9F-E9B6-4FA8-9B50-A4C28912DA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323732"/>
              </p:ext>
            </p:extLst>
          </p:nvPr>
        </p:nvGraphicFramePr>
        <p:xfrm>
          <a:off x="6551868" y="1896038"/>
          <a:ext cx="4395788" cy="14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894">
                  <a:extLst>
                    <a:ext uri="{9D8B030D-6E8A-4147-A177-3AD203B41FA5}">
                      <a16:colId xmlns:a16="http://schemas.microsoft.com/office/drawing/2014/main" val="3945719143"/>
                    </a:ext>
                  </a:extLst>
                </a:gridCol>
                <a:gridCol w="2197894">
                  <a:extLst>
                    <a:ext uri="{9D8B030D-6E8A-4147-A177-3AD203B41FA5}">
                      <a16:colId xmlns:a16="http://schemas.microsoft.com/office/drawing/2014/main" val="327083823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Slope in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of Affecting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2730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Less than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6221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30 to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1309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More than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8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26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00B4-628D-4A9B-94F6-0FA606FE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Forest Density: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5B53-EF75-4614-8CC3-4770656D8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570" y="2023703"/>
            <a:ext cx="6301338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It is described in three levels</a:t>
            </a:r>
          </a:p>
          <a:p>
            <a:r>
              <a:rPr lang="en-US" sz="3200" dirty="0"/>
              <a:t>Forest Density vs Avalanche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C9663C-051E-4AAF-8728-1425F41E423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7509568"/>
              </p:ext>
            </p:extLst>
          </p:nvPr>
        </p:nvGraphicFramePr>
        <p:xfrm>
          <a:off x="6945159" y="1846877"/>
          <a:ext cx="4395788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894">
                  <a:extLst>
                    <a:ext uri="{9D8B030D-6E8A-4147-A177-3AD203B41FA5}">
                      <a16:colId xmlns:a16="http://schemas.microsoft.com/office/drawing/2014/main" val="454411708"/>
                    </a:ext>
                  </a:extLst>
                </a:gridCol>
                <a:gridCol w="2197894">
                  <a:extLst>
                    <a:ext uri="{9D8B030D-6E8A-4147-A177-3AD203B41FA5}">
                      <a16:colId xmlns:a16="http://schemas.microsoft.com/office/drawing/2014/main" val="156316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of affecting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7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161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9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6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0617-E97B-46C8-A981-EB740D09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Snow Density: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26FD-B5AA-4395-9C6F-BD985277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506" y="2060575"/>
            <a:ext cx="5908048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It is measured in meters</a:t>
            </a:r>
          </a:p>
          <a:p>
            <a:r>
              <a:rPr lang="en-US" sz="2800" dirty="0"/>
              <a:t>Snow Density vs Avalanche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A56C39-22C3-482A-94F4-D4E6902B60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838355"/>
              </p:ext>
            </p:extLst>
          </p:nvPr>
        </p:nvGraphicFramePr>
        <p:xfrm>
          <a:off x="6564159" y="2055813"/>
          <a:ext cx="43957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894">
                  <a:extLst>
                    <a:ext uri="{9D8B030D-6E8A-4147-A177-3AD203B41FA5}">
                      <a16:colId xmlns:a16="http://schemas.microsoft.com/office/drawing/2014/main" val="222476678"/>
                    </a:ext>
                  </a:extLst>
                </a:gridCol>
                <a:gridCol w="2197894">
                  <a:extLst>
                    <a:ext uri="{9D8B030D-6E8A-4147-A177-3AD203B41FA5}">
                      <a16:colId xmlns:a16="http://schemas.microsoft.com/office/drawing/2014/main" val="3606610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Snow Density in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of affecting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2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83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than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4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8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5B08-F90E-4621-A0D6-BDE10DA7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Temperature: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B041-541B-4CD4-BA36-491086C35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118" y="2122027"/>
            <a:ext cx="5846597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It is measured in </a:t>
            </a:r>
            <a:r>
              <a:rPr lang="en-US" sz="2800" dirty="0">
                <a:ea typeface="+mj-lt"/>
                <a:cs typeface="+mj-lt"/>
              </a:rPr>
              <a:t>Celsius</a:t>
            </a:r>
          </a:p>
          <a:p>
            <a:r>
              <a:rPr lang="en-US" sz="2800" dirty="0"/>
              <a:t>Temperature vs Avalanche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4C6326-A19E-496F-BF82-9073863BE9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1518119"/>
              </p:ext>
            </p:extLst>
          </p:nvPr>
        </p:nvGraphicFramePr>
        <p:xfrm>
          <a:off x="5974223" y="2117265"/>
          <a:ext cx="5494734" cy="1798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367">
                  <a:extLst>
                    <a:ext uri="{9D8B030D-6E8A-4147-A177-3AD203B41FA5}">
                      <a16:colId xmlns:a16="http://schemas.microsoft.com/office/drawing/2014/main" val="3088435449"/>
                    </a:ext>
                  </a:extLst>
                </a:gridCol>
                <a:gridCol w="2747367">
                  <a:extLst>
                    <a:ext uri="{9D8B030D-6E8A-4147-A177-3AD203B41FA5}">
                      <a16:colId xmlns:a16="http://schemas.microsoft.com/office/drawing/2014/main" val="2796311699"/>
                    </a:ext>
                  </a:extLst>
                </a:gridCol>
              </a:tblGrid>
              <a:tr h="518469">
                <a:tc>
                  <a:txBody>
                    <a:bodyPr/>
                    <a:lstStyle/>
                    <a:p>
                      <a:r>
                        <a:rPr lang="en-US" dirty="0"/>
                        <a:t>Temperature in </a:t>
                      </a:r>
                      <a:r>
                        <a:rPr lang="en-US" dirty="0" err="1"/>
                        <a:t>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of Affecting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96328"/>
                  </a:ext>
                </a:extLst>
              </a:tr>
              <a:tr h="518469">
                <a:tc>
                  <a:txBody>
                    <a:bodyPr/>
                    <a:lstStyle/>
                    <a:p>
                      <a:r>
                        <a:rPr lang="en-US" dirty="0"/>
                        <a:t>Less than –10 degree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More than 8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03419"/>
                  </a:ext>
                </a:extLst>
              </a:tr>
              <a:tr h="304981">
                <a:tc>
                  <a:txBody>
                    <a:bodyPr/>
                    <a:lstStyle/>
                    <a:p>
                      <a:r>
                        <a:rPr lang="en-US" dirty="0"/>
                        <a:t>Between –10 to 8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10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6CA-FD4A-44DD-AF07-1D476B84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Wind: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D836-A548-44B1-820C-9E1524CC2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570" y="2134317"/>
            <a:ext cx="5637661" cy="2598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It is measured in mph.</a:t>
            </a:r>
          </a:p>
          <a:p>
            <a:r>
              <a:rPr lang="en-US" sz="3200" dirty="0"/>
              <a:t>Wind vs Avalanche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CA6EC0-8FC1-4417-AEA1-8E43307D6B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1019841"/>
              </p:ext>
            </p:extLst>
          </p:nvPr>
        </p:nvGraphicFramePr>
        <p:xfrm>
          <a:off x="6281481" y="2129555"/>
          <a:ext cx="4395788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894">
                  <a:extLst>
                    <a:ext uri="{9D8B030D-6E8A-4147-A177-3AD203B41FA5}">
                      <a16:colId xmlns:a16="http://schemas.microsoft.com/office/drawing/2014/main" val="94139905"/>
                    </a:ext>
                  </a:extLst>
                </a:gridCol>
                <a:gridCol w="2197894">
                  <a:extLst>
                    <a:ext uri="{9D8B030D-6E8A-4147-A177-3AD203B41FA5}">
                      <a16:colId xmlns:a16="http://schemas.microsoft.com/office/drawing/2014/main" val="1605632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in mph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of affecting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6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7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 to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743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More than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5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213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Avalanche Prediction</vt:lpstr>
      <vt:lpstr>What is Avalanche?</vt:lpstr>
      <vt:lpstr>Types of Avalanche: </vt:lpstr>
      <vt:lpstr>Parameters:</vt:lpstr>
      <vt:lpstr>Slope:</vt:lpstr>
      <vt:lpstr>Forest Density:</vt:lpstr>
      <vt:lpstr>Snow Density:</vt:lpstr>
      <vt:lpstr>Temperature:</vt:lpstr>
      <vt:lpstr>Wind:</vt:lpstr>
      <vt:lpstr>Sample Dataset:</vt:lpstr>
      <vt:lpstr>NodeRed Flow:</vt:lpstr>
      <vt:lpstr>Our Website:</vt:lpstr>
      <vt:lpstr>Algorithm We Tried: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418</cp:revision>
  <dcterms:created xsi:type="dcterms:W3CDTF">2013-07-15T20:26:40Z</dcterms:created>
  <dcterms:modified xsi:type="dcterms:W3CDTF">2019-07-01T07:15:48Z</dcterms:modified>
</cp:coreProperties>
</file>