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1" r:id="rId5"/>
    <p:sldId id="259" r:id="rId6"/>
    <p:sldId id="260"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E5644557-A9F9-4021-A5E6-A2DE6AD9B795}" type="datetimeFigureOut">
              <a:rPr lang="en-US" smtClean="0"/>
              <a:t>7/1/2019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26F2B50B-5920-4371-9A95-405EBED5163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5644557-A9F9-4021-A5E6-A2DE6AD9B795}" type="datetimeFigureOut">
              <a:rPr lang="en-US" smtClean="0"/>
              <a:t>7/1/2019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6F2B50B-5920-4371-9A95-405EBED5163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5644557-A9F9-4021-A5E6-A2DE6AD9B795}" type="datetimeFigureOut">
              <a:rPr lang="en-US" smtClean="0"/>
              <a:t>7/1/2019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6F2B50B-5920-4371-9A95-405EBED5163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5644557-A9F9-4021-A5E6-A2DE6AD9B795}" type="datetimeFigureOut">
              <a:rPr lang="en-US" smtClean="0"/>
              <a:t>7/1/2019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6F2B50B-5920-4371-9A95-405EBED5163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5644557-A9F9-4021-A5E6-A2DE6AD9B795}" type="datetimeFigureOut">
              <a:rPr lang="en-US" smtClean="0"/>
              <a:t>7/1/2019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6F2B50B-5920-4371-9A95-405EBED5163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5644557-A9F9-4021-A5E6-A2DE6AD9B795}" type="datetimeFigureOut">
              <a:rPr lang="en-US" smtClean="0"/>
              <a:t>7/1/2019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6F2B50B-5920-4371-9A95-405EBED5163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5644557-A9F9-4021-A5E6-A2DE6AD9B795}" type="datetimeFigureOut">
              <a:rPr lang="en-US" smtClean="0"/>
              <a:t>7/1/2019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6F2B50B-5920-4371-9A95-405EBED5163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5644557-A9F9-4021-A5E6-A2DE6AD9B795}" type="datetimeFigureOut">
              <a:rPr lang="en-US" smtClean="0"/>
              <a:t>7/1/2019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6F2B50B-5920-4371-9A95-405EBED5163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E5644557-A9F9-4021-A5E6-A2DE6AD9B795}" type="datetimeFigureOut">
              <a:rPr lang="en-US" smtClean="0"/>
              <a:t>7/1/2019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6F2B50B-5920-4371-9A95-405EBED5163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5644557-A9F9-4021-A5E6-A2DE6AD9B795}" type="datetimeFigureOut">
              <a:rPr lang="en-US" smtClean="0"/>
              <a:t>7/1/2019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6F2B50B-5920-4371-9A95-405EBED5163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5644557-A9F9-4021-A5E6-A2DE6AD9B795}" type="datetimeFigureOut">
              <a:rPr lang="en-US" smtClean="0"/>
              <a:t>7/1/2019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6F2B50B-5920-4371-9A95-405EBED51635}"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E5644557-A9F9-4021-A5E6-A2DE6AD9B795}" type="datetimeFigureOut">
              <a:rPr lang="en-US" smtClean="0"/>
              <a:t>7/1/2019</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26F2B50B-5920-4371-9A95-405EBED5163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0" y="2438400"/>
            <a:ext cx="4969630" cy="1077218"/>
          </a:xfrm>
          <a:prstGeom prst="rect">
            <a:avLst/>
          </a:prstGeom>
          <a:noFill/>
        </p:spPr>
        <p:txBody>
          <a:bodyPr wrap="none" rtlCol="0">
            <a:spAutoFit/>
          </a:bodyPr>
          <a:lstStyle/>
          <a:p>
            <a:r>
              <a:rPr lang="en-US" sz="3200" b="1" dirty="0" smtClean="0">
                <a:effectLst>
                  <a:outerShdw blurRad="38100" dist="38100" dir="2700000" algn="tl">
                    <a:srgbClr val="000000">
                      <a:alpha val="43137"/>
                    </a:srgbClr>
                  </a:outerShdw>
                </a:effectLst>
                <a:latin typeface="Times New Roman" pitchFamily="18" charset="0"/>
                <a:cs typeface="Times New Roman" pitchFamily="18" charset="0"/>
              </a:rPr>
              <a:t>3D PRINTER MATERIAL</a:t>
            </a:r>
          </a:p>
          <a:p>
            <a:r>
              <a:rPr lang="en-US" sz="3200" b="1" dirty="0" smtClean="0">
                <a:effectLst>
                  <a:outerShdw blurRad="38100" dist="38100" dir="2700000" algn="tl">
                    <a:srgbClr val="000000">
                      <a:alpha val="43137"/>
                    </a:srgbClr>
                  </a:outerShdw>
                </a:effectLst>
                <a:latin typeface="Times New Roman" pitchFamily="18" charset="0"/>
                <a:cs typeface="Times New Roman" pitchFamily="18" charset="0"/>
              </a:rPr>
              <a:t> 	PREDICTION</a:t>
            </a:r>
            <a:endParaRPr lang="en-US" sz="32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TextBox 4"/>
          <p:cNvSpPr txBox="1"/>
          <p:nvPr/>
        </p:nvSpPr>
        <p:spPr>
          <a:xfrm>
            <a:off x="6096000" y="4343400"/>
            <a:ext cx="2101857" cy="1200329"/>
          </a:xfrm>
          <a:prstGeom prst="rect">
            <a:avLst/>
          </a:prstGeom>
          <a:noFill/>
        </p:spPr>
        <p:txBody>
          <a:bodyPr wrap="none" rtlCol="0">
            <a:spAutoFit/>
          </a:bodyPr>
          <a:lstStyle/>
          <a:p>
            <a:r>
              <a:rPr lang="en-US" dirty="0" smtClean="0">
                <a:latin typeface="Times New Roman" pitchFamily="18" charset="0"/>
                <a:cs typeface="Times New Roman" pitchFamily="18" charset="0"/>
              </a:rPr>
              <a:t>S.AISWARIYA</a:t>
            </a:r>
          </a:p>
          <a:p>
            <a:r>
              <a:rPr lang="en-US" dirty="0" smtClean="0">
                <a:latin typeface="Times New Roman" pitchFamily="18" charset="0"/>
                <a:cs typeface="Times New Roman" pitchFamily="18" charset="0"/>
              </a:rPr>
              <a:t>G.ANNAPOORANI</a:t>
            </a:r>
          </a:p>
          <a:p>
            <a:r>
              <a:rPr lang="en-US" dirty="0" smtClean="0">
                <a:latin typeface="Times New Roman" pitchFamily="18" charset="0"/>
                <a:cs typeface="Times New Roman" pitchFamily="18" charset="0"/>
              </a:rPr>
              <a:t>J.JENISHA</a:t>
            </a:r>
          </a:p>
          <a:p>
            <a:r>
              <a:rPr lang="en-US" dirty="0" smtClean="0">
                <a:latin typeface="Times New Roman" pitchFamily="18" charset="0"/>
                <a:cs typeface="Times New Roman" pitchFamily="18" charset="0"/>
              </a:rPr>
              <a:t>A.SOWMYA</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24843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308518"/>
            <a:ext cx="3860800" cy="461665"/>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PROBLEM </a:t>
            </a:r>
            <a:r>
              <a:rPr lang="en-US" sz="2400" b="1" dirty="0">
                <a:effectLst>
                  <a:outerShdw blurRad="38100" dist="38100" dir="2700000" algn="tl">
                    <a:srgbClr val="000000">
                      <a:alpha val="43137"/>
                    </a:srgbClr>
                  </a:outerShdw>
                </a:effectLst>
                <a:latin typeface="Times New Roman" pitchFamily="18" charset="0"/>
                <a:cs typeface="Times New Roman" pitchFamily="18" charset="0"/>
              </a:rPr>
              <a:t>STATEMENT: </a:t>
            </a:r>
            <a:endParaRPr lang="en-US" sz="24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TextBox 2"/>
          <p:cNvSpPr txBox="1"/>
          <p:nvPr/>
        </p:nvSpPr>
        <p:spPr>
          <a:xfrm>
            <a:off x="1143000" y="2362200"/>
            <a:ext cx="6629400" cy="2169825"/>
          </a:xfrm>
          <a:prstGeom prst="rect">
            <a:avLst/>
          </a:prstGeom>
          <a:noFill/>
        </p:spPr>
        <p:txBody>
          <a:bodyPr wrap="square" rtlCol="0">
            <a:spAutoFit/>
          </a:bodyPr>
          <a:lstStyle/>
          <a:p>
            <a:pPr algn="just">
              <a:lnSpc>
                <a:spcPct val="150000"/>
              </a:lnSpc>
            </a:pPr>
            <a:r>
              <a:rPr lang="en-US" dirty="0"/>
              <a:t> </a:t>
            </a:r>
            <a:r>
              <a:rPr lang="en-US" dirty="0" smtClean="0"/>
              <a:t>     The </a:t>
            </a:r>
            <a:r>
              <a:rPr lang="en-US" dirty="0"/>
              <a:t>aim of the study is to determine the best material which will be perfect for the given use case. Where there are eleven setting parameters and one output parameters. Based on these input parameters we have to predict the best material for model. </a:t>
            </a:r>
          </a:p>
        </p:txBody>
      </p:sp>
    </p:spTree>
    <p:extLst>
      <p:ext uri="{BB962C8B-B14F-4D97-AF65-F5344CB8AC3E}">
        <p14:creationId xmlns:p14="http://schemas.microsoft.com/office/powerpoint/2010/main" val="2907983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762000"/>
            <a:ext cx="2759730" cy="677108"/>
          </a:xfrm>
          <a:prstGeom prst="rect">
            <a:avLst/>
          </a:prstGeom>
          <a:noFill/>
        </p:spPr>
        <p:txBody>
          <a:bodyPr wrap="none" rtlCol="0">
            <a:spAutoFit/>
          </a:bodyPr>
          <a:lstStyle/>
          <a:p>
            <a:r>
              <a:rPr lang="en-US" sz="2000" b="1" dirty="0">
                <a:effectLst>
                  <a:outerShdw blurRad="38100" dist="38100" dir="2700000" algn="tl">
                    <a:srgbClr val="000000">
                      <a:alpha val="43137"/>
                    </a:srgbClr>
                  </a:outerShdw>
                </a:effectLst>
                <a:latin typeface="Times New Roman" pitchFamily="18" charset="0"/>
                <a:cs typeface="Times New Roman" pitchFamily="18" charset="0"/>
              </a:rPr>
              <a:t>DATA COLLECTION</a:t>
            </a:r>
            <a:r>
              <a:rPr lang="en-US" b="1" dirty="0" smtClean="0">
                <a:effectLst>
                  <a:outerShdw blurRad="38100" dist="38100" dir="2700000" algn="tl">
                    <a:srgbClr val="000000">
                      <a:alpha val="43137"/>
                    </a:srgbClr>
                  </a:outerShdw>
                </a:effectLst>
              </a:rPr>
              <a:t>:</a:t>
            </a:r>
          </a:p>
          <a:p>
            <a:r>
              <a:rPr lang="en-US" b="1" dirty="0" smtClean="0"/>
              <a:t> </a:t>
            </a:r>
            <a:endParaRPr lang="en-US" dirty="0"/>
          </a:p>
        </p:txBody>
      </p:sp>
      <p:sp>
        <p:nvSpPr>
          <p:cNvPr id="4" name="TextBox 3"/>
          <p:cNvSpPr txBox="1"/>
          <p:nvPr/>
        </p:nvSpPr>
        <p:spPr>
          <a:xfrm>
            <a:off x="718457" y="1230630"/>
            <a:ext cx="7553991" cy="923330"/>
          </a:xfrm>
          <a:prstGeom prst="rect">
            <a:avLst/>
          </a:prstGeom>
          <a:noFill/>
        </p:spPr>
        <p:txBody>
          <a:bodyPr wrap="none" rtlCol="0">
            <a:spAutoFit/>
          </a:bodyPr>
          <a:lstStyle/>
          <a:p>
            <a:pPr>
              <a:lnSpc>
                <a:spcPct val="150000"/>
              </a:lnSpc>
            </a:pPr>
            <a:r>
              <a:rPr lang="en-US" dirty="0" smtClean="0"/>
              <a:t>   For </a:t>
            </a:r>
            <a:r>
              <a:rPr lang="en-US" dirty="0"/>
              <a:t>the given problem statement 3D material prediction </a:t>
            </a:r>
            <a:r>
              <a:rPr lang="en-US" dirty="0" smtClean="0"/>
              <a:t>from</a:t>
            </a:r>
          </a:p>
          <a:p>
            <a:pPr>
              <a:lnSpc>
                <a:spcPct val="150000"/>
              </a:lnSpc>
            </a:pPr>
            <a:r>
              <a:rPr lang="en-US" dirty="0" smtClean="0"/>
              <a:t> </a:t>
            </a:r>
            <a:r>
              <a:rPr lang="en-US" dirty="0" err="1"/>
              <a:t>Kaggle</a:t>
            </a:r>
            <a:r>
              <a:rPr lang="en-US" dirty="0" smtClean="0"/>
              <a:t>. </a:t>
            </a:r>
            <a:endParaRPr lang="en-US" dirty="0"/>
          </a:p>
        </p:txBody>
      </p:sp>
      <p:sp>
        <p:nvSpPr>
          <p:cNvPr id="5" name="TextBox 4"/>
          <p:cNvSpPr txBox="1"/>
          <p:nvPr/>
        </p:nvSpPr>
        <p:spPr>
          <a:xfrm>
            <a:off x="718457" y="2211365"/>
            <a:ext cx="3866764" cy="3693319"/>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latin typeface="Times New Roman" pitchFamily="18" charset="0"/>
                <a:cs typeface="Times New Roman" pitchFamily="18" charset="0"/>
              </a:rPr>
              <a:t>INPUT PARAMETERS</a:t>
            </a:r>
            <a:r>
              <a:rPr lang="en-US" dirty="0" smtClean="0">
                <a:latin typeface="Times New Roman" pitchFamily="18" charset="0"/>
                <a:cs typeface="Times New Roman" pitchFamily="18" charset="0"/>
              </a:rPr>
              <a:t>:</a:t>
            </a:r>
          </a:p>
          <a:p>
            <a:pPr marL="342900" indent="-342900">
              <a:lnSpc>
                <a:spcPct val="150000"/>
              </a:lnSpc>
              <a:buFont typeface="Arial" pitchFamily="34" charset="0"/>
              <a:buChar char="•"/>
            </a:pPr>
            <a:r>
              <a:rPr lang="en-US" sz="1600" dirty="0" smtClean="0"/>
              <a:t>Layer </a:t>
            </a:r>
            <a:r>
              <a:rPr lang="en-US" sz="1600" dirty="0"/>
              <a:t>Height (mm</a:t>
            </a:r>
            <a:r>
              <a:rPr lang="en-US" sz="1600" dirty="0" smtClean="0"/>
              <a:t>)</a:t>
            </a:r>
          </a:p>
          <a:p>
            <a:pPr marL="342900" indent="-342900">
              <a:lnSpc>
                <a:spcPct val="150000"/>
              </a:lnSpc>
              <a:buFont typeface="Arial" pitchFamily="34" charset="0"/>
              <a:buChar char="•"/>
            </a:pPr>
            <a:r>
              <a:rPr lang="en-US" sz="1600" dirty="0"/>
              <a:t>Wall Thickness (mm</a:t>
            </a:r>
            <a:r>
              <a:rPr lang="en-US" sz="1600" dirty="0" smtClean="0"/>
              <a:t>)</a:t>
            </a:r>
          </a:p>
          <a:p>
            <a:pPr marL="342900" indent="-342900">
              <a:lnSpc>
                <a:spcPct val="150000"/>
              </a:lnSpc>
              <a:buFont typeface="Arial" pitchFamily="34" charset="0"/>
              <a:buChar char="•"/>
            </a:pPr>
            <a:r>
              <a:rPr lang="en-US" sz="1600" dirty="0"/>
              <a:t>Infill Density </a:t>
            </a:r>
            <a:r>
              <a:rPr lang="en-US" sz="1600" dirty="0" smtClean="0"/>
              <a:t>(%)</a:t>
            </a:r>
          </a:p>
          <a:p>
            <a:pPr marL="342900" indent="-342900">
              <a:lnSpc>
                <a:spcPct val="150000"/>
              </a:lnSpc>
              <a:buFont typeface="Arial" pitchFamily="34" charset="0"/>
              <a:buChar char="•"/>
            </a:pPr>
            <a:r>
              <a:rPr lang="en-US" sz="1600" dirty="0"/>
              <a:t>Infill Pattern (honey comb, grid</a:t>
            </a:r>
            <a:r>
              <a:rPr lang="en-US" sz="1600" dirty="0" smtClean="0"/>
              <a:t>)</a:t>
            </a:r>
          </a:p>
          <a:p>
            <a:pPr marL="342900" indent="-342900">
              <a:lnSpc>
                <a:spcPct val="150000"/>
              </a:lnSpc>
              <a:buFont typeface="Arial" pitchFamily="34" charset="0"/>
              <a:buChar char="•"/>
            </a:pPr>
            <a:r>
              <a:rPr lang="en-US" sz="1600" dirty="0"/>
              <a:t>Nozzle Temperature (Cº</a:t>
            </a:r>
            <a:r>
              <a:rPr lang="en-US" sz="1600" dirty="0" smtClean="0"/>
              <a:t>)</a:t>
            </a:r>
          </a:p>
          <a:p>
            <a:pPr marL="342900" indent="-342900">
              <a:lnSpc>
                <a:spcPct val="150000"/>
              </a:lnSpc>
              <a:buFont typeface="Arial" pitchFamily="34" charset="0"/>
              <a:buChar char="•"/>
            </a:pPr>
            <a:r>
              <a:rPr lang="en-US" sz="1600" dirty="0"/>
              <a:t>Bed Temperature (Cº</a:t>
            </a:r>
            <a:r>
              <a:rPr lang="en-US" sz="1600" dirty="0" smtClean="0"/>
              <a:t>)</a:t>
            </a:r>
          </a:p>
          <a:p>
            <a:pPr marL="342900" indent="-342900">
              <a:lnSpc>
                <a:spcPct val="150000"/>
              </a:lnSpc>
              <a:buFont typeface="Arial" pitchFamily="34" charset="0"/>
              <a:buChar char="•"/>
            </a:pPr>
            <a:r>
              <a:rPr lang="en-US" sz="1600" dirty="0" smtClean="0"/>
              <a:t>Print Speed </a:t>
            </a:r>
            <a:r>
              <a:rPr lang="en-US" sz="1600" dirty="0"/>
              <a:t>(mm/s</a:t>
            </a:r>
            <a:r>
              <a:rPr lang="en-US" sz="1600" dirty="0" smtClean="0"/>
              <a:t>)</a:t>
            </a:r>
          </a:p>
          <a:p>
            <a:pPr marL="342900" indent="-342900">
              <a:lnSpc>
                <a:spcPct val="150000"/>
              </a:lnSpc>
              <a:buFont typeface="Arial" pitchFamily="34" charset="0"/>
              <a:buChar char="•"/>
            </a:pPr>
            <a:r>
              <a:rPr lang="en-US" sz="1600" dirty="0"/>
              <a:t>Fan Speed </a:t>
            </a:r>
            <a:r>
              <a:rPr lang="en-US" sz="1600" dirty="0" smtClean="0"/>
              <a:t>(%),</a:t>
            </a:r>
          </a:p>
          <a:p>
            <a:pPr marL="342900" indent="-342900">
              <a:lnSpc>
                <a:spcPct val="150000"/>
              </a:lnSpc>
              <a:buFont typeface="Arial" pitchFamily="34" charset="0"/>
              <a:buChar char="•"/>
            </a:pPr>
            <a:r>
              <a:rPr lang="en-US" sz="1600" dirty="0"/>
              <a:t>Roughness (</a:t>
            </a:r>
            <a:r>
              <a:rPr lang="el-GR" sz="1600" dirty="0"/>
              <a:t>μ</a:t>
            </a:r>
            <a:r>
              <a:rPr lang="en-US" sz="1600" dirty="0"/>
              <a:t>m</a:t>
            </a:r>
            <a:r>
              <a:rPr lang="en-US" sz="1600" dirty="0" smtClean="0"/>
              <a:t>)</a:t>
            </a:r>
          </a:p>
        </p:txBody>
      </p:sp>
      <p:sp>
        <p:nvSpPr>
          <p:cNvPr id="6" name="TextBox 5"/>
          <p:cNvSpPr txBox="1"/>
          <p:nvPr/>
        </p:nvSpPr>
        <p:spPr>
          <a:xfrm>
            <a:off x="4710653" y="2153960"/>
            <a:ext cx="2937407" cy="861774"/>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latin typeface="Times New Roman" pitchFamily="18" charset="0"/>
                <a:cs typeface="Times New Roman" pitchFamily="18" charset="0"/>
              </a:rPr>
              <a:t>OUTPUT PARAMETERS:</a:t>
            </a:r>
          </a:p>
          <a:p>
            <a:pPr marL="285750" indent="-285750">
              <a:buFont typeface="Arial" pitchFamily="34" charset="0"/>
              <a:buChar char="•"/>
            </a:pPr>
            <a:endParaRPr lang="en-US" sz="1600" b="1" dirty="0">
              <a:cs typeface="Times New Roman" pitchFamily="18" charset="0"/>
            </a:endParaRPr>
          </a:p>
          <a:p>
            <a:pPr marL="285750" indent="-285750">
              <a:buFont typeface="Arial" pitchFamily="34" charset="0"/>
              <a:buChar char="•"/>
            </a:pPr>
            <a:r>
              <a:rPr lang="en-US" sz="1600" dirty="0" smtClean="0">
                <a:cs typeface="Times New Roman" pitchFamily="18" charset="0"/>
              </a:rPr>
              <a:t>MATERIAL TO BE USED.</a:t>
            </a:r>
            <a:endParaRPr lang="en-US" sz="1600" dirty="0">
              <a:cs typeface="Times New Roman" pitchFamily="18" charset="0"/>
            </a:endParaRPr>
          </a:p>
        </p:txBody>
      </p:sp>
    </p:spTree>
    <p:extLst>
      <p:ext uri="{BB962C8B-B14F-4D97-AF65-F5344CB8AC3E}">
        <p14:creationId xmlns:p14="http://schemas.microsoft.com/office/powerpoint/2010/main" val="927668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test01\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8185421"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857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886" y="1524000"/>
            <a:ext cx="2112117" cy="369332"/>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latin typeface="Times New Roman" pitchFamily="18" charset="0"/>
                <a:cs typeface="Times New Roman" pitchFamily="18" charset="0"/>
              </a:rPr>
              <a:t>DECISION TREE</a:t>
            </a:r>
            <a:r>
              <a:rPr lang="en-US" dirty="0" smtClean="0">
                <a:effectLst>
                  <a:outerShdw blurRad="38100" dist="38100" dir="2700000" algn="tl">
                    <a:srgbClr val="000000">
                      <a:alpha val="43137"/>
                    </a:srgbClr>
                  </a:outerShdw>
                </a:effectLst>
              </a:rPr>
              <a:t>:</a:t>
            </a:r>
            <a:endParaRPr lang="en-US" dirty="0">
              <a:effectLst>
                <a:outerShdw blurRad="38100" dist="38100" dir="2700000" algn="tl">
                  <a:srgbClr val="000000">
                    <a:alpha val="43137"/>
                  </a:srgbClr>
                </a:outerShdw>
              </a:effectLst>
            </a:endParaRPr>
          </a:p>
        </p:txBody>
      </p:sp>
      <p:sp>
        <p:nvSpPr>
          <p:cNvPr id="3" name="TextBox 2"/>
          <p:cNvSpPr txBox="1"/>
          <p:nvPr/>
        </p:nvSpPr>
        <p:spPr>
          <a:xfrm>
            <a:off x="990600" y="2671212"/>
            <a:ext cx="5814412" cy="2446824"/>
          </a:xfrm>
          <a:prstGeom prst="rect">
            <a:avLst/>
          </a:prstGeom>
          <a:noFill/>
        </p:spPr>
        <p:txBody>
          <a:bodyPr wrap="none" rtlCol="0">
            <a:spAutoFit/>
          </a:bodyPr>
          <a:lstStyle/>
          <a:p>
            <a:pPr marL="742950" lvl="1" indent="-285750">
              <a:lnSpc>
                <a:spcPct val="150000"/>
              </a:lnSpc>
              <a:buFont typeface="Arial" pitchFamily="34" charset="0"/>
              <a:buChar char="•"/>
            </a:pPr>
            <a:r>
              <a:rPr lang="en-US" dirty="0" smtClean="0">
                <a:latin typeface="Times New Roman" pitchFamily="18" charset="0"/>
                <a:cs typeface="Times New Roman" pitchFamily="18" charset="0"/>
              </a:rPr>
              <a:t>It is a classification algorithm.</a:t>
            </a:r>
          </a:p>
          <a:p>
            <a:pPr marL="742950" lvl="1" indent="-285750">
              <a:lnSpc>
                <a:spcPct val="150000"/>
              </a:lnSpc>
              <a:buFont typeface="Arial" pitchFamily="34" charset="0"/>
              <a:buChar char="•"/>
            </a:pPr>
            <a:r>
              <a:rPr lang="en-US" dirty="0" smtClean="0">
                <a:latin typeface="Times New Roman" pitchFamily="18" charset="0"/>
                <a:cs typeface="Times New Roman" pitchFamily="18" charset="0"/>
              </a:rPr>
              <a:t>It comes under the category of supervised learning.</a:t>
            </a:r>
          </a:p>
          <a:p>
            <a:pPr marL="742950" lvl="1" indent="-285750">
              <a:lnSpc>
                <a:spcPct val="150000"/>
              </a:lnSpc>
              <a:buFont typeface="Arial" pitchFamily="34" charset="0"/>
              <a:buChar char="•"/>
            </a:pPr>
            <a:r>
              <a:rPr lang="en-US" dirty="0" smtClean="0">
                <a:latin typeface="Times New Roman" pitchFamily="18" charset="0"/>
                <a:cs typeface="Times New Roman" pitchFamily="18" charset="0"/>
              </a:rPr>
              <a:t>Here we have separate training and testing data.</a:t>
            </a:r>
          </a:p>
          <a:p>
            <a:pPr marL="742950" lvl="1" indent="-285750">
              <a:lnSpc>
                <a:spcPct val="150000"/>
              </a:lnSpc>
              <a:buFont typeface="Arial" pitchFamily="34" charset="0"/>
              <a:buChar char="•"/>
            </a:pPr>
            <a:r>
              <a:rPr lang="en-US" dirty="0">
                <a:latin typeface="Times New Roman" pitchFamily="18" charset="0"/>
                <a:cs typeface="Times New Roman" pitchFamily="18" charset="0"/>
              </a:rPr>
              <a:t>It is one of the predictive modeling approaches used </a:t>
            </a:r>
            <a:endParaRPr lang="en-US" dirty="0" smtClean="0">
              <a:latin typeface="Times New Roman" pitchFamily="18" charset="0"/>
              <a:cs typeface="Times New Roman" pitchFamily="18" charset="0"/>
            </a:endParaRPr>
          </a:p>
          <a:p>
            <a:pPr lvl="1">
              <a:lnSpc>
                <a:spcPct val="150000"/>
              </a:lnSpc>
            </a:pPr>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statistics, data mining and machine learning</a:t>
            </a:r>
            <a:endParaRPr lang="en-US" dirty="0" smtClean="0">
              <a:latin typeface="Times New Roman" pitchFamily="18" charset="0"/>
              <a:cs typeface="Times New Roman" pitchFamily="18" charset="0"/>
            </a:endParaRPr>
          </a:p>
          <a:p>
            <a:pPr marL="742950" lvl="1" indent="-285750">
              <a:buFont typeface="Arial" pitchFamily="34" charset="0"/>
              <a:buChar char="•"/>
            </a:pPr>
            <a:endParaRPr lang="en-US" dirty="0"/>
          </a:p>
        </p:txBody>
      </p:sp>
    </p:spTree>
    <p:extLst>
      <p:ext uri="{BB962C8B-B14F-4D97-AF65-F5344CB8AC3E}">
        <p14:creationId xmlns:p14="http://schemas.microsoft.com/office/powerpoint/2010/main" val="133558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942945"/>
            <a:ext cx="1622945" cy="400110"/>
          </a:xfrm>
          <a:prstGeom prst="rect">
            <a:avLst/>
          </a:prstGeom>
          <a:noFill/>
        </p:spPr>
        <p:txBody>
          <a:bodyPr wrap="none" rtlCol="0">
            <a:spAutoFit/>
          </a:bodyPr>
          <a:lstStyle/>
          <a:p>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HEAT MAP:</a:t>
            </a:r>
            <a:endParaRPr lang="en-US" sz="2000" b="1"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643" y="1752600"/>
            <a:ext cx="4417476" cy="3930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9069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990600"/>
            <a:ext cx="1810688" cy="400110"/>
          </a:xfrm>
          <a:prstGeom prst="rect">
            <a:avLst/>
          </a:prstGeom>
          <a:noFill/>
        </p:spPr>
        <p:txBody>
          <a:bodyPr wrap="none" rtlCol="0">
            <a:spAutoFit/>
          </a:bodyPr>
          <a:lstStyle/>
          <a:p>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ROC CURVE:</a:t>
            </a:r>
            <a:endParaRPr lang="en-US" sz="2000" b="1"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5" y="2009775"/>
            <a:ext cx="413385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6926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219200"/>
            <a:ext cx="2696700" cy="400110"/>
          </a:xfrm>
          <a:prstGeom prst="rect">
            <a:avLst/>
          </a:prstGeom>
          <a:noFill/>
        </p:spPr>
        <p:txBody>
          <a:bodyPr wrap="none" rtlCol="0">
            <a:spAutoFit/>
          </a:bodyPr>
          <a:lstStyle/>
          <a:p>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ACCURACY SCORE:</a:t>
            </a:r>
            <a:endParaRPr lang="en-US" sz="20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TextBox 3"/>
          <p:cNvSpPr txBox="1"/>
          <p:nvPr/>
        </p:nvSpPr>
        <p:spPr>
          <a:xfrm>
            <a:off x="1219200" y="1895380"/>
            <a:ext cx="4735207" cy="781240"/>
          </a:xfrm>
          <a:prstGeom prst="rect">
            <a:avLst/>
          </a:prstGeom>
          <a:noFill/>
        </p:spPr>
        <p:txBody>
          <a:bodyPr wrap="none" rtlCol="0">
            <a:spAutoFit/>
          </a:bodyPr>
          <a:lstStyle/>
          <a:p>
            <a:pPr>
              <a:lnSpc>
                <a:spcPct val="150000"/>
              </a:lnSpc>
            </a:pPr>
            <a:r>
              <a:rPr lang="en-US" sz="1600" dirty="0" smtClean="0"/>
              <a:t>from </a:t>
            </a:r>
            <a:r>
              <a:rPr lang="en-US" sz="1600" dirty="0" err="1" smtClean="0"/>
              <a:t>sklearn.metrics</a:t>
            </a:r>
            <a:r>
              <a:rPr lang="en-US" sz="1600" dirty="0" smtClean="0"/>
              <a:t> import </a:t>
            </a:r>
            <a:r>
              <a:rPr lang="en-US" sz="1600" dirty="0" err="1" smtClean="0"/>
              <a:t>accuracy_score</a:t>
            </a:r>
            <a:endParaRPr lang="en-US" sz="1600" dirty="0" smtClean="0"/>
          </a:p>
          <a:p>
            <a:pPr>
              <a:lnSpc>
                <a:spcPct val="150000"/>
              </a:lnSpc>
            </a:pPr>
            <a:r>
              <a:rPr lang="en-US" sz="1600" dirty="0" err="1" smtClean="0"/>
              <a:t>accuracy_score</a:t>
            </a:r>
            <a:r>
              <a:rPr lang="en-US" sz="1600" dirty="0" smtClean="0"/>
              <a:t>(</a:t>
            </a:r>
            <a:r>
              <a:rPr lang="en-US" sz="1600" dirty="0" err="1" smtClean="0"/>
              <a:t>y_test,y_pred_dt</a:t>
            </a:r>
            <a:r>
              <a:rPr lang="en-US" sz="1600" dirty="0" smtClean="0"/>
              <a:t>)</a:t>
            </a:r>
            <a:endParaRPr lang="en-US" sz="1600" dirty="0"/>
          </a:p>
        </p:txBody>
      </p:sp>
      <p:sp>
        <p:nvSpPr>
          <p:cNvPr id="5" name="TextBox 4"/>
          <p:cNvSpPr txBox="1"/>
          <p:nvPr/>
        </p:nvSpPr>
        <p:spPr>
          <a:xfrm>
            <a:off x="1447800" y="3505200"/>
            <a:ext cx="2231701" cy="369332"/>
          </a:xfrm>
          <a:prstGeom prst="rect">
            <a:avLst/>
          </a:prstGeom>
          <a:noFill/>
        </p:spPr>
        <p:txBody>
          <a:bodyPr wrap="none" rtlCol="0">
            <a:spAutoFit/>
          </a:bodyPr>
          <a:lstStyle/>
          <a:p>
            <a:r>
              <a:rPr lang="en-US" dirty="0" smtClean="0"/>
              <a:t>0.9285714285714286</a:t>
            </a:r>
            <a:endParaRPr lang="en-US" dirty="0"/>
          </a:p>
        </p:txBody>
      </p:sp>
      <p:sp>
        <p:nvSpPr>
          <p:cNvPr id="6" name="TextBox 5"/>
          <p:cNvSpPr txBox="1"/>
          <p:nvPr/>
        </p:nvSpPr>
        <p:spPr>
          <a:xfrm>
            <a:off x="1447800" y="3200400"/>
            <a:ext cx="646331" cy="369332"/>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latin typeface="Times New Roman" pitchFamily="18" charset="0"/>
                <a:cs typeface="Times New Roman" pitchFamily="18" charset="0"/>
              </a:rPr>
              <a:t>O/P:</a:t>
            </a: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9075346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157</TotalTime>
  <Words>193</Words>
  <Application>Microsoft Office PowerPoint</Application>
  <PresentationFormat>On-screen Show (4:3)</PresentationFormat>
  <Paragraphs>38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test01</dc:creator>
  <cp:lastModifiedBy>test01</cp:lastModifiedBy>
  <cp:revision>10</cp:revision>
  <dcterms:created xsi:type="dcterms:W3CDTF">2019-07-01T04:46:47Z</dcterms:created>
  <dcterms:modified xsi:type="dcterms:W3CDTF">2019-07-01T07:24:01Z</dcterms:modified>
</cp:coreProperties>
</file>