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117A9C-F31A-48D2-A447-323AF5714416}" type="datetimeFigureOut">
              <a:rPr lang="en-IN" smtClean="0"/>
              <a:t>01-07-2019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46FF24-4E35-4F54-BCBE-316DD74C4200}" type="slidenum">
              <a:rPr lang="en-IN" smtClean="0"/>
              <a:t>‹#›</a:t>
            </a:fld>
            <a:endParaRPr lang="en-IN"/>
          </a:p>
        </p:txBody>
      </p:sp>
    </p:spTree>
    <p:extLst>
      <p:ext uri="{BB962C8B-B14F-4D97-AF65-F5344CB8AC3E}">
        <p14:creationId xmlns:p14="http://schemas.microsoft.com/office/powerpoint/2010/main" val="2152104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117A9C-F31A-48D2-A447-323AF5714416}" type="datetimeFigureOut">
              <a:rPr lang="en-IN" smtClean="0"/>
              <a:t>01-07-2019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46FF24-4E35-4F54-BCBE-316DD74C4200}" type="slidenum">
              <a:rPr lang="en-IN" smtClean="0"/>
              <a:t>‹#›</a:t>
            </a:fld>
            <a:endParaRPr lang="en-IN"/>
          </a:p>
        </p:txBody>
      </p:sp>
    </p:spTree>
    <p:extLst>
      <p:ext uri="{BB962C8B-B14F-4D97-AF65-F5344CB8AC3E}">
        <p14:creationId xmlns:p14="http://schemas.microsoft.com/office/powerpoint/2010/main" val="318278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5117A9C-F31A-48D2-A447-323AF5714416}" type="datetimeFigureOut">
              <a:rPr lang="en-IN" smtClean="0"/>
              <a:t>01-07-2019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46FF24-4E35-4F54-BCBE-316DD74C4200}" type="slidenum">
              <a:rPr lang="en-IN" smtClean="0"/>
              <a:t>‹#›</a:t>
            </a:fld>
            <a:endParaRPr lang="en-IN"/>
          </a:p>
        </p:txBody>
      </p:sp>
    </p:spTree>
    <p:extLst>
      <p:ext uri="{BB962C8B-B14F-4D97-AF65-F5344CB8AC3E}">
        <p14:creationId xmlns:p14="http://schemas.microsoft.com/office/powerpoint/2010/main" val="2027179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5117A9C-F31A-48D2-A447-323AF5714416}" type="datetimeFigureOut">
              <a:rPr lang="en-IN" smtClean="0"/>
              <a:t>01-07-2019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46FF24-4E35-4F54-BCBE-316DD74C420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643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117A9C-F31A-48D2-A447-323AF5714416}" type="datetimeFigureOut">
              <a:rPr lang="en-IN" smtClean="0"/>
              <a:t>01-07-2019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46FF24-4E35-4F54-BCBE-316DD74C4200}" type="slidenum">
              <a:rPr lang="en-IN" smtClean="0"/>
              <a:t>‹#›</a:t>
            </a:fld>
            <a:endParaRPr lang="en-IN"/>
          </a:p>
        </p:txBody>
      </p:sp>
    </p:spTree>
    <p:extLst>
      <p:ext uri="{BB962C8B-B14F-4D97-AF65-F5344CB8AC3E}">
        <p14:creationId xmlns:p14="http://schemas.microsoft.com/office/powerpoint/2010/main" val="11597719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5117A9C-F31A-48D2-A447-323AF5714416}" type="datetimeFigureOut">
              <a:rPr lang="en-IN" smtClean="0"/>
              <a:t>01-07-2019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46FF24-4E35-4F54-BCBE-316DD74C4200}" type="slidenum">
              <a:rPr lang="en-IN" smtClean="0"/>
              <a:t>‹#›</a:t>
            </a:fld>
            <a:endParaRPr lang="en-IN"/>
          </a:p>
        </p:txBody>
      </p:sp>
    </p:spTree>
    <p:extLst>
      <p:ext uri="{BB962C8B-B14F-4D97-AF65-F5344CB8AC3E}">
        <p14:creationId xmlns:p14="http://schemas.microsoft.com/office/powerpoint/2010/main" val="32181793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5117A9C-F31A-48D2-A447-323AF5714416}" type="datetimeFigureOut">
              <a:rPr lang="en-IN" smtClean="0"/>
              <a:t>01-07-2019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46FF24-4E35-4F54-BCBE-316DD74C4200}" type="slidenum">
              <a:rPr lang="en-IN" smtClean="0"/>
              <a:t>‹#›</a:t>
            </a:fld>
            <a:endParaRPr lang="en-IN"/>
          </a:p>
        </p:txBody>
      </p:sp>
    </p:spTree>
    <p:extLst>
      <p:ext uri="{BB962C8B-B14F-4D97-AF65-F5344CB8AC3E}">
        <p14:creationId xmlns:p14="http://schemas.microsoft.com/office/powerpoint/2010/main" val="28390600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117A9C-F31A-48D2-A447-323AF5714416}" type="datetimeFigureOut">
              <a:rPr lang="en-IN" smtClean="0"/>
              <a:t>01-07-2019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46FF24-4E35-4F54-BCBE-316DD74C4200}" type="slidenum">
              <a:rPr lang="en-IN" smtClean="0"/>
              <a:t>‹#›</a:t>
            </a:fld>
            <a:endParaRPr lang="en-IN"/>
          </a:p>
        </p:txBody>
      </p:sp>
    </p:spTree>
    <p:extLst>
      <p:ext uri="{BB962C8B-B14F-4D97-AF65-F5344CB8AC3E}">
        <p14:creationId xmlns:p14="http://schemas.microsoft.com/office/powerpoint/2010/main" val="1002581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117A9C-F31A-48D2-A447-323AF5714416}" type="datetimeFigureOut">
              <a:rPr lang="en-IN" smtClean="0"/>
              <a:t>01-07-2019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46FF24-4E35-4F54-BCBE-316DD74C4200}" type="slidenum">
              <a:rPr lang="en-IN" smtClean="0"/>
              <a:t>‹#›</a:t>
            </a:fld>
            <a:endParaRPr lang="en-IN"/>
          </a:p>
        </p:txBody>
      </p:sp>
    </p:spTree>
    <p:extLst>
      <p:ext uri="{BB962C8B-B14F-4D97-AF65-F5344CB8AC3E}">
        <p14:creationId xmlns:p14="http://schemas.microsoft.com/office/powerpoint/2010/main" val="1726144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5117A9C-F31A-48D2-A447-323AF5714416}" type="datetimeFigureOut">
              <a:rPr lang="en-IN" smtClean="0"/>
              <a:t>01-07-2019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46FF24-4E35-4F54-BCBE-316DD74C4200}" type="slidenum">
              <a:rPr lang="en-IN" smtClean="0"/>
              <a:t>‹#›</a:t>
            </a:fld>
            <a:endParaRPr lang="en-IN"/>
          </a:p>
        </p:txBody>
      </p:sp>
    </p:spTree>
    <p:extLst>
      <p:ext uri="{BB962C8B-B14F-4D97-AF65-F5344CB8AC3E}">
        <p14:creationId xmlns:p14="http://schemas.microsoft.com/office/powerpoint/2010/main" val="518474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117A9C-F31A-48D2-A447-323AF5714416}" type="datetimeFigureOut">
              <a:rPr lang="en-IN" smtClean="0"/>
              <a:t>01-07-2019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46FF24-4E35-4F54-BCBE-316DD74C4200}" type="slidenum">
              <a:rPr lang="en-IN" smtClean="0"/>
              <a:t>‹#›</a:t>
            </a:fld>
            <a:endParaRPr lang="en-IN"/>
          </a:p>
        </p:txBody>
      </p:sp>
    </p:spTree>
    <p:extLst>
      <p:ext uri="{BB962C8B-B14F-4D97-AF65-F5344CB8AC3E}">
        <p14:creationId xmlns:p14="http://schemas.microsoft.com/office/powerpoint/2010/main" val="1195981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117A9C-F31A-48D2-A447-323AF5714416}" type="datetimeFigureOut">
              <a:rPr lang="en-IN" smtClean="0"/>
              <a:t>01-07-2019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46FF24-4E35-4F54-BCBE-316DD74C4200}" type="slidenum">
              <a:rPr lang="en-IN" smtClean="0"/>
              <a:t>‹#›</a:t>
            </a:fld>
            <a:endParaRPr lang="en-IN"/>
          </a:p>
        </p:txBody>
      </p:sp>
    </p:spTree>
    <p:extLst>
      <p:ext uri="{BB962C8B-B14F-4D97-AF65-F5344CB8AC3E}">
        <p14:creationId xmlns:p14="http://schemas.microsoft.com/office/powerpoint/2010/main" val="3310084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117A9C-F31A-48D2-A447-323AF5714416}" type="datetimeFigureOut">
              <a:rPr lang="en-IN" smtClean="0"/>
              <a:t>01-07-2019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46FF24-4E35-4F54-BCBE-316DD74C4200}" type="slidenum">
              <a:rPr lang="en-IN" smtClean="0"/>
              <a:t>‹#›</a:t>
            </a:fld>
            <a:endParaRPr lang="en-IN"/>
          </a:p>
        </p:txBody>
      </p:sp>
    </p:spTree>
    <p:extLst>
      <p:ext uri="{BB962C8B-B14F-4D97-AF65-F5344CB8AC3E}">
        <p14:creationId xmlns:p14="http://schemas.microsoft.com/office/powerpoint/2010/main" val="137075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5117A9C-F31A-48D2-A447-323AF5714416}" type="datetimeFigureOut">
              <a:rPr lang="en-IN" smtClean="0"/>
              <a:t>01-07-2019</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D46FF24-4E35-4F54-BCBE-316DD74C4200}" type="slidenum">
              <a:rPr lang="en-IN" smtClean="0"/>
              <a:t>‹#›</a:t>
            </a:fld>
            <a:endParaRPr lang="en-IN"/>
          </a:p>
        </p:txBody>
      </p:sp>
    </p:spTree>
    <p:extLst>
      <p:ext uri="{BB962C8B-B14F-4D97-AF65-F5344CB8AC3E}">
        <p14:creationId xmlns:p14="http://schemas.microsoft.com/office/powerpoint/2010/main" val="2888043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5117A9C-F31A-48D2-A447-323AF5714416}" type="datetimeFigureOut">
              <a:rPr lang="en-IN" smtClean="0"/>
              <a:t>01-07-2019</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D46FF24-4E35-4F54-BCBE-316DD74C4200}" type="slidenum">
              <a:rPr lang="en-IN" smtClean="0"/>
              <a:t>‹#›</a:t>
            </a:fld>
            <a:endParaRPr lang="en-IN"/>
          </a:p>
        </p:txBody>
      </p:sp>
    </p:spTree>
    <p:extLst>
      <p:ext uri="{BB962C8B-B14F-4D97-AF65-F5344CB8AC3E}">
        <p14:creationId xmlns:p14="http://schemas.microsoft.com/office/powerpoint/2010/main" val="1442971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5117A9C-F31A-48D2-A447-323AF5714416}" type="datetimeFigureOut">
              <a:rPr lang="en-IN" smtClean="0"/>
              <a:t>01-07-2019</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D46FF24-4E35-4F54-BCBE-316DD74C4200}" type="slidenum">
              <a:rPr lang="en-IN" smtClean="0"/>
              <a:t>‹#›</a:t>
            </a:fld>
            <a:endParaRPr lang="en-IN"/>
          </a:p>
        </p:txBody>
      </p:sp>
    </p:spTree>
    <p:extLst>
      <p:ext uri="{BB962C8B-B14F-4D97-AF65-F5344CB8AC3E}">
        <p14:creationId xmlns:p14="http://schemas.microsoft.com/office/powerpoint/2010/main" val="1047952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117A9C-F31A-48D2-A447-323AF5714416}" type="datetimeFigureOut">
              <a:rPr lang="en-IN" smtClean="0"/>
              <a:t>01-07-2019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46FF24-4E35-4F54-BCBE-316DD74C4200}" type="slidenum">
              <a:rPr lang="en-IN" smtClean="0"/>
              <a:t>‹#›</a:t>
            </a:fld>
            <a:endParaRPr lang="en-IN"/>
          </a:p>
        </p:txBody>
      </p:sp>
    </p:spTree>
    <p:extLst>
      <p:ext uri="{BB962C8B-B14F-4D97-AF65-F5344CB8AC3E}">
        <p14:creationId xmlns:p14="http://schemas.microsoft.com/office/powerpoint/2010/main" val="1450307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5117A9C-F31A-48D2-A447-323AF5714416}" type="datetimeFigureOut">
              <a:rPr lang="en-IN" smtClean="0"/>
              <a:t>01-07-2019</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D46FF24-4E35-4F54-BCBE-316DD74C4200}" type="slidenum">
              <a:rPr lang="en-IN" smtClean="0"/>
              <a:t>‹#›</a:t>
            </a:fld>
            <a:endParaRPr lang="en-IN"/>
          </a:p>
        </p:txBody>
      </p:sp>
    </p:spTree>
    <p:extLst>
      <p:ext uri="{BB962C8B-B14F-4D97-AF65-F5344CB8AC3E}">
        <p14:creationId xmlns:p14="http://schemas.microsoft.com/office/powerpoint/2010/main" val="32793693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38E8D-A60D-49F2-AE35-9BFC3035D98C}"/>
              </a:ext>
            </a:extLst>
          </p:cNvPr>
          <p:cNvSpPr>
            <a:spLocks noGrp="1"/>
          </p:cNvSpPr>
          <p:nvPr>
            <p:ph type="ctrTitle"/>
          </p:nvPr>
        </p:nvSpPr>
        <p:spPr>
          <a:xfrm>
            <a:off x="1154955" y="599661"/>
            <a:ext cx="8825658" cy="3329581"/>
          </a:xfrm>
        </p:spPr>
        <p:txBody>
          <a:bodyPr/>
          <a:lstStyle/>
          <a:p>
            <a:r>
              <a:rPr lang="en-US" dirty="0"/>
              <a:t>Rice Crop Disease Prediction</a:t>
            </a:r>
            <a:endParaRPr lang="en-IN" dirty="0"/>
          </a:p>
        </p:txBody>
      </p:sp>
      <p:sp>
        <p:nvSpPr>
          <p:cNvPr id="3" name="Subtitle 2">
            <a:extLst>
              <a:ext uri="{FF2B5EF4-FFF2-40B4-BE49-F238E27FC236}">
                <a16:creationId xmlns:a16="http://schemas.microsoft.com/office/drawing/2014/main" id="{25E34301-0E7B-402E-954D-4090DCBB1758}"/>
              </a:ext>
            </a:extLst>
          </p:cNvPr>
          <p:cNvSpPr>
            <a:spLocks noGrp="1"/>
          </p:cNvSpPr>
          <p:nvPr>
            <p:ph type="subTitle" idx="1"/>
          </p:nvPr>
        </p:nvSpPr>
        <p:spPr>
          <a:xfrm>
            <a:off x="1154955" y="4777380"/>
            <a:ext cx="8825658" cy="1914968"/>
          </a:xfrm>
        </p:spPr>
        <p:txBody>
          <a:bodyPr>
            <a:normAutofit/>
          </a:bodyPr>
          <a:lstStyle/>
          <a:p>
            <a:r>
              <a:rPr lang="en-US" dirty="0"/>
              <a:t>BY</a:t>
            </a:r>
          </a:p>
          <a:p>
            <a:r>
              <a:rPr lang="en-US" dirty="0" err="1"/>
              <a:t>Navin</a:t>
            </a:r>
            <a:r>
              <a:rPr lang="en-US" dirty="0"/>
              <a:t> Kumar</a:t>
            </a:r>
          </a:p>
          <a:p>
            <a:r>
              <a:rPr lang="en-US" dirty="0" err="1"/>
              <a:t>Sachin</a:t>
            </a:r>
            <a:r>
              <a:rPr lang="en-US" dirty="0"/>
              <a:t> </a:t>
            </a:r>
          </a:p>
          <a:p>
            <a:r>
              <a:rPr lang="en-US" dirty="0" err="1"/>
              <a:t>THilak</a:t>
            </a:r>
            <a:endParaRPr lang="en-IN" dirty="0"/>
          </a:p>
        </p:txBody>
      </p:sp>
    </p:spTree>
    <p:extLst>
      <p:ext uri="{BB962C8B-B14F-4D97-AF65-F5344CB8AC3E}">
        <p14:creationId xmlns:p14="http://schemas.microsoft.com/office/powerpoint/2010/main" val="3276273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FB307-2259-4557-8109-9CB5464599CF}"/>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73566095-8178-4AE6-8C7D-05BFFB8F790C}"/>
              </a:ext>
            </a:extLst>
          </p:cNvPr>
          <p:cNvSpPr>
            <a:spLocks noGrp="1"/>
          </p:cNvSpPr>
          <p:nvPr>
            <p:ph idx="1"/>
          </p:nvPr>
        </p:nvSpPr>
        <p:spPr/>
        <p:txBody>
          <a:bodyPr/>
          <a:lstStyle/>
          <a:p>
            <a:r>
              <a:rPr lang="en-IN" dirty="0"/>
              <a:t>The proposed Smart Paddy Pest Management model is based CN network. The developmental approach of the proposed system includes two modules:  </a:t>
            </a:r>
          </a:p>
          <a:p>
            <a:pPr lvl="0"/>
            <a:r>
              <a:rPr lang="en-IN" dirty="0"/>
              <a:t>Disease Identification : Identification of disease affected  </a:t>
            </a:r>
          </a:p>
          <a:p>
            <a:r>
              <a:rPr lang="en-IN" dirty="0"/>
              <a:t>Disease Management: Remedial measure for disease Identification is all about detecting what type of infection is occurred in the paddy crop.</a:t>
            </a:r>
          </a:p>
        </p:txBody>
      </p:sp>
    </p:spTree>
    <p:extLst>
      <p:ext uri="{BB962C8B-B14F-4D97-AF65-F5344CB8AC3E}">
        <p14:creationId xmlns:p14="http://schemas.microsoft.com/office/powerpoint/2010/main" val="917047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1CEEB-E060-4289-BFB7-98BBAC0FD1B4}"/>
              </a:ext>
            </a:extLst>
          </p:cNvPr>
          <p:cNvSpPr>
            <a:spLocks noGrp="1"/>
          </p:cNvSpPr>
          <p:nvPr>
            <p:ph type="title"/>
          </p:nvPr>
        </p:nvSpPr>
        <p:spPr/>
        <p:txBody>
          <a:bodyPr/>
          <a:lstStyle/>
          <a:p>
            <a:r>
              <a:rPr lang="en-US" dirty="0"/>
              <a:t>Data Collection</a:t>
            </a:r>
            <a:endParaRPr lang="en-IN" dirty="0"/>
          </a:p>
        </p:txBody>
      </p:sp>
      <p:sp>
        <p:nvSpPr>
          <p:cNvPr id="3" name="Content Placeholder 2">
            <a:extLst>
              <a:ext uri="{FF2B5EF4-FFF2-40B4-BE49-F238E27FC236}">
                <a16:creationId xmlns:a16="http://schemas.microsoft.com/office/drawing/2014/main" id="{EB5C0B8F-D6EA-4771-AD75-6C4D71679359}"/>
              </a:ext>
            </a:extLst>
          </p:cNvPr>
          <p:cNvSpPr>
            <a:spLocks noGrp="1"/>
          </p:cNvSpPr>
          <p:nvPr>
            <p:ph idx="1"/>
          </p:nvPr>
        </p:nvSpPr>
        <p:spPr/>
        <p:txBody>
          <a:bodyPr/>
          <a:lstStyle/>
          <a:p>
            <a:pPr marL="0" indent="0">
              <a:buNone/>
            </a:pPr>
            <a:r>
              <a:rPr lang="en-US" dirty="0"/>
              <a:t> Steps:</a:t>
            </a:r>
          </a:p>
          <a:p>
            <a:pPr marL="457200" indent="-457200">
              <a:buFont typeface="+mj-lt"/>
              <a:buAutoNum type="arabicPeriod"/>
            </a:pPr>
            <a:r>
              <a:rPr lang="en-IN" dirty="0"/>
              <a:t>The dataset was created by manually separating infected leaves into different disease classes.</a:t>
            </a:r>
          </a:p>
          <a:p>
            <a:pPr marL="457200" indent="-457200">
              <a:buFont typeface="+mj-lt"/>
              <a:buAutoNum type="arabicPeriod"/>
            </a:pPr>
            <a:r>
              <a:rPr lang="en-IN" dirty="0"/>
              <a:t>We had consulted the farmers and had asked them to provide names of diseases for sample leaves. </a:t>
            </a:r>
          </a:p>
          <a:p>
            <a:pPr marL="457200" indent="-457200">
              <a:buFont typeface="+mj-lt"/>
              <a:buAutoNum type="arabicPeriod"/>
            </a:pPr>
            <a:r>
              <a:rPr lang="en-IN" dirty="0"/>
              <a:t>Image Format: .jpg, The images were captured with a white background, in direct sunlight. The images were reduced to the desired resolution for processing.</a:t>
            </a:r>
          </a:p>
        </p:txBody>
      </p:sp>
    </p:spTree>
    <p:extLst>
      <p:ext uri="{BB962C8B-B14F-4D97-AF65-F5344CB8AC3E}">
        <p14:creationId xmlns:p14="http://schemas.microsoft.com/office/powerpoint/2010/main" val="1551182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76E45-84D2-4E1A-89BA-BEB2994040A2}"/>
              </a:ext>
            </a:extLst>
          </p:cNvPr>
          <p:cNvSpPr>
            <a:spLocks noGrp="1"/>
          </p:cNvSpPr>
          <p:nvPr>
            <p:ph type="title"/>
          </p:nvPr>
        </p:nvSpPr>
        <p:spPr/>
        <p:txBody>
          <a:bodyPr/>
          <a:lstStyle/>
          <a:p>
            <a:r>
              <a:rPr lang="en-IN" b="1" dirty="0"/>
              <a:t>METHEDOLOGY</a:t>
            </a:r>
            <a:br>
              <a:rPr lang="en-IN" dirty="0"/>
            </a:br>
            <a:endParaRPr lang="en-IN" dirty="0"/>
          </a:p>
        </p:txBody>
      </p:sp>
      <p:sp>
        <p:nvSpPr>
          <p:cNvPr id="3" name="Content Placeholder 2">
            <a:extLst>
              <a:ext uri="{FF2B5EF4-FFF2-40B4-BE49-F238E27FC236}">
                <a16:creationId xmlns:a16="http://schemas.microsoft.com/office/drawing/2014/main" id="{2C542709-EE79-45B8-9B96-8E2143FC2B13}"/>
              </a:ext>
            </a:extLst>
          </p:cNvPr>
          <p:cNvSpPr>
            <a:spLocks noGrp="1"/>
          </p:cNvSpPr>
          <p:nvPr>
            <p:ph idx="1"/>
          </p:nvPr>
        </p:nvSpPr>
        <p:spPr/>
        <p:txBody>
          <a:bodyPr/>
          <a:lstStyle/>
          <a:p>
            <a:r>
              <a:rPr lang="en-IN" b="1" dirty="0"/>
              <a:t>Disease Identification Algorithm</a:t>
            </a:r>
            <a:endParaRPr lang="en-IN" dirty="0"/>
          </a:p>
          <a:p>
            <a:pPr marL="0" indent="0">
              <a:buNone/>
            </a:pPr>
            <a:r>
              <a:rPr lang="en-IN" dirty="0"/>
              <a:t> 		For detecting various paddy crop diseases of </a:t>
            </a:r>
            <a:r>
              <a:rPr lang="en-IN" dirty="0" err="1"/>
              <a:t>Nematode,Blast</a:t>
            </a:r>
            <a:r>
              <a:rPr lang="en-IN" dirty="0"/>
              <a:t>, Smut, Spots the image processing techniques namely image acquisition, image segmentation, </a:t>
            </a:r>
            <a:r>
              <a:rPr lang="en-IN" dirty="0" err="1"/>
              <a:t>preprocessing</a:t>
            </a:r>
            <a:r>
              <a:rPr lang="en-IN" dirty="0"/>
              <a:t> feature extraction and classification of image are introduced.</a:t>
            </a:r>
          </a:p>
          <a:p>
            <a:pPr marL="0" indent="0">
              <a:buNone/>
            </a:pPr>
            <a:r>
              <a:rPr lang="en-IN" b="1" dirty="0"/>
              <a:t>A. Image acquisition</a:t>
            </a:r>
            <a:endParaRPr lang="en-IN" dirty="0"/>
          </a:p>
          <a:p>
            <a:pPr marL="0" indent="0">
              <a:buNone/>
            </a:pPr>
            <a:r>
              <a:rPr lang="en-IN" dirty="0"/>
              <a:t>		Diseased affected paddy image is captured through a clear camera. To find the exact disease affected, the RGB </a:t>
            </a:r>
            <a:r>
              <a:rPr lang="en-IN" dirty="0" err="1"/>
              <a:t>color</a:t>
            </a:r>
            <a:r>
              <a:rPr lang="en-IN" dirty="0"/>
              <a:t> of the cropped image is must be clearly visible.</a:t>
            </a:r>
          </a:p>
        </p:txBody>
      </p:sp>
    </p:spTree>
    <p:extLst>
      <p:ext uri="{BB962C8B-B14F-4D97-AF65-F5344CB8AC3E}">
        <p14:creationId xmlns:p14="http://schemas.microsoft.com/office/powerpoint/2010/main" val="91298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E9A06-C684-4F54-845B-D8EAD66DDA7E}"/>
              </a:ext>
            </a:extLst>
          </p:cNvPr>
          <p:cNvSpPr>
            <a:spLocks noGrp="1"/>
          </p:cNvSpPr>
          <p:nvPr>
            <p:ph type="title"/>
          </p:nvPr>
        </p:nvSpPr>
        <p:spPr/>
        <p:txBody>
          <a:bodyPr/>
          <a:lstStyle/>
          <a:p>
            <a:r>
              <a:rPr lang="en-IN" b="1" dirty="0"/>
              <a:t>METHEDOLOGY</a:t>
            </a:r>
            <a:endParaRPr lang="en-IN" dirty="0"/>
          </a:p>
        </p:txBody>
      </p:sp>
      <p:sp>
        <p:nvSpPr>
          <p:cNvPr id="3" name="Content Placeholder 2">
            <a:extLst>
              <a:ext uri="{FF2B5EF4-FFF2-40B4-BE49-F238E27FC236}">
                <a16:creationId xmlns:a16="http://schemas.microsoft.com/office/drawing/2014/main" id="{56489194-DB1A-4AF4-8B7C-3E1FEC975BF6}"/>
              </a:ext>
            </a:extLst>
          </p:cNvPr>
          <p:cNvSpPr>
            <a:spLocks noGrp="1"/>
          </p:cNvSpPr>
          <p:nvPr>
            <p:ph idx="1"/>
          </p:nvPr>
        </p:nvSpPr>
        <p:spPr/>
        <p:txBody>
          <a:bodyPr>
            <a:normAutofit lnSpcReduction="10000"/>
          </a:bodyPr>
          <a:lstStyle/>
          <a:p>
            <a:pPr marL="0" indent="0">
              <a:buNone/>
            </a:pPr>
            <a:r>
              <a:rPr lang="en-IN" b="1" dirty="0"/>
              <a:t>B. Image </a:t>
            </a:r>
            <a:r>
              <a:rPr lang="en-IN" b="1" dirty="0" err="1"/>
              <a:t>preprocessing</a:t>
            </a:r>
            <a:endParaRPr lang="en-IN" dirty="0"/>
          </a:p>
          <a:p>
            <a:pPr marL="0" indent="0">
              <a:buNone/>
            </a:pPr>
            <a:r>
              <a:rPr lang="en-IN" dirty="0"/>
              <a:t>			The basic idea of the procedure is to upgrade the picture information and enhance the image properties. Image pre-processing is basic for showing, putting away and transmission off picture.</a:t>
            </a:r>
          </a:p>
          <a:p>
            <a:pPr marL="0" indent="0">
              <a:buNone/>
            </a:pPr>
            <a:r>
              <a:rPr lang="en-IN" b="1" dirty="0"/>
              <a:t>C. Image segmentation</a:t>
            </a:r>
            <a:endParaRPr lang="en-IN" dirty="0"/>
          </a:p>
          <a:p>
            <a:pPr marL="0" indent="0">
              <a:buNone/>
            </a:pPr>
            <a:r>
              <a:rPr lang="en-IN" dirty="0"/>
              <a:t>		The image quality is affected by the intensity of camera, flash, external environment factors such as ambient light, frequency distortion etc. These factors act as noise in images. They can be removed by using the deep convolutional neural network CNN algorithm. </a:t>
            </a:r>
          </a:p>
          <a:p>
            <a:pPr marL="0" indent="0">
              <a:buNone/>
            </a:pPr>
            <a:r>
              <a:rPr lang="en-IN" dirty="0"/>
              <a:t>		The deep-convolutional network algorithm is used for noise reduction process of disease identification in paddy crops.</a:t>
            </a:r>
          </a:p>
        </p:txBody>
      </p:sp>
    </p:spTree>
    <p:extLst>
      <p:ext uri="{BB962C8B-B14F-4D97-AF65-F5344CB8AC3E}">
        <p14:creationId xmlns:p14="http://schemas.microsoft.com/office/powerpoint/2010/main" val="3832613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8CE91-4A7D-4117-A717-B76EE7192493}"/>
              </a:ext>
            </a:extLst>
          </p:cNvPr>
          <p:cNvSpPr>
            <a:spLocks noGrp="1"/>
          </p:cNvSpPr>
          <p:nvPr>
            <p:ph type="title"/>
          </p:nvPr>
        </p:nvSpPr>
        <p:spPr/>
        <p:txBody>
          <a:bodyPr/>
          <a:lstStyle/>
          <a:p>
            <a:r>
              <a:rPr lang="en-IN" b="1" dirty="0"/>
              <a:t>METHEDOLOGY</a:t>
            </a:r>
            <a:endParaRPr lang="en-IN" dirty="0"/>
          </a:p>
        </p:txBody>
      </p:sp>
      <p:sp>
        <p:nvSpPr>
          <p:cNvPr id="3" name="Content Placeholder 2">
            <a:extLst>
              <a:ext uri="{FF2B5EF4-FFF2-40B4-BE49-F238E27FC236}">
                <a16:creationId xmlns:a16="http://schemas.microsoft.com/office/drawing/2014/main" id="{02E0E6F2-9B42-4D86-8603-32729808A373}"/>
              </a:ext>
            </a:extLst>
          </p:cNvPr>
          <p:cNvSpPr>
            <a:spLocks noGrp="1"/>
          </p:cNvSpPr>
          <p:nvPr>
            <p:ph idx="1"/>
          </p:nvPr>
        </p:nvSpPr>
        <p:spPr/>
        <p:txBody>
          <a:bodyPr/>
          <a:lstStyle/>
          <a:p>
            <a:pPr marL="0" indent="0">
              <a:buNone/>
            </a:pPr>
            <a:r>
              <a:rPr lang="en-IN" b="1" dirty="0"/>
              <a:t>D. Feature extraction</a:t>
            </a:r>
            <a:endParaRPr lang="en-IN" dirty="0"/>
          </a:p>
          <a:p>
            <a:pPr marL="0" indent="0">
              <a:buNone/>
            </a:pPr>
            <a:r>
              <a:rPr lang="en-IN" dirty="0"/>
              <a:t>		The paddy leaf disease consists of different lesion shape and lesion </a:t>
            </a:r>
            <a:r>
              <a:rPr lang="en-IN" dirty="0" err="1"/>
              <a:t>color</a:t>
            </a:r>
            <a:r>
              <a:rPr lang="en-IN" dirty="0"/>
              <a:t> because of several types of disease such as Nematode, Blast, Smut, and Spots. Features such as shape, </a:t>
            </a:r>
            <a:r>
              <a:rPr lang="en-IN" dirty="0" err="1"/>
              <a:t>color</a:t>
            </a:r>
            <a:r>
              <a:rPr lang="en-IN" dirty="0"/>
              <a:t> play a major role in disease identification. Shape can be identified by measuring the breadth and height of the paddy diseased image to measure the object pixel count.</a:t>
            </a:r>
          </a:p>
          <a:p>
            <a:pPr marL="0" indent="0">
              <a:buNone/>
            </a:pPr>
            <a:r>
              <a:rPr lang="en-IN" b="1" dirty="0"/>
              <a:t>E. Image classification</a:t>
            </a:r>
            <a:endParaRPr lang="en-IN" dirty="0"/>
          </a:p>
          <a:p>
            <a:pPr marL="0" indent="0">
              <a:buNone/>
            </a:pPr>
            <a:r>
              <a:rPr lang="en-IN" dirty="0"/>
              <a:t>		Several classification methodologies like Bayesian, artificial neural network [ANN], . The training dataset is </a:t>
            </a:r>
            <a:r>
              <a:rPr lang="en-IN" dirty="0" err="1"/>
              <a:t>analyzed</a:t>
            </a:r>
            <a:r>
              <a:rPr lang="en-IN" dirty="0"/>
              <a:t> using deep CNN to extract its features and </a:t>
            </a:r>
            <a:r>
              <a:rPr lang="en-IN" dirty="0" err="1"/>
              <a:t>haracteristics</a:t>
            </a:r>
            <a:r>
              <a:rPr lang="en-IN" dirty="0"/>
              <a:t> for comparison with the testing dataset. </a:t>
            </a:r>
          </a:p>
        </p:txBody>
      </p:sp>
    </p:spTree>
    <p:extLst>
      <p:ext uri="{BB962C8B-B14F-4D97-AF65-F5344CB8AC3E}">
        <p14:creationId xmlns:p14="http://schemas.microsoft.com/office/powerpoint/2010/main" val="4163276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DF45B-D385-4C8A-BC57-9D98BF60323C}"/>
              </a:ext>
            </a:extLst>
          </p:cNvPr>
          <p:cNvSpPr>
            <a:spLocks noGrp="1"/>
          </p:cNvSpPr>
          <p:nvPr>
            <p:ph type="title"/>
          </p:nvPr>
        </p:nvSpPr>
        <p:spPr>
          <a:xfrm>
            <a:off x="685868" y="346701"/>
            <a:ext cx="9404723" cy="1400530"/>
          </a:xfrm>
        </p:spPr>
        <p:txBody>
          <a:bodyPr/>
          <a:lstStyle/>
          <a:p>
            <a:r>
              <a:rPr lang="en-IN" b="1" dirty="0"/>
              <a:t>Data Modelling:</a:t>
            </a:r>
            <a:br>
              <a:rPr lang="en-IN" dirty="0"/>
            </a:br>
            <a:endParaRPr lang="en-IN" dirty="0"/>
          </a:p>
        </p:txBody>
      </p:sp>
      <p:sp>
        <p:nvSpPr>
          <p:cNvPr id="3" name="Content Placeholder 2">
            <a:extLst>
              <a:ext uri="{FF2B5EF4-FFF2-40B4-BE49-F238E27FC236}">
                <a16:creationId xmlns:a16="http://schemas.microsoft.com/office/drawing/2014/main" id="{65BBA70C-4F20-4605-A0BF-F2EC8421D89E}"/>
              </a:ext>
            </a:extLst>
          </p:cNvPr>
          <p:cNvSpPr>
            <a:spLocks noGrp="1"/>
          </p:cNvSpPr>
          <p:nvPr>
            <p:ph idx="1"/>
          </p:nvPr>
        </p:nvSpPr>
        <p:spPr>
          <a:xfrm>
            <a:off x="931033" y="1496326"/>
            <a:ext cx="9975505" cy="4805082"/>
          </a:xfrm>
        </p:spPr>
        <p:txBody>
          <a:bodyPr>
            <a:normAutofit fontScale="77500" lnSpcReduction="20000"/>
          </a:bodyPr>
          <a:lstStyle/>
          <a:p>
            <a:pPr marL="0" indent="0">
              <a:buNone/>
            </a:pPr>
            <a:endParaRPr lang="en-IN" dirty="0"/>
          </a:p>
          <a:p>
            <a:r>
              <a:rPr lang="en-IN" dirty="0"/>
              <a:t>Algorithm: Paddy crop disease classification using deep CNN.</a:t>
            </a:r>
          </a:p>
          <a:p>
            <a:r>
              <a:rPr lang="en-IN" b="1" i="1" dirty="0"/>
              <a:t>Input</a:t>
            </a:r>
            <a:r>
              <a:rPr lang="en-IN" dirty="0"/>
              <a:t>: Paddy crop </a:t>
            </a:r>
            <a:r>
              <a:rPr lang="en-IN" dirty="0" err="1"/>
              <a:t>colored</a:t>
            </a:r>
            <a:r>
              <a:rPr lang="en-IN" dirty="0"/>
              <a:t> diseased images.</a:t>
            </a:r>
          </a:p>
          <a:p>
            <a:r>
              <a:rPr lang="en-IN" b="1" i="1" dirty="0"/>
              <a:t>Output</a:t>
            </a:r>
            <a:r>
              <a:rPr lang="en-IN" dirty="0"/>
              <a:t>: Classified diseased images &amp; Preventive Measures.</a:t>
            </a:r>
          </a:p>
          <a:p>
            <a:r>
              <a:rPr lang="en-IN" b="1" dirty="0"/>
              <a:t>Step 1</a:t>
            </a:r>
            <a:r>
              <a:rPr lang="en-IN" dirty="0"/>
              <a:t>: Start.</a:t>
            </a:r>
          </a:p>
          <a:p>
            <a:r>
              <a:rPr lang="en-IN" b="1" dirty="0"/>
              <a:t>Step 2</a:t>
            </a:r>
            <a:r>
              <a:rPr lang="en-IN" dirty="0"/>
              <a:t>: Train the 200 selected images with deep CNN and obtain the features for pattern matching.</a:t>
            </a:r>
          </a:p>
          <a:p>
            <a:r>
              <a:rPr lang="en-IN" b="1" dirty="0"/>
              <a:t>Step 3</a:t>
            </a:r>
            <a:r>
              <a:rPr lang="en-IN" dirty="0"/>
              <a:t>: Select the </a:t>
            </a:r>
            <a:r>
              <a:rPr lang="en-IN" dirty="0" err="1"/>
              <a:t>colored</a:t>
            </a:r>
            <a:r>
              <a:rPr lang="en-IN" dirty="0"/>
              <a:t> image of a specific disease from testing database.</a:t>
            </a:r>
          </a:p>
          <a:p>
            <a:r>
              <a:rPr lang="en-IN" b="1" dirty="0"/>
              <a:t>Step 4</a:t>
            </a:r>
            <a:r>
              <a:rPr lang="en-IN" dirty="0"/>
              <a:t>: Crop multiple diseased spot from the image and choose the ideal one.</a:t>
            </a:r>
          </a:p>
          <a:p>
            <a:r>
              <a:rPr lang="en-IN" b="1" dirty="0"/>
              <a:t>Step 5</a:t>
            </a:r>
            <a:r>
              <a:rPr lang="en-IN" dirty="0"/>
              <a:t>: Apply deep CNN algorithm for images denoising </a:t>
            </a:r>
          </a:p>
          <a:p>
            <a:r>
              <a:rPr lang="en-IN" b="1" dirty="0"/>
              <a:t>Step 6</a:t>
            </a:r>
            <a:r>
              <a:rPr lang="en-IN" dirty="0"/>
              <a:t>:</a:t>
            </a:r>
            <a:r>
              <a:rPr lang="en-IN" b="1" dirty="0"/>
              <a:t> </a:t>
            </a:r>
            <a:r>
              <a:rPr lang="en-IN" dirty="0"/>
              <a:t>Apply </a:t>
            </a:r>
            <a:r>
              <a:rPr lang="en-IN" dirty="0" err="1"/>
              <a:t>color</a:t>
            </a:r>
            <a:r>
              <a:rPr lang="en-IN" dirty="0"/>
              <a:t> and texture feature extraction  </a:t>
            </a:r>
          </a:p>
          <a:p>
            <a:r>
              <a:rPr lang="en-IN" b="1" dirty="0"/>
              <a:t>Step 7</a:t>
            </a:r>
            <a:r>
              <a:rPr lang="en-IN" dirty="0"/>
              <a:t>: Train the </a:t>
            </a:r>
            <a:r>
              <a:rPr lang="en-IN" dirty="0" err="1"/>
              <a:t>color</a:t>
            </a:r>
            <a:r>
              <a:rPr lang="en-IN" dirty="0"/>
              <a:t> and texture feature with classifier </a:t>
            </a:r>
          </a:p>
          <a:p>
            <a:r>
              <a:rPr lang="en-IN" b="1" dirty="0"/>
              <a:t>Step 8</a:t>
            </a:r>
            <a:r>
              <a:rPr lang="en-IN" dirty="0"/>
              <a:t>: Determine and classify the images using deep CNN</a:t>
            </a:r>
          </a:p>
          <a:p>
            <a:r>
              <a:rPr lang="en-IN" b="1" dirty="0"/>
              <a:t>Step 9</a:t>
            </a:r>
            <a:r>
              <a:rPr lang="en-IN" dirty="0"/>
              <a:t>: Highlight the disease affected and remedial measures </a:t>
            </a:r>
          </a:p>
          <a:p>
            <a:r>
              <a:rPr lang="en-IN" b="1" dirty="0"/>
              <a:t>Step 10</a:t>
            </a:r>
            <a:r>
              <a:rPr lang="en-IN" dirty="0"/>
              <a:t>: Stop.</a:t>
            </a:r>
          </a:p>
          <a:p>
            <a:endParaRPr lang="en-IN" dirty="0"/>
          </a:p>
        </p:txBody>
      </p:sp>
    </p:spTree>
    <p:extLst>
      <p:ext uri="{BB962C8B-B14F-4D97-AF65-F5344CB8AC3E}">
        <p14:creationId xmlns:p14="http://schemas.microsoft.com/office/powerpoint/2010/main" val="3202100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BBF51-C965-4B5E-891C-C71597947587}"/>
              </a:ext>
            </a:extLst>
          </p:cNvPr>
          <p:cNvSpPr>
            <a:spLocks noGrp="1"/>
          </p:cNvSpPr>
          <p:nvPr>
            <p:ph type="title"/>
          </p:nvPr>
        </p:nvSpPr>
        <p:spPr>
          <a:xfrm>
            <a:off x="765381" y="38281"/>
            <a:ext cx="9404723" cy="1400530"/>
          </a:xfrm>
        </p:spPr>
        <p:txBody>
          <a:bodyPr/>
          <a:lstStyle/>
          <a:p>
            <a:r>
              <a:rPr lang="en-US" b="1" dirty="0"/>
              <a:t>Data Modeling</a:t>
            </a:r>
            <a:endParaRPr lang="en-IN" b="1" dirty="0"/>
          </a:p>
        </p:txBody>
      </p:sp>
      <p:pic>
        <p:nvPicPr>
          <p:cNvPr id="4" name="image4.jpg">
            <a:extLst>
              <a:ext uri="{FF2B5EF4-FFF2-40B4-BE49-F238E27FC236}">
                <a16:creationId xmlns:a16="http://schemas.microsoft.com/office/drawing/2014/main" id="{B91E2DC2-177B-4EFA-B426-3F287BCF2566}"/>
              </a:ext>
            </a:extLst>
          </p:cNvPr>
          <p:cNvPicPr>
            <a:picLocks noGrp="1"/>
          </p:cNvPicPr>
          <p:nvPr>
            <p:ph idx="1"/>
          </p:nvPr>
        </p:nvPicPr>
        <p:blipFill>
          <a:blip r:embed="rId2"/>
          <a:srcRect/>
          <a:stretch>
            <a:fillRect/>
          </a:stretch>
        </p:blipFill>
        <p:spPr>
          <a:xfrm>
            <a:off x="6013113" y="1615317"/>
            <a:ext cx="3222482" cy="2294074"/>
          </a:xfrm>
          <a:prstGeom prst="rect">
            <a:avLst/>
          </a:prstGeom>
          <a:ln/>
        </p:spPr>
      </p:pic>
      <p:pic>
        <p:nvPicPr>
          <p:cNvPr id="5" name="image3.jpg">
            <a:extLst>
              <a:ext uri="{FF2B5EF4-FFF2-40B4-BE49-F238E27FC236}">
                <a16:creationId xmlns:a16="http://schemas.microsoft.com/office/drawing/2014/main" id="{56C985E3-154B-486E-82F2-E5DD81C1FF25}"/>
              </a:ext>
            </a:extLst>
          </p:cNvPr>
          <p:cNvPicPr/>
          <p:nvPr/>
        </p:nvPicPr>
        <p:blipFill>
          <a:blip r:embed="rId3"/>
          <a:srcRect/>
          <a:stretch>
            <a:fillRect/>
          </a:stretch>
        </p:blipFill>
        <p:spPr>
          <a:xfrm>
            <a:off x="1879605" y="1615317"/>
            <a:ext cx="3222482" cy="2135049"/>
          </a:xfrm>
          <a:prstGeom prst="rect">
            <a:avLst/>
          </a:prstGeom>
          <a:ln/>
        </p:spPr>
      </p:pic>
      <p:pic>
        <p:nvPicPr>
          <p:cNvPr id="6" name="image1.jpg">
            <a:extLst>
              <a:ext uri="{FF2B5EF4-FFF2-40B4-BE49-F238E27FC236}">
                <a16:creationId xmlns:a16="http://schemas.microsoft.com/office/drawing/2014/main" id="{5E3B3C00-F9D2-4A29-8A0F-1775B1C9A8D1}"/>
              </a:ext>
            </a:extLst>
          </p:cNvPr>
          <p:cNvPicPr/>
          <p:nvPr/>
        </p:nvPicPr>
        <p:blipFill>
          <a:blip r:embed="rId4"/>
          <a:srcRect/>
          <a:stretch>
            <a:fillRect/>
          </a:stretch>
        </p:blipFill>
        <p:spPr>
          <a:xfrm>
            <a:off x="6013113" y="4067823"/>
            <a:ext cx="3222482" cy="2564890"/>
          </a:xfrm>
          <a:prstGeom prst="rect">
            <a:avLst/>
          </a:prstGeom>
          <a:ln/>
        </p:spPr>
      </p:pic>
      <p:pic>
        <p:nvPicPr>
          <p:cNvPr id="7" name="image2.jpg">
            <a:extLst>
              <a:ext uri="{FF2B5EF4-FFF2-40B4-BE49-F238E27FC236}">
                <a16:creationId xmlns:a16="http://schemas.microsoft.com/office/drawing/2014/main" id="{4FC37D28-C1A7-4EEF-841E-449B23C1B3DC}"/>
              </a:ext>
            </a:extLst>
          </p:cNvPr>
          <p:cNvPicPr/>
          <p:nvPr/>
        </p:nvPicPr>
        <p:blipFill>
          <a:blip r:embed="rId5"/>
          <a:srcRect/>
          <a:stretch>
            <a:fillRect/>
          </a:stretch>
        </p:blipFill>
        <p:spPr>
          <a:xfrm>
            <a:off x="1997112" y="4067823"/>
            <a:ext cx="2987467" cy="2412048"/>
          </a:xfrm>
          <a:prstGeom prst="rect">
            <a:avLst/>
          </a:prstGeom>
          <a:ln/>
        </p:spPr>
      </p:pic>
    </p:spTree>
    <p:extLst>
      <p:ext uri="{BB962C8B-B14F-4D97-AF65-F5344CB8AC3E}">
        <p14:creationId xmlns:p14="http://schemas.microsoft.com/office/powerpoint/2010/main" val="2244174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B1B73-2B05-40D4-A9C8-4FE2183DE3D4}"/>
              </a:ext>
            </a:extLst>
          </p:cNvPr>
          <p:cNvSpPr>
            <a:spLocks noGrp="1"/>
          </p:cNvSpPr>
          <p:nvPr>
            <p:ph type="title"/>
          </p:nvPr>
        </p:nvSpPr>
        <p:spPr/>
        <p:txBody>
          <a:bodyPr/>
          <a:lstStyle/>
          <a:p>
            <a:r>
              <a:rPr lang="en-IN" b="1" dirty="0"/>
              <a:t>CONCLUSION</a:t>
            </a:r>
            <a:endParaRPr lang="en-IN" dirty="0"/>
          </a:p>
        </p:txBody>
      </p:sp>
      <p:sp>
        <p:nvSpPr>
          <p:cNvPr id="3" name="Content Placeholder 2">
            <a:extLst>
              <a:ext uri="{FF2B5EF4-FFF2-40B4-BE49-F238E27FC236}">
                <a16:creationId xmlns:a16="http://schemas.microsoft.com/office/drawing/2014/main" id="{0AD6035D-1BA3-48B2-95B2-4BF5AA6EE305}"/>
              </a:ext>
            </a:extLst>
          </p:cNvPr>
          <p:cNvSpPr>
            <a:spLocks noGrp="1"/>
          </p:cNvSpPr>
          <p:nvPr>
            <p:ph idx="1"/>
          </p:nvPr>
        </p:nvSpPr>
        <p:spPr/>
        <p:txBody>
          <a:bodyPr/>
          <a:lstStyle/>
          <a:p>
            <a:r>
              <a:rPr lang="en-IN" dirty="0"/>
              <a:t>The drastic environment change urges the need of devising new methodology for agriculture i.e. paddy crop plantation. In this paper, we proposed a new mobile app based on ML algorithms for defining diseases identification and classification in paddy crops. The deep CNN is used for denoising images classification is used for disease classification.</a:t>
            </a:r>
          </a:p>
          <a:p>
            <a:r>
              <a:rPr lang="en-IN" dirty="0"/>
              <a:t>It is found that the proposed methodology has evidenced to achieve improved classification with an accuracy of </a:t>
            </a:r>
            <a:r>
              <a:rPr lang="en-IN" b="1" u="sng" dirty="0"/>
              <a:t>98.30 %. </a:t>
            </a:r>
            <a:r>
              <a:rPr lang="en-IN" dirty="0"/>
              <a:t>The research work can further extended to reduce the false classification by using other classifiers for feature extraction among the various paddy crop diseases</a:t>
            </a:r>
          </a:p>
        </p:txBody>
      </p:sp>
    </p:spTree>
    <p:extLst>
      <p:ext uri="{BB962C8B-B14F-4D97-AF65-F5344CB8AC3E}">
        <p14:creationId xmlns:p14="http://schemas.microsoft.com/office/powerpoint/2010/main" val="40386488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45</TotalTime>
  <Words>393</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Rice Crop Disease Prediction</vt:lpstr>
      <vt:lpstr>Problem Statement</vt:lpstr>
      <vt:lpstr>Data Collection</vt:lpstr>
      <vt:lpstr>METHEDOLOGY </vt:lpstr>
      <vt:lpstr>METHEDOLOGY</vt:lpstr>
      <vt:lpstr>METHEDOLOGY</vt:lpstr>
      <vt:lpstr>Data Modelling: </vt:lpstr>
      <vt:lpstr>Data Modeling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Rice Crop Disease Prediction</dc:title>
  <dc:creator>NAVIN KUMAR</dc:creator>
  <cp:lastModifiedBy>NAVIN KUMAR</cp:lastModifiedBy>
  <cp:revision>7</cp:revision>
  <dcterms:created xsi:type="dcterms:W3CDTF">2019-07-01T05:00:34Z</dcterms:created>
  <dcterms:modified xsi:type="dcterms:W3CDTF">2019-07-01T05:55:22Z</dcterms:modified>
</cp:coreProperties>
</file>