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60" r:id="rId3"/>
    <p:sldId id="262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2" r:id="rId14"/>
    <p:sldId id="271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79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3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7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5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2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8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6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8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65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48875"/>
            <a:ext cx="10058400" cy="48514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245523" y="112389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74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rddevprimus/Software-Billing-for-KM24-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2720-5CBE-4BB7-8CF8-B2A7AA1B2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Primus Smart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3D864-3FE6-4929-A8F2-422532252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55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C064-E5D9-4D81-BF76-7A3B6352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4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ระบบบริหารห้องพัก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(เข้าพัก)</a:t>
            </a:r>
            <a:endParaRPr lang="en-US" dirty="0"/>
          </a:p>
        </p:txBody>
      </p:sp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B22C55D6-30AB-4CFF-BFC9-D7A6DC39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92" y="1219284"/>
            <a:ext cx="4529553" cy="50803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60DDA12-0C1B-42D5-9B0F-42C6F2432790}"/>
              </a:ext>
            </a:extLst>
          </p:cNvPr>
          <p:cNvSpPr/>
          <p:nvPr/>
        </p:nvSpPr>
        <p:spPr>
          <a:xfrm>
            <a:off x="513992" y="2539014"/>
            <a:ext cx="4315460" cy="3254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484379-BB5D-43B7-90AE-71E0FBD704AD}"/>
              </a:ext>
            </a:extLst>
          </p:cNvPr>
          <p:cNvSpPr txBox="1"/>
          <p:nvPr/>
        </p:nvSpPr>
        <p:spPr>
          <a:xfrm>
            <a:off x="1097280" y="2517092"/>
            <a:ext cx="104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Click </a:t>
            </a:r>
            <a:r>
              <a:rPr lang="th-TH" b="1" dirty="0">
                <a:solidFill>
                  <a:srgbClr val="FF0000"/>
                </a:solidFill>
              </a:rPr>
              <a:t>เลือก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2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DFA6E92-3BD9-456F-9146-7D948BB54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39602" y="1331841"/>
            <a:ext cx="5951358" cy="3804350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79AFFDA-13F3-42BE-B097-35EF879CA2BE}"/>
              </a:ext>
            </a:extLst>
          </p:cNvPr>
          <p:cNvSpPr txBox="1"/>
          <p:nvPr/>
        </p:nvSpPr>
        <p:spPr>
          <a:xfrm rot="20073038">
            <a:off x="3692777" y="2558534"/>
            <a:ext cx="248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rgbClr val="FF0000"/>
                </a:solidFill>
              </a:rPr>
              <a:t>ข้อมูลห้องเช้าจากรายการที่เลือก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526B03-B6A5-4F05-B8DC-8DFE5F455E59}"/>
              </a:ext>
            </a:extLst>
          </p:cNvPr>
          <p:cNvCxnSpPr>
            <a:cxnSpLocks/>
          </p:cNvCxnSpPr>
          <p:nvPr/>
        </p:nvCxnSpPr>
        <p:spPr>
          <a:xfrm flipV="1">
            <a:off x="4371201" y="2194560"/>
            <a:ext cx="1255632" cy="548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1C12C7-42C8-4CC7-99F7-893DB1403DFE}"/>
              </a:ext>
            </a:extLst>
          </p:cNvPr>
          <p:cNvSpPr txBox="1"/>
          <p:nvPr/>
        </p:nvSpPr>
        <p:spPr>
          <a:xfrm>
            <a:off x="2145382" y="1101009"/>
            <a:ext cx="3283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</a:rPr>
              <a:t>1 ค้นหาห้องว่าง หรือ ห้องที่จองไว้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DDC77F-C0F1-4CEA-94C3-9717FF82F178}"/>
              </a:ext>
            </a:extLst>
          </p:cNvPr>
          <p:cNvCxnSpPr>
            <a:cxnSpLocks/>
          </p:cNvCxnSpPr>
          <p:nvPr/>
        </p:nvCxnSpPr>
        <p:spPr>
          <a:xfrm>
            <a:off x="6021442" y="4777431"/>
            <a:ext cx="0" cy="5636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CA9D5E4-8C68-4468-B0F4-C772F188E402}"/>
              </a:ext>
            </a:extLst>
          </p:cNvPr>
          <p:cNvSpPr txBox="1"/>
          <p:nvPr/>
        </p:nvSpPr>
        <p:spPr>
          <a:xfrm>
            <a:off x="8886695" y="1503024"/>
            <a:ext cx="2658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</a:rPr>
              <a:t>2 บันทึกข้อมูลห้องที่เข้าพัก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3A5AF4-A906-413A-A006-278526B0DBE6}"/>
              </a:ext>
            </a:extLst>
          </p:cNvPr>
          <p:cNvSpPr txBox="1"/>
          <p:nvPr/>
        </p:nvSpPr>
        <p:spPr>
          <a:xfrm>
            <a:off x="5368076" y="5295326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</a:rPr>
              <a:t>3 เพิ่มรายการ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F2D323-C8D7-4E0E-964F-0823E615052E}"/>
              </a:ext>
            </a:extLst>
          </p:cNvPr>
          <p:cNvSpPr/>
          <p:nvPr/>
        </p:nvSpPr>
        <p:spPr>
          <a:xfrm>
            <a:off x="6503282" y="4610099"/>
            <a:ext cx="649985" cy="167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solidFill>
                  <a:schemeClr val="tx1"/>
                </a:solidFill>
              </a:rPr>
              <a:t>สัญญา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36F8AE-303C-4B44-994B-2588FF807C08}"/>
              </a:ext>
            </a:extLst>
          </p:cNvPr>
          <p:cNvSpPr txBox="1"/>
          <p:nvPr/>
        </p:nvSpPr>
        <p:spPr>
          <a:xfrm>
            <a:off x="7073897" y="5295326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</a:rPr>
              <a:t>4 รายละเอียดสัญญา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CF22F28-A0D7-46ED-BB13-11F91CDA4A37}"/>
              </a:ext>
            </a:extLst>
          </p:cNvPr>
          <p:cNvCxnSpPr>
            <a:cxnSpLocks/>
          </p:cNvCxnSpPr>
          <p:nvPr/>
        </p:nvCxnSpPr>
        <p:spPr>
          <a:xfrm>
            <a:off x="6823924" y="4824482"/>
            <a:ext cx="757976" cy="470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6C829C-30C1-4D3B-A1AE-E2CB046720F0}"/>
              </a:ext>
            </a:extLst>
          </p:cNvPr>
          <p:cNvSpPr txBox="1"/>
          <p:nvPr/>
        </p:nvSpPr>
        <p:spPr>
          <a:xfrm>
            <a:off x="1197255" y="5990950"/>
            <a:ext cx="333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rgbClr val="FF0000"/>
                </a:solidFill>
              </a:rPr>
              <a:t>แสดงเฉพาะห้องที่จอง และ ห้องที่ว่าง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06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C215-A4FD-4604-9B36-8F94B5B0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4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ระบบบริหารห้องพัก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(เข้าพัก)</a:t>
            </a:r>
            <a:endParaRPr lang="en-US" dirty="0"/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A14B5BC-F297-4AEF-9C79-57A54558F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822141"/>
            <a:ext cx="4208145" cy="3678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5A63FD-BCDD-4133-AF13-9CD38C1F6265}"/>
              </a:ext>
            </a:extLst>
          </p:cNvPr>
          <p:cNvSpPr txBox="1"/>
          <p:nvPr/>
        </p:nvSpPr>
        <p:spPr>
          <a:xfrm>
            <a:off x="1097279" y="1357686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</a:rPr>
              <a:t>3 เพิ่มรายการ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0BDEB9-FC68-42FF-A81D-02EA86ACD862}"/>
              </a:ext>
            </a:extLst>
          </p:cNvPr>
          <p:cNvCxnSpPr/>
          <p:nvPr/>
        </p:nvCxnSpPr>
        <p:spPr>
          <a:xfrm>
            <a:off x="4580878" y="2769833"/>
            <a:ext cx="131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7E925C-A139-45A2-AB84-D2336CBB3C5E}"/>
              </a:ext>
            </a:extLst>
          </p:cNvPr>
          <p:cNvSpPr txBox="1"/>
          <p:nvPr/>
        </p:nvSpPr>
        <p:spPr>
          <a:xfrm>
            <a:off x="6126480" y="2585167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??? </a:t>
            </a:r>
            <a:r>
              <a:rPr lang="th-TH" dirty="0">
                <a:solidFill>
                  <a:srgbClr val="FF0000"/>
                </a:solidFill>
              </a:rPr>
              <a:t>มีอะไรให้เลือกบ้าง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563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98B4-423A-4661-9974-F85D7F5E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4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ระบบบริหารห้องพัก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(เข้าพัก)</a:t>
            </a:r>
            <a:endParaRPr lang="en-US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2E7692B-4415-4E6B-B774-3547066CC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09674"/>
            <a:ext cx="6051175" cy="251138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07C1221D-ABD4-4D24-A24C-57E2B940D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34" y="5224612"/>
            <a:ext cx="5857243" cy="1145616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D31C83-A322-4E00-8DCE-E42B28E88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433" y="1347194"/>
            <a:ext cx="6550561" cy="9589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FD5C58-6D70-4824-BFBE-90D58FB42CB2}"/>
              </a:ext>
            </a:extLst>
          </p:cNvPr>
          <p:cNvSpPr txBox="1"/>
          <p:nvPr/>
        </p:nvSpPr>
        <p:spPr>
          <a:xfrm>
            <a:off x="5553075" y="3642219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solidFill>
                  <a:srgbClr val="FF0000"/>
                </a:solidFill>
              </a:rPr>
              <a:t>บันทึกรายละเอียดผู้พัก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114026-8E82-4E1C-9449-2C521531521A}"/>
              </a:ext>
            </a:extLst>
          </p:cNvPr>
          <p:cNvCxnSpPr/>
          <p:nvPr/>
        </p:nvCxnSpPr>
        <p:spPr>
          <a:xfrm flipH="1">
            <a:off x="2190750" y="4057650"/>
            <a:ext cx="3600450" cy="20002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496124-2112-4BF6-9BF9-B12778418F52}"/>
              </a:ext>
            </a:extLst>
          </p:cNvPr>
          <p:cNvSpPr txBox="1"/>
          <p:nvPr/>
        </p:nvSpPr>
        <p:spPr>
          <a:xfrm rot="19965348">
            <a:off x="3679833" y="460102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solidFill>
                  <a:srgbClr val="FF0000"/>
                </a:solidFill>
              </a:rPr>
              <a:t>บันทึก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85C5D4-039F-4538-9CBE-07AD51536E49}"/>
              </a:ext>
            </a:extLst>
          </p:cNvPr>
          <p:cNvSpPr txBox="1"/>
          <p:nvPr/>
        </p:nvSpPr>
        <p:spPr>
          <a:xfrm>
            <a:off x="6761739" y="525825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solidFill>
                  <a:srgbClr val="FF0000"/>
                </a:solidFill>
              </a:rPr>
              <a:t>แก้ไข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AB3357-D1FD-4CB5-B48F-AC2F313CF7CE}"/>
              </a:ext>
            </a:extLst>
          </p:cNvPr>
          <p:cNvSpPr txBox="1"/>
          <p:nvPr/>
        </p:nvSpPr>
        <p:spPr>
          <a:xfrm>
            <a:off x="7316699" y="561275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solidFill>
                  <a:srgbClr val="FF0000"/>
                </a:solidFill>
              </a:rPr>
              <a:t>ลบ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A64547-1312-4601-8FAF-C912659D4880}"/>
              </a:ext>
            </a:extLst>
          </p:cNvPr>
          <p:cNvSpPr txBox="1"/>
          <p:nvPr/>
        </p:nvSpPr>
        <p:spPr>
          <a:xfrm>
            <a:off x="5791200" y="1775169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solidFill>
                  <a:srgbClr val="FF0000"/>
                </a:solidFill>
              </a:rPr>
              <a:t>บันทึกข้อมูลสัญญา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58C6B-1C97-4A6D-981D-858694FEBA65}"/>
              </a:ext>
            </a:extLst>
          </p:cNvPr>
          <p:cNvSpPr txBox="1"/>
          <p:nvPr/>
        </p:nvSpPr>
        <p:spPr>
          <a:xfrm>
            <a:off x="1213433" y="988906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</a:rPr>
              <a:t>4 รายละเอียดสัญญา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6039D1-B870-474B-9E25-A3B6659E8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5805" y="2800459"/>
            <a:ext cx="3686689" cy="245779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3A38C8-A9D4-4BDF-95A9-5BD26B5D2E0B}"/>
              </a:ext>
            </a:extLst>
          </p:cNvPr>
          <p:cNvCxnSpPr/>
          <p:nvPr/>
        </p:nvCxnSpPr>
        <p:spPr>
          <a:xfrm flipV="1">
            <a:off x="2190750" y="4145872"/>
            <a:ext cx="5895055" cy="19120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3BDD81-F3B3-46EB-A8FB-3B2CB36DEA87}"/>
              </a:ext>
            </a:extLst>
          </p:cNvPr>
          <p:cNvCxnSpPr/>
          <p:nvPr/>
        </p:nvCxnSpPr>
        <p:spPr>
          <a:xfrm flipH="1">
            <a:off x="6667130" y="5092310"/>
            <a:ext cx="3542190" cy="7051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111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64D2-6F76-41D7-BEAC-B13D9EB0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หน้าแสดงสัญญาการเข้า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C7CB75-32E0-4E78-AB0E-AC6761572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59849"/>
            <a:ext cx="884433" cy="33383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ADBC3FB-B2C5-45C2-A573-E55B3F964B6D}"/>
              </a:ext>
            </a:extLst>
          </p:cNvPr>
          <p:cNvSpPr/>
          <p:nvPr/>
        </p:nvSpPr>
        <p:spPr>
          <a:xfrm>
            <a:off x="1097280" y="3352800"/>
            <a:ext cx="862489" cy="10953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609BED86-7CB7-4F02-9EB0-589F8D8B5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5971" y="1759849"/>
            <a:ext cx="4750863" cy="3677603"/>
          </a:xfr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49CCFB3-37F5-4968-95EF-EAFCD66909C0}"/>
              </a:ext>
            </a:extLst>
          </p:cNvPr>
          <p:cNvSpPr/>
          <p:nvPr/>
        </p:nvSpPr>
        <p:spPr>
          <a:xfrm>
            <a:off x="2267791" y="3201829"/>
            <a:ext cx="678180" cy="521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1A36BE2A-2C0F-4792-8EDE-6A9ACACD7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709" y="1752229"/>
            <a:ext cx="3642722" cy="33459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827791-F9D1-4AA0-879A-5FBDEF4415B6}"/>
              </a:ext>
            </a:extLst>
          </p:cNvPr>
          <p:cNvSpPr/>
          <p:nvPr/>
        </p:nvSpPr>
        <p:spPr>
          <a:xfrm>
            <a:off x="8001023" y="5175061"/>
            <a:ext cx="747981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7D7906-9B31-4D01-8810-0D5043C140E8}"/>
              </a:ext>
            </a:extLst>
          </p:cNvPr>
          <p:cNvSpPr/>
          <p:nvPr/>
        </p:nvSpPr>
        <p:spPr>
          <a:xfrm>
            <a:off x="10529096" y="5175061"/>
            <a:ext cx="747981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1937023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DE17-CD89-49EE-90C2-F77C56EE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พิมพ์ สัญญา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FB991-F5DE-4947-8D19-63F2DA202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738" y="1825625"/>
            <a:ext cx="9322524" cy="4351338"/>
          </a:xfrm>
        </p:spPr>
      </p:pic>
    </p:spTree>
    <p:extLst>
      <p:ext uri="{BB962C8B-B14F-4D97-AF65-F5344CB8AC3E}">
        <p14:creationId xmlns:p14="http://schemas.microsoft.com/office/powerpoint/2010/main" val="202928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E63C-E055-4952-A023-10068EEC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เงื่อนไข ในการพัฒนา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026BE-FF91-4F41-85A7-0BD462218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48875"/>
            <a:ext cx="10058400" cy="2408725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th-TH" sz="2500" dirty="0"/>
              <a:t>พัฒนาด้วย</a:t>
            </a:r>
            <a:r>
              <a:rPr lang="en-US" sz="2500" dirty="0"/>
              <a:t> front end React application 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2500" dirty="0"/>
              <a:t>ใช้</a:t>
            </a:r>
            <a:r>
              <a:rPr lang="en-US" sz="2500" dirty="0"/>
              <a:t> Web application API </a:t>
            </a:r>
            <a:r>
              <a:rPr lang="th-TH" sz="2500" dirty="0"/>
              <a:t> </a:t>
            </a:r>
            <a:r>
              <a:rPr lang="en-US" sz="2500" dirty="0"/>
              <a:t>Apollo React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Back End    Node JS ,  route  Graph QL  Application</a:t>
            </a:r>
            <a:br>
              <a:rPr lang="en-US" sz="2500" dirty="0"/>
            </a:br>
            <a:r>
              <a:rPr lang="en-US" sz="2500" dirty="0"/>
              <a:t>     </a:t>
            </a:r>
            <a:br>
              <a:rPr lang="en-US" sz="2500" dirty="0"/>
            </a:br>
            <a:r>
              <a:rPr lang="en-US" sz="2500" dirty="0"/>
              <a:t>[ format </a:t>
            </a:r>
            <a:r>
              <a:rPr lang="th-TH" sz="2500" dirty="0"/>
              <a:t>สำหรับ </a:t>
            </a:r>
            <a:r>
              <a:rPr lang="en-US" sz="2500" dirty="0"/>
              <a:t>data </a:t>
            </a:r>
            <a:r>
              <a:rPr lang="th-TH" sz="2500" dirty="0"/>
              <a:t>ทั้งหมด จะเป็น </a:t>
            </a:r>
            <a:r>
              <a:rPr lang="en-US" sz="2500" dirty="0"/>
              <a:t>string  , </a:t>
            </a:r>
            <a:r>
              <a:rPr lang="th-TH" sz="2500" dirty="0"/>
              <a:t>รูปภาพจะเก็บใน แบบ </a:t>
            </a:r>
            <a:r>
              <a:rPr lang="en-US" sz="2500" dirty="0"/>
              <a:t>base64 ]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Database </a:t>
            </a:r>
            <a:r>
              <a:rPr lang="en-US" sz="2500" dirty="0" err="1"/>
              <a:t>Mongodb</a:t>
            </a:r>
            <a:r>
              <a:rPr lang="en-US" sz="2500" dirty="0"/>
              <a:t> </a:t>
            </a:r>
            <a:r>
              <a:rPr lang="th-TH" sz="2500" dirty="0"/>
              <a:t> </a:t>
            </a:r>
            <a:r>
              <a:rPr lang="en-US" sz="2500" dirty="0"/>
              <a:t>  library  mongoose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2500" dirty="0"/>
              <a:t>ห้าม มี </a:t>
            </a:r>
            <a:r>
              <a:rPr lang="en-US" sz="2500" dirty="0"/>
              <a:t>warring </a:t>
            </a:r>
            <a:r>
              <a:rPr lang="th-TH" sz="2500" dirty="0"/>
              <a:t>ในส่วนของ หน้าเว็บ </a:t>
            </a:r>
            <a:r>
              <a:rPr lang="en-US" sz="2500" dirty="0"/>
              <a:t>application </a:t>
            </a:r>
            <a:br>
              <a:rPr lang="en-US" sz="1200" dirty="0"/>
            </a:br>
            <a:endParaRPr lang="en-US" sz="1200" dirty="0"/>
          </a:p>
          <a:p>
            <a:pPr marL="457200" indent="-457200">
              <a:buFont typeface="+mj-lt"/>
              <a:buAutoNum type="arabicPeriod"/>
            </a:pPr>
            <a:endParaRPr lang="th-TH" sz="1200" dirty="0"/>
          </a:p>
          <a:p>
            <a:pPr marL="457200" indent="-457200">
              <a:buFont typeface="+mj-lt"/>
              <a:buAutoNum type="arabicPeriod"/>
            </a:pPr>
            <a:endParaRPr lang="en-US" sz="1200" dirty="0"/>
          </a:p>
          <a:p>
            <a:pPr marL="457200" indent="-457200">
              <a:buFont typeface="+mj-lt"/>
              <a:buAutoNum type="arabicPeriod"/>
            </a:pPr>
            <a:endParaRPr lang="en-US" sz="1200" dirty="0"/>
          </a:p>
          <a:p>
            <a:pPr marL="457200" indent="-457200">
              <a:buFont typeface="+mj-lt"/>
              <a:buAutoNum type="arabicPeriod"/>
            </a:pPr>
            <a:endParaRPr lang="en-US" sz="1200" dirty="0"/>
          </a:p>
          <a:p>
            <a:pPr marL="457200" indent="-4572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BB1E43-2199-45F5-8B97-823E188A83EA}"/>
              </a:ext>
            </a:extLst>
          </p:cNvPr>
          <p:cNvSpPr txBox="1">
            <a:spLocks/>
          </p:cNvSpPr>
          <p:nvPr/>
        </p:nvSpPr>
        <p:spPr>
          <a:xfrm>
            <a:off x="1066800" y="4572000"/>
            <a:ext cx="10058400" cy="11061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Git Hub Link Project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 err="1">
                <a:hlinkClick r:id="rId2"/>
              </a:rPr>
              <a:t>rddevprimus</a:t>
            </a:r>
            <a:r>
              <a:rPr lang="en-US" dirty="0">
                <a:hlinkClick r:id="rId2"/>
              </a:rPr>
              <a:t>/Software-Billing-for-KM24-L (github.com)</a:t>
            </a:r>
            <a:endParaRPr lang="th-TH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5AD743-6AD5-4615-A509-13929F9EF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666" y="3048289"/>
            <a:ext cx="2784203" cy="96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85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D711-51F0-4EFA-9451-2040A63E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 </a:t>
            </a:r>
            <a:r>
              <a:rPr lang="th-TH" dirty="0"/>
              <a:t>ตัวอย่างหน้า </a:t>
            </a:r>
            <a:r>
              <a:rPr lang="en-US" dirty="0"/>
              <a:t>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009C62-DA53-41B3-B825-B55A893A7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7786" y="1434516"/>
            <a:ext cx="3249987" cy="46410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2501B4-37BD-4A5D-815D-CCFB46B23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145" y="1434516"/>
            <a:ext cx="3249986" cy="472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D69C-5CAE-407E-AF53-CFC5A841A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Primus Smart Software for Apartment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00BC5-782E-432E-87F7-54E2D71B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338" y="1248875"/>
            <a:ext cx="9156429" cy="1449937"/>
          </a:xfrm>
        </p:spPr>
        <p:txBody>
          <a:bodyPr>
            <a:normAutofit fontScale="92500" lnSpcReduction="10000"/>
          </a:bodyPr>
          <a:lstStyle/>
          <a:p>
            <a:r>
              <a:rPr lang="th-TH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1. ระบบบริหารห้องพัก</a:t>
            </a:r>
          </a:p>
          <a:p>
            <a:r>
              <a:rPr lang="th-TH" sz="2800" dirty="0">
                <a:solidFill>
                  <a:schemeClr val="bg1">
                    <a:lumMod val="6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2. ระบบจัดการบัญชี</a:t>
            </a:r>
          </a:p>
          <a:p>
            <a:r>
              <a:rPr lang="th-TH" sz="2800" dirty="0">
                <a:solidFill>
                  <a:schemeClr val="bg1">
                    <a:lumMod val="6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3. ระบบอ่านค่ามิเตอร์ไฟฟ้า และ มิเตอร์น้ำ</a:t>
            </a:r>
          </a:p>
          <a:p>
            <a:endParaRPr lang="en-US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534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2A4E-C716-4BBB-8770-95F104D5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ภาพรวม </a:t>
            </a:r>
            <a:r>
              <a:rPr lang="en-US" dirty="0"/>
              <a:t>Software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19FE0E-F854-45D5-91C7-630E98E63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98" y="1080905"/>
            <a:ext cx="9310627" cy="529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2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4E82-2B45-42D3-8791-3873FEEE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4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ระบบบริหารห้องพัก</a:t>
            </a:r>
            <a:endParaRPr lang="en-US" dirty="0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E13F955D-C9AF-44F5-B540-41FCC1AE5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761" y="3064439"/>
            <a:ext cx="828675" cy="828675"/>
          </a:xfr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6E2A9A5-92C3-4ED2-B7C0-E80E8B0B5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111" y="2565993"/>
            <a:ext cx="828675" cy="8286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534B21D-824C-41E0-B60E-64BFBD04E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237" y="3599063"/>
            <a:ext cx="1014648" cy="10146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0173FD-7003-456B-8D1E-556A77F39FB9}"/>
              </a:ext>
            </a:extLst>
          </p:cNvPr>
          <p:cNvSpPr txBox="1"/>
          <p:nvPr/>
        </p:nvSpPr>
        <p:spPr>
          <a:xfrm>
            <a:off x="3589358" y="2853551"/>
            <a:ext cx="1337568" cy="4001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h-TH" sz="20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จองห้องพัก</a:t>
            </a:r>
            <a:endParaRPr 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396BFD-BDC8-4192-BFF0-4802F76C6A84}"/>
              </a:ext>
            </a:extLst>
          </p:cNvPr>
          <p:cNvSpPr txBox="1"/>
          <p:nvPr/>
        </p:nvSpPr>
        <p:spPr>
          <a:xfrm>
            <a:off x="7003928" y="3464549"/>
            <a:ext cx="1141213" cy="4001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h-TH" sz="2000" b="1" dirty="0"/>
              <a:t>ย้ายเข้า</a:t>
            </a:r>
            <a:endParaRPr lang="en-US" sz="20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51E54A-3CCA-4E98-90B2-C17B8E7B3B3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543436" y="2980331"/>
            <a:ext cx="828675" cy="49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6BDCCE-46DE-4AB8-A800-08A095014CC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543436" y="3478777"/>
            <a:ext cx="863801" cy="62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DD02A7-5E27-42B4-B779-87856E33E9B8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200786" y="2980331"/>
            <a:ext cx="388572" cy="7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ED9D29-E1B0-4CD1-856F-0940FD66ACD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3421885" y="3053606"/>
            <a:ext cx="167473" cy="105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9BEAEA-7791-4EFF-82CD-C27FBDB7FD54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3421885" y="3664604"/>
            <a:ext cx="3582043" cy="44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C89E63-13E0-47E5-9731-4F5EA4000617}"/>
              </a:ext>
            </a:extLst>
          </p:cNvPr>
          <p:cNvCxnSpPr>
            <a:cxnSpLocks/>
            <a:stCxn id="11" idx="3"/>
            <a:endCxn id="52" idx="1"/>
          </p:cNvCxnSpPr>
          <p:nvPr/>
        </p:nvCxnSpPr>
        <p:spPr>
          <a:xfrm>
            <a:off x="4926926" y="3053606"/>
            <a:ext cx="276502" cy="1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2E7891E-2FEB-42FF-AA49-CAA047E8C483}"/>
              </a:ext>
            </a:extLst>
          </p:cNvPr>
          <p:cNvSpPr txBox="1"/>
          <p:nvPr/>
        </p:nvSpPr>
        <p:spPr>
          <a:xfrm>
            <a:off x="5203428" y="2864384"/>
            <a:ext cx="1459142" cy="4001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h-TH" sz="20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หลักฐานใบจอง</a:t>
            </a:r>
            <a:endParaRPr lang="en-US" sz="2000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5A824A-7CB0-4B12-A1B0-DB59457A30D7}"/>
              </a:ext>
            </a:extLst>
          </p:cNvPr>
          <p:cNvCxnSpPr>
            <a:cxnSpLocks/>
            <a:stCxn id="52" idx="3"/>
            <a:endCxn id="12" idx="1"/>
          </p:cNvCxnSpPr>
          <p:nvPr/>
        </p:nvCxnSpPr>
        <p:spPr>
          <a:xfrm>
            <a:off x="6662570" y="3064439"/>
            <a:ext cx="341358" cy="60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F74B634-F224-46FB-9F4A-1B6429647763}"/>
              </a:ext>
            </a:extLst>
          </p:cNvPr>
          <p:cNvSpPr txBox="1"/>
          <p:nvPr/>
        </p:nvSpPr>
        <p:spPr>
          <a:xfrm>
            <a:off x="1240319" y="1485062"/>
            <a:ext cx="42372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2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การจองห้องและย้ายเข้าพัก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F6D152-FDDE-4238-B1EE-5883A8DD1C9D}"/>
              </a:ext>
            </a:extLst>
          </p:cNvPr>
          <p:cNvSpPr txBox="1"/>
          <p:nvPr/>
        </p:nvSpPr>
        <p:spPr>
          <a:xfrm>
            <a:off x="8744265" y="3398501"/>
            <a:ext cx="1141213" cy="707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h-TH" sz="2000" b="1" dirty="0"/>
              <a:t>ออกใบสัญญาเช่า</a:t>
            </a:r>
            <a:endParaRPr lang="en-US" sz="20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9A2B6F-6006-488A-B9E3-8241F3A92DF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145141" y="3618188"/>
            <a:ext cx="599124" cy="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8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F8D1-4306-4E0B-92FF-D34053DC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4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ระบบบริหารห้องพัก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8A6A777-5E39-4DA0-BD7E-70EA5FF3F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664" y="1511885"/>
            <a:ext cx="8463631" cy="480869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0B9CA8-1029-424B-9CA2-30037695A77C}"/>
              </a:ext>
            </a:extLst>
          </p:cNvPr>
          <p:cNvSpPr txBox="1">
            <a:spLocks/>
          </p:cNvSpPr>
          <p:nvPr/>
        </p:nvSpPr>
        <p:spPr>
          <a:xfrm>
            <a:off x="927598" y="1160734"/>
            <a:ext cx="3554619" cy="7023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200" b="1" dirty="0">
                <a:solidFill>
                  <a:srgbClr val="FF0000"/>
                </a:solidFill>
              </a:rPr>
              <a:t>การเข้าระบบจองห้อง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68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78E4-46F4-4A44-89E4-C090B6AD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4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ระบบบริหารห้องพัก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(จองห้อง)</a:t>
            </a:r>
            <a:endParaRPr lang="en-US" dirty="0"/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52F2C953-FCD9-4A66-8AC4-0996FAC4B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92" y="1219284"/>
            <a:ext cx="4529553" cy="50803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81A7F0C-1BB9-4D40-8698-6AD3359B9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672" y="1219284"/>
            <a:ext cx="5731047" cy="22097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Picture 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82C0AAB-1328-4DCF-9E9B-7B09AA817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450" y="3827352"/>
            <a:ext cx="5731269" cy="1927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2C365B-C6A0-40CC-8A80-66039F926306}"/>
              </a:ext>
            </a:extLst>
          </p:cNvPr>
          <p:cNvSpPr txBox="1"/>
          <p:nvPr/>
        </p:nvSpPr>
        <p:spPr>
          <a:xfrm>
            <a:off x="2562097" y="1118586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</a:rPr>
              <a:t>1 ค้นหาห้องว่าง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8550F-6650-4DB7-8253-C3249BA3819C}"/>
              </a:ext>
            </a:extLst>
          </p:cNvPr>
          <p:cNvSpPr txBox="1"/>
          <p:nvPr/>
        </p:nvSpPr>
        <p:spPr>
          <a:xfrm>
            <a:off x="9573883" y="1714093"/>
            <a:ext cx="201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</a:rPr>
              <a:t>2 บันทึกข้อมูลผู้จอง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5C1458-54DB-42A8-B67E-18ADB26A1567}"/>
              </a:ext>
            </a:extLst>
          </p:cNvPr>
          <p:cNvSpPr txBox="1"/>
          <p:nvPr/>
        </p:nvSpPr>
        <p:spPr>
          <a:xfrm>
            <a:off x="9057670" y="3905933"/>
            <a:ext cx="268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</a:rPr>
              <a:t>3 บันทึกข้อมูลห้องที่ถูกจอง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CDBBB2-3A11-4085-A6B7-F6974EACCBFE}"/>
              </a:ext>
            </a:extLst>
          </p:cNvPr>
          <p:cNvCxnSpPr>
            <a:cxnSpLocks/>
          </p:cNvCxnSpPr>
          <p:nvPr/>
        </p:nvCxnSpPr>
        <p:spPr>
          <a:xfrm>
            <a:off x="4371201" y="2743200"/>
            <a:ext cx="1647859" cy="16243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DFE7EB-4102-4DAC-B159-37DE946E7FFE}"/>
              </a:ext>
            </a:extLst>
          </p:cNvPr>
          <p:cNvSpPr txBox="1"/>
          <p:nvPr/>
        </p:nvSpPr>
        <p:spPr>
          <a:xfrm rot="2590354">
            <a:off x="3799524" y="3642685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solidFill>
                  <a:srgbClr val="FF0000"/>
                </a:solidFill>
              </a:rPr>
              <a:t>ข้อมูลห้องเช้าจากรายการที่เลือก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7738437-81B4-48C0-97CF-3919D7BCE208}"/>
              </a:ext>
            </a:extLst>
          </p:cNvPr>
          <p:cNvSpPr/>
          <p:nvPr/>
        </p:nvSpPr>
        <p:spPr>
          <a:xfrm>
            <a:off x="513992" y="2539014"/>
            <a:ext cx="4315460" cy="3254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A2721-5EF3-4933-8907-084A47215B79}"/>
              </a:ext>
            </a:extLst>
          </p:cNvPr>
          <p:cNvSpPr txBox="1"/>
          <p:nvPr/>
        </p:nvSpPr>
        <p:spPr>
          <a:xfrm>
            <a:off x="1097280" y="2517092"/>
            <a:ext cx="104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Click </a:t>
            </a:r>
            <a:r>
              <a:rPr lang="th-TH" b="1" dirty="0">
                <a:solidFill>
                  <a:srgbClr val="FF0000"/>
                </a:solidFill>
              </a:rPr>
              <a:t>เลือก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D9DF2B-D208-4518-A91C-4B3C1B80CF39}"/>
              </a:ext>
            </a:extLst>
          </p:cNvPr>
          <p:cNvCxnSpPr/>
          <p:nvPr/>
        </p:nvCxnSpPr>
        <p:spPr>
          <a:xfrm flipV="1">
            <a:off x="10777728" y="5699760"/>
            <a:ext cx="0" cy="23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FD6C33-B811-49A4-AA45-11461D0E7E5A}"/>
              </a:ext>
            </a:extLst>
          </p:cNvPr>
          <p:cNvSpPr txBox="1"/>
          <p:nvPr/>
        </p:nvSpPr>
        <p:spPr>
          <a:xfrm>
            <a:off x="10401147" y="5866940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</a:rPr>
              <a:t>บันทึก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98261A-8D90-4BB4-A396-CA8D3AA6B0A7}"/>
              </a:ext>
            </a:extLst>
          </p:cNvPr>
          <p:cNvSpPr txBox="1"/>
          <p:nvPr/>
        </p:nvSpPr>
        <p:spPr>
          <a:xfrm>
            <a:off x="1213719" y="4367598"/>
            <a:ext cx="194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rgbClr val="FF0000"/>
                </a:solidFill>
              </a:rPr>
              <a:t>แสดงเฉพาะห้องที่จอง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85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9E8A-D188-4ECE-B1D2-606AA26D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4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ระบบบริหารห้องพัก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(จองห้อง)</a:t>
            </a: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C2D3333-1D05-4E1E-97A4-B450C4493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40" y="1748014"/>
            <a:ext cx="6093633" cy="152340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ED3B73-C592-45E9-AC60-B03E16462D7F}"/>
              </a:ext>
            </a:extLst>
          </p:cNvPr>
          <p:cNvSpPr txBox="1">
            <a:spLocks/>
          </p:cNvSpPr>
          <p:nvPr/>
        </p:nvSpPr>
        <p:spPr>
          <a:xfrm>
            <a:off x="1097280" y="1245999"/>
            <a:ext cx="3554619" cy="7023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3200" b="1" dirty="0">
                <a:solidFill>
                  <a:srgbClr val="FF0000"/>
                </a:solidFill>
              </a:rPr>
              <a:t>ยืนยันรายการที่ถูกจ้องแล้ว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FD13CF-80B2-4ABD-86D5-110C29A03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40" y="3773437"/>
            <a:ext cx="4376928" cy="200823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BA66C7-63B9-4FAD-BA2B-0B39D902D105}"/>
              </a:ext>
            </a:extLst>
          </p:cNvPr>
          <p:cNvCxnSpPr>
            <a:cxnSpLocks/>
          </p:cNvCxnSpPr>
          <p:nvPr/>
        </p:nvCxnSpPr>
        <p:spPr>
          <a:xfrm flipH="1">
            <a:off x="4181476" y="3084563"/>
            <a:ext cx="1322679" cy="9254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867D83F-8D7C-4FA7-AFBF-2BF909CD4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155" y="4367600"/>
            <a:ext cx="2391493" cy="155737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4DA8F2-B821-4B87-BF52-4DCCE26C5685}"/>
              </a:ext>
            </a:extLst>
          </p:cNvPr>
          <p:cNvCxnSpPr/>
          <p:nvPr/>
        </p:nvCxnSpPr>
        <p:spPr>
          <a:xfrm>
            <a:off x="3657600" y="5344357"/>
            <a:ext cx="2370338" cy="2752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80D81E0C-941A-4A87-BCE7-5866CDE2C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528" y="2605235"/>
            <a:ext cx="3860490" cy="331973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36C8A4-7498-4012-A8DD-B3A7605CEE26}"/>
              </a:ext>
            </a:extLst>
          </p:cNvPr>
          <p:cNvCxnSpPr/>
          <p:nvPr/>
        </p:nvCxnSpPr>
        <p:spPr>
          <a:xfrm flipV="1">
            <a:off x="6498454" y="4705165"/>
            <a:ext cx="1536074" cy="914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734E1AD-1CA8-47E3-A711-9AB9A063E6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8121" y="1380865"/>
            <a:ext cx="1157185" cy="801592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170036-3C77-4E74-AB1B-A70D589614C9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9964773" y="2172022"/>
            <a:ext cx="0" cy="433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18F86DE-A790-4663-9A83-0C7CFAF71E07}"/>
              </a:ext>
            </a:extLst>
          </p:cNvPr>
          <p:cNvSpPr txBox="1">
            <a:spLocks/>
          </p:cNvSpPr>
          <p:nvPr/>
        </p:nvSpPr>
        <p:spPr>
          <a:xfrm>
            <a:off x="8483502" y="1026481"/>
            <a:ext cx="2598315" cy="702302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2400" b="1" dirty="0">
                <a:solidFill>
                  <a:srgbClr val="FF0000"/>
                </a:solidFill>
              </a:rPr>
              <a:t>เปลี่ยนสถานะข้องเป็นจอง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27" name="Picture 26" descr="Graphical user interface&#10;&#10;Description automatically generated">
            <a:extLst>
              <a:ext uri="{FF2B5EF4-FFF2-40B4-BE49-F238E27FC236}">
                <a16:creationId xmlns:a16="http://schemas.microsoft.com/office/drawing/2014/main" id="{63B78E37-C302-437C-9453-CC8CBB7E02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2322" y="1382157"/>
            <a:ext cx="1157185" cy="81449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0C9450-C242-4BDA-AFC4-BBBB5F9610E7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 flipV="1">
            <a:off x="9219507" y="1781661"/>
            <a:ext cx="1078614" cy="7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351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64D2-6F76-41D7-BEAC-B13D9EB0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4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ระบบบริหารห้องพัก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(จองห้อง)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C0F451A-0407-4969-B6B1-53A45136D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043" y="1211406"/>
            <a:ext cx="9013157" cy="518939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FD599E-8AE3-4018-BD65-144AA0686F4D}"/>
              </a:ext>
            </a:extLst>
          </p:cNvPr>
          <p:cNvSpPr txBox="1">
            <a:spLocks/>
          </p:cNvSpPr>
          <p:nvPr/>
        </p:nvSpPr>
        <p:spPr>
          <a:xfrm>
            <a:off x="3716193" y="1281510"/>
            <a:ext cx="3554619" cy="7023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3200" b="1" dirty="0">
                <a:solidFill>
                  <a:srgbClr val="FF0000"/>
                </a:solidFill>
              </a:rPr>
              <a:t>ภาพรวมระบบจองห้อง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42A60E-70CF-4610-A17B-DAA2E6BF882B}"/>
              </a:ext>
            </a:extLst>
          </p:cNvPr>
          <p:cNvSpPr txBox="1">
            <a:spLocks/>
          </p:cNvSpPr>
          <p:nvPr/>
        </p:nvSpPr>
        <p:spPr>
          <a:xfrm>
            <a:off x="3148023" y="6049648"/>
            <a:ext cx="1326324" cy="7023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Pop up</a:t>
            </a:r>
          </a:p>
        </p:txBody>
      </p:sp>
    </p:spTree>
    <p:extLst>
      <p:ext uri="{BB962C8B-B14F-4D97-AF65-F5344CB8AC3E}">
        <p14:creationId xmlns:p14="http://schemas.microsoft.com/office/powerpoint/2010/main" val="94789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BF06-92DE-4C5A-839B-BD51BFF9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4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ระบบบริหารห้องพัก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(เข้าพัก)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FAE475-9A1B-4059-BB5C-D8E671A9CAE1}"/>
              </a:ext>
            </a:extLst>
          </p:cNvPr>
          <p:cNvSpPr txBox="1">
            <a:spLocks/>
          </p:cNvSpPr>
          <p:nvPr/>
        </p:nvSpPr>
        <p:spPr>
          <a:xfrm>
            <a:off x="1097280" y="1245999"/>
            <a:ext cx="3554619" cy="7023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200" b="1" dirty="0">
                <a:solidFill>
                  <a:srgbClr val="FF0000"/>
                </a:solidFill>
              </a:rPr>
              <a:t>การเข้าระบบเข้าพัก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509176C2-B288-4F2A-A180-AB04369BC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835" y="1762459"/>
            <a:ext cx="7626165" cy="43847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95747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1281</TotalTime>
  <Words>309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Browallia New</vt:lpstr>
      <vt:lpstr>Calibri</vt:lpstr>
      <vt:lpstr>Calibri Light</vt:lpstr>
      <vt:lpstr>Retrospect</vt:lpstr>
      <vt:lpstr>Primus Smart Software</vt:lpstr>
      <vt:lpstr>Primus Smart Software for Apartment</vt:lpstr>
      <vt:lpstr>ภาพรวม Software</vt:lpstr>
      <vt:lpstr>ระบบบริหารห้องพัก</vt:lpstr>
      <vt:lpstr>ระบบบริหารห้องพัก</vt:lpstr>
      <vt:lpstr>ระบบบริหารห้องพัก (จองห้อง)</vt:lpstr>
      <vt:lpstr>ระบบบริหารห้องพัก (จองห้อง)</vt:lpstr>
      <vt:lpstr>ระบบบริหารห้องพัก (จองห้อง)</vt:lpstr>
      <vt:lpstr>ระบบบริหารห้องพัก (เข้าพัก)</vt:lpstr>
      <vt:lpstr>ระบบบริหารห้องพัก (เข้าพัก)</vt:lpstr>
      <vt:lpstr>ระบบบริหารห้องพัก (เข้าพัก)</vt:lpstr>
      <vt:lpstr>ระบบบริหารห้องพัก (เข้าพัก)</vt:lpstr>
      <vt:lpstr>หน้าแสดงสัญญาการเข้า</vt:lpstr>
      <vt:lpstr>พิมพ์ สัญญา</vt:lpstr>
      <vt:lpstr>เงื่อนไข ในการพัฒนา </vt:lpstr>
      <vt:lpstr>Ex ตัวอย่างหน้า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Nakorn Threesinghawong</dc:creator>
  <cp:lastModifiedBy>Tanong Piya-aromrat</cp:lastModifiedBy>
  <cp:revision>14</cp:revision>
  <dcterms:created xsi:type="dcterms:W3CDTF">2021-08-16T07:05:10Z</dcterms:created>
  <dcterms:modified xsi:type="dcterms:W3CDTF">2021-08-25T10:59:26Z</dcterms:modified>
</cp:coreProperties>
</file>