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3084-DB0E-E949-90B0-2B1EDCD0A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21544-AFB7-0D2A-B63A-1DCC6B3C3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61FBD5-588C-17E6-6B7B-EACB4FDD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72D-A550-42A4-9997-C59354111DB6}" type="datetimeFigureOut">
              <a:rPr lang="es-ES" smtClean="0"/>
              <a:t>04/01/2023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1084C-1640-1552-C414-3CE0198C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00E559-B279-ADC2-49F2-02169E65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771B-ECFF-435C-8066-88F5BF369E7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751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9C6F0-837A-1358-696F-F379BA12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EEC6A-9849-249D-AF7C-193EA66FA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682A9E-C273-05A2-953A-D89C6068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72D-A550-42A4-9997-C59354111DB6}" type="datetimeFigureOut">
              <a:rPr lang="es-ES" smtClean="0"/>
              <a:t>04/01/2023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453F02-81B5-2FFD-FE0D-73D9E124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BB03B8-9417-99A5-625F-FB00469F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771B-ECFF-435C-8066-88F5BF369E7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350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F1F630-216D-ACB0-047A-206BD7A4F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DDEF75-E009-566A-CE57-6D7A79F0F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84C2A-B84E-B76C-D6C9-FC94DFB3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72D-A550-42A4-9997-C59354111DB6}" type="datetimeFigureOut">
              <a:rPr lang="es-ES" smtClean="0"/>
              <a:t>04/01/2023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5FEDB5-57BE-DE38-7E65-D3E9B02A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74B4-D408-14E7-620A-94CC47AB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771B-ECFF-435C-8066-88F5BF369E7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625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6560A-1D66-1BF3-E33B-989D86F1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F1386-5C9A-DD60-8394-28E4E2A3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59616-2156-311E-1E19-50FFE320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72D-A550-42A4-9997-C59354111DB6}" type="datetimeFigureOut">
              <a:rPr lang="es-ES" smtClean="0"/>
              <a:t>04/01/2023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DD8295-972B-6A58-94B4-BEFE7184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61488-A0D4-F3FF-C224-CBA71651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771B-ECFF-435C-8066-88F5BF369E7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823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E8906-4697-BB53-C51C-58794398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100CAB-A6FE-7BBD-BA06-8CE219C87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FE769-B176-8818-AC4E-B7B1653D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72D-A550-42A4-9997-C59354111DB6}" type="datetimeFigureOut">
              <a:rPr lang="es-ES" smtClean="0"/>
              <a:t>04/01/2023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1DACD-2799-CA5E-2644-3AAF0BFD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1BB3ED-E2F7-FF62-4F01-4CBC288B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771B-ECFF-435C-8066-88F5BF369E7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0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BE374-6052-42E8-E2B5-69DCB171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F47E70-7064-39B1-C254-29CB5D66C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6656AF-3E10-C2D4-6D74-33897C4C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395E45-D02D-84E9-B353-79E2633E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72D-A550-42A4-9997-C59354111DB6}" type="datetimeFigureOut">
              <a:rPr lang="es-ES" smtClean="0"/>
              <a:t>04/01/2023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05E8EF-3BF4-D1AB-129C-7D4FF47D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89BF5E-1F70-AD4A-9D00-4CFABA29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771B-ECFF-435C-8066-88F5BF369E7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189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B496C-8B51-E565-A952-0BB04C00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95608-8650-9C3E-D29E-0B8D91756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2307EB-8144-F6C7-5B44-19C38E92F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759B8A-1B2F-AA23-27D3-97335149B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388686-1266-988B-1D8D-A88917DF1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519DD0-7198-54F1-56F8-BD953C7A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72D-A550-42A4-9997-C59354111DB6}" type="datetimeFigureOut">
              <a:rPr lang="es-ES" smtClean="0"/>
              <a:t>04/01/2023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0EA786-D586-22A3-18A3-563AE346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DB747C-F427-F00D-0C7A-42A15F6E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771B-ECFF-435C-8066-88F5BF369E7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061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03C3A-37AC-DE0B-7416-E0ACBCA3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CE3265-29E7-A662-BEC1-A8C1954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72D-A550-42A4-9997-C59354111DB6}" type="datetimeFigureOut">
              <a:rPr lang="es-ES" smtClean="0"/>
              <a:t>04/01/2023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8216B5-AEF5-EAEB-5934-32FA302F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9A4BD0-EF5D-ACE6-EC1C-6DB09BCD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771B-ECFF-435C-8066-88F5BF369E7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533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F3CF26-C170-D2AF-6371-64B2B4F6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72D-A550-42A4-9997-C59354111DB6}" type="datetimeFigureOut">
              <a:rPr lang="es-ES" smtClean="0"/>
              <a:t>04/01/2023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5FAB93-5912-18F0-E21C-A80BFA58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EADFE8-30F8-5E3B-8F4E-76907A97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771B-ECFF-435C-8066-88F5BF369E7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283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AD915-9E43-97B8-0AF9-93565C72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78F6FD-DAB6-4BD4-205C-016757C7C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C113D5-7D04-30D4-C3EE-4347B6269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085C7B-0707-FF7D-7530-2ABA2828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72D-A550-42A4-9997-C59354111DB6}" type="datetimeFigureOut">
              <a:rPr lang="es-ES" smtClean="0"/>
              <a:t>04/01/2023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AEA3DF-EDD4-1992-89A1-170F7550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7F7198-9876-D057-450E-031636C0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771B-ECFF-435C-8066-88F5BF369E7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342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8C603-7B69-2061-BA8C-9CD57784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2D00F5-CD95-8762-4BFA-DE867FEC6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CB8CCA-A9DE-1429-C388-502DB1941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2963CD-3A04-EED9-223F-0707B70F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72D-A550-42A4-9997-C59354111DB6}" type="datetimeFigureOut">
              <a:rPr lang="es-ES" smtClean="0"/>
              <a:t>04/01/2023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8A3698-6FAD-B175-959D-10531EBC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A7474C-782F-229F-BC38-925778A2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771B-ECFF-435C-8066-88F5BF369E7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477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FAE442-EFBF-9907-394B-26064EE8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78BE24-F318-1788-78D0-6D5AACA62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953D6-EAE4-404A-1320-DBD6A37AF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472D-A550-42A4-9997-C59354111DB6}" type="datetimeFigureOut">
              <a:rPr lang="es-ES" smtClean="0"/>
              <a:t>04/01/2023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5EC834-FF1F-C615-C960-B3F14281B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93D92-73B8-D181-6BD6-A1DBE7B30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771B-ECFF-435C-8066-88F5BF369E7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42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FA132-C12B-3728-231A-9C0052E7E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82503F-CA2E-D8AE-56A2-CEF3E52F7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rgbClr val="FEFFFF"/>
                </a:solidFill>
              </a:rPr>
              <a:t>Introducción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E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rgbClr val="FEFFFF"/>
                </a:solidFill>
              </a:rPr>
              <a:t>Preguntas</a:t>
            </a:r>
            <a:r>
              <a:rPr lang="en-US" b="1" dirty="0">
                <a:solidFill>
                  <a:srgbClr val="FEFFFF"/>
                </a:solidFill>
              </a:rPr>
              <a:t> de </a:t>
            </a:r>
            <a:r>
              <a:rPr lang="es-419" b="1" dirty="0">
                <a:solidFill>
                  <a:srgbClr val="FEFFFF"/>
                </a:solidFill>
              </a:rPr>
              <a:t>Interés</a:t>
            </a:r>
            <a:endParaRPr lang="en-US" b="1" dirty="0">
              <a:solidFill>
                <a:srgbClr val="FE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E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EFFFF"/>
                </a:solidFill>
              </a:rPr>
              <a:t>Análisis Exploratorio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E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EFFFF"/>
                </a:solidFill>
              </a:rPr>
              <a:t>Recomendaciones</a:t>
            </a:r>
            <a:endParaRPr lang="en-US" b="1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17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333E1-6FB2-E69D-DD39-074A4D21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610" y="-256800"/>
            <a:ext cx="3954780" cy="1325563"/>
          </a:xfrm>
        </p:spPr>
        <p:txBody>
          <a:bodyPr/>
          <a:lstStyle/>
          <a:p>
            <a:r>
              <a:rPr lang="es-ES" b="1" dirty="0"/>
              <a:t>Introducción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37BD04-6AAE-4D5C-B3B1-25199512338A}"/>
              </a:ext>
            </a:extLst>
          </p:cNvPr>
          <p:cNvSpPr txBox="1"/>
          <p:nvPr/>
        </p:nvSpPr>
        <p:spPr>
          <a:xfrm>
            <a:off x="342900" y="1194911"/>
            <a:ext cx="112014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gerente de un banco se puso en contacto con nosotros por que quiere averiguar porque los clientes dejan de usar los servicios de la tarjeta de crédito.</a:t>
            </a:r>
          </a:p>
          <a:p>
            <a:endParaRPr lang="es-ES" dirty="0"/>
          </a:p>
          <a:p>
            <a:r>
              <a:rPr lang="es-ES" dirty="0"/>
              <a:t>Nuestros objetivos a cumplir son:</a:t>
            </a:r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Identificar y visualizar cuales son los factores que contribuyen al abandono de los clientes.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Construir un modelo de predicción que  asigne una probabilidad de abandono a cada cliente para así poder abordarlo y tratar de que cambie de opinión, con promociones o con una mejora del servicio.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dirty="0"/>
              <a:t>En este análisis vamos a utilizar un dataset  con los datos de los clientes, suministrado por el gerente del banco, para cumplir los objetivos anteriormente mencionados.</a:t>
            </a:r>
          </a:p>
          <a:p>
            <a:endParaRPr lang="es-ES" dirty="0"/>
          </a:p>
          <a:p>
            <a:r>
              <a:rPr lang="es-ES" sz="2000" b="1" dirty="0"/>
              <a:t>Limitaciones</a:t>
            </a:r>
          </a:p>
          <a:p>
            <a:endParaRPr lang="es-ES" dirty="0"/>
          </a:p>
          <a:p>
            <a:r>
              <a:rPr lang="es-ES" dirty="0"/>
              <a:t>El dataset con el que trabajamos no tiene la cantidad total de los clientes, ya que cada día se van agregando y abandonando el banco. Cuando terminemos el modelo, usaremos estos nuevos datos para mejorarlo.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909B9E8-AEB2-6FDB-9BCA-CF65BABE7B3F}"/>
              </a:ext>
            </a:extLst>
          </p:cNvPr>
          <p:cNvCxnSpPr>
            <a:cxnSpLocks/>
          </p:cNvCxnSpPr>
          <p:nvPr/>
        </p:nvCxnSpPr>
        <p:spPr>
          <a:xfrm>
            <a:off x="0" y="84582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2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FF99E-7483-EF02-6E4C-7F865C8A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00062"/>
            <a:ext cx="5257800" cy="1325563"/>
          </a:xfrm>
        </p:spPr>
        <p:txBody>
          <a:bodyPr/>
          <a:lstStyle/>
          <a:p>
            <a:r>
              <a:rPr lang="es-ES" dirty="0"/>
              <a:t>Preguntas de Interés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663266-7E7C-BCC4-6B96-66D15E2901FB}"/>
              </a:ext>
            </a:extLst>
          </p:cNvPr>
          <p:cNvSpPr txBox="1"/>
          <p:nvPr/>
        </p:nvSpPr>
        <p:spPr>
          <a:xfrm>
            <a:off x="312420" y="2170054"/>
            <a:ext cx="11567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dirty="0">
                <a:solidFill>
                  <a:srgbClr val="000000"/>
                </a:solidFill>
                <a:effectLst/>
              </a:rPr>
              <a:t>- ¿Cual es el monto máximo de crédito otorgado? ¿El mínimo?</a:t>
            </a:r>
          </a:p>
          <a:p>
            <a:endParaRPr lang="es-ES" dirty="0">
              <a:solidFill>
                <a:srgbClr val="000000"/>
              </a:solidFill>
            </a:endParaRPr>
          </a:p>
          <a:p>
            <a:r>
              <a:rPr lang="es-ES" dirty="0">
                <a:solidFill>
                  <a:srgbClr val="000000"/>
                </a:solidFill>
              </a:rPr>
              <a:t>- ¿Cuántas cuentas hay activas? ¿Cuántas cerradas?</a:t>
            </a:r>
          </a:p>
          <a:p>
            <a:endParaRPr lang="es-ES" dirty="0">
              <a:solidFill>
                <a:srgbClr val="000000"/>
              </a:solidFill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</a:rPr>
              <a:t>- ¿Hay alguna relación entre los pedidos de crédito y los ingresos anuales de los clientes?</a:t>
            </a:r>
          </a:p>
          <a:p>
            <a:endParaRPr lang="es-ES" dirty="0">
              <a:solidFill>
                <a:srgbClr val="000000"/>
              </a:solidFill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</a:rPr>
              <a:t>- ¿Hay alguna relación entre el tipo de tarjeta que poseen y el tiempo que llevan en el banco?</a:t>
            </a:r>
            <a:endParaRPr lang="es-ES" dirty="0">
              <a:solidFill>
                <a:srgbClr val="000000"/>
              </a:solidFill>
            </a:endParaRPr>
          </a:p>
          <a:p>
            <a:endParaRPr lang="es-ES" b="0" dirty="0">
              <a:solidFill>
                <a:srgbClr val="000000"/>
              </a:solidFill>
              <a:effectLst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</a:rPr>
              <a:t>- Hay datos ausentes en los ingresos de los clientes ¿A que se debe? </a:t>
            </a:r>
            <a:endParaRPr lang="es-ES" dirty="0">
              <a:solidFill>
                <a:srgbClr val="000000"/>
              </a:solidFill>
            </a:endParaRPr>
          </a:p>
          <a:p>
            <a:endParaRPr lang="es-ES" dirty="0">
              <a:solidFill>
                <a:srgbClr val="000000"/>
              </a:solidFill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</a:rPr>
              <a:t>- ¿Que porcentaje de abandono tienen los clientes con los datos de ingresos ausentes?</a:t>
            </a:r>
          </a:p>
          <a:p>
            <a:endParaRPr lang="es-E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9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0765B-CCE0-CFE4-B0D8-60F83CF1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4741"/>
            <a:ext cx="10515600" cy="1941347"/>
          </a:xfrm>
        </p:spPr>
        <p:txBody>
          <a:bodyPr>
            <a:normAutofit/>
          </a:bodyPr>
          <a:lstStyle/>
          <a:p>
            <a:pPr algn="ctr"/>
            <a:r>
              <a:rPr lang="es-ES" sz="5500" b="1" dirty="0"/>
              <a:t>Análisis Exploratorio</a:t>
            </a:r>
          </a:p>
        </p:txBody>
      </p:sp>
    </p:spTree>
    <p:extLst>
      <p:ext uri="{BB962C8B-B14F-4D97-AF65-F5344CB8AC3E}">
        <p14:creationId xmlns:p14="http://schemas.microsoft.com/office/powerpoint/2010/main" val="233902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96777-58DE-BFFC-92E4-7887ACCA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27" y="-188629"/>
            <a:ext cx="6367818" cy="1325563"/>
          </a:xfrm>
        </p:spPr>
        <p:txBody>
          <a:bodyPr/>
          <a:lstStyle/>
          <a:p>
            <a:r>
              <a:rPr lang="en-US" sz="3500" b="1" dirty="0"/>
              <a:t>Datos </a:t>
            </a:r>
            <a:r>
              <a:rPr lang="es-AR" sz="3500" b="1" dirty="0"/>
              <a:t>generales</a:t>
            </a:r>
            <a:r>
              <a:rPr lang="en-US" sz="3500" b="1" dirty="0"/>
              <a:t> clientes</a:t>
            </a:r>
            <a:r>
              <a:rPr lang="en-US" dirty="0"/>
              <a:t>	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49F7C15-10DA-D7DC-42B4-0C37C3954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5930"/>
            <a:ext cx="5935640" cy="376913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C15C8D2-E6AF-705B-5589-4F495F4D5185}"/>
              </a:ext>
            </a:extLst>
          </p:cNvPr>
          <p:cNvSpPr txBox="1"/>
          <p:nvPr/>
        </p:nvSpPr>
        <p:spPr>
          <a:xfrm>
            <a:off x="341013" y="1116578"/>
            <a:ext cx="54809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La mayoria de clientes en el banco son mujeres y tambien son las que </a:t>
            </a:r>
            <a:r>
              <a:rPr lang="es-ES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mas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cuentas cerradas tienen.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es-E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De este grafico podemos sacar que hay que mejorar el servicio al cliente para las mujeres para así evitar que cierren su cuenta.</a:t>
            </a:r>
          </a:p>
          <a:p>
            <a:endParaRPr lang="es-ES" dirty="0"/>
          </a:p>
        </p:txBody>
      </p:sp>
      <p:pic>
        <p:nvPicPr>
          <p:cNvPr id="14" name="Imagen 1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D720023-6791-C922-BB0D-D2EC8530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22" y="2955930"/>
            <a:ext cx="5962078" cy="376913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0FF534D-9EFE-554F-C02B-D8463B509DDD}"/>
              </a:ext>
            </a:extLst>
          </p:cNvPr>
          <p:cNvSpPr txBox="1"/>
          <p:nvPr/>
        </p:nvSpPr>
        <p:spPr>
          <a:xfrm>
            <a:off x="6842259" y="1116578"/>
            <a:ext cx="5008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mayoria de clientes tienen un ingreso anual bajo. Hay una gran cantidad de clientes con el ingreso como ‘Unknown’.  ¿A que se debe? ¿Error humano o de maquina?</a:t>
            </a:r>
          </a:p>
          <a:p>
            <a:endParaRPr lang="es-ES" dirty="0"/>
          </a:p>
          <a:p>
            <a:r>
              <a:rPr lang="es-ES" dirty="0"/>
              <a:t>Esto es un problema a solucionar inmediatamente.</a:t>
            </a:r>
          </a:p>
        </p:txBody>
      </p:sp>
    </p:spTree>
    <p:extLst>
      <p:ext uri="{BB962C8B-B14F-4D97-AF65-F5344CB8AC3E}">
        <p14:creationId xmlns:p14="http://schemas.microsoft.com/office/powerpoint/2010/main" val="147786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03E31-C464-1682-CA2B-CD0B9ADB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21" y="0"/>
            <a:ext cx="12090779" cy="1149776"/>
          </a:xfrm>
        </p:spPr>
        <p:txBody>
          <a:bodyPr>
            <a:normAutofit/>
          </a:bodyPr>
          <a:lstStyle/>
          <a:p>
            <a:r>
              <a:rPr lang="es-ES" sz="3500" b="1" dirty="0"/>
              <a:t>Como se relaciona la tarjeta que tiene un cliente con sus ingresos</a:t>
            </a:r>
          </a:p>
        </p:txBody>
      </p:sp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B29F7EB-4FD6-B051-2D8A-218E512EF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73" y="1149776"/>
            <a:ext cx="5684027" cy="554691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F7AA315-23A1-6A67-6EAD-589E8AB4BF57}"/>
              </a:ext>
            </a:extLst>
          </p:cNvPr>
          <p:cNvSpPr txBox="1"/>
          <p:nvPr/>
        </p:nvSpPr>
        <p:spPr>
          <a:xfrm>
            <a:off x="6353032" y="1938073"/>
            <a:ext cx="55819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212121"/>
                </a:solidFill>
                <a:effectLst/>
              </a:rPr>
              <a:t>La </a:t>
            </a:r>
            <a:r>
              <a:rPr lang="es-ES" dirty="0">
                <a:solidFill>
                  <a:srgbClr val="212121"/>
                </a:solidFill>
              </a:rPr>
              <a:t>mayoría de </a:t>
            </a:r>
            <a:r>
              <a:rPr lang="es-ES" b="0" i="0" dirty="0">
                <a:solidFill>
                  <a:srgbClr val="212121"/>
                </a:solidFill>
                <a:effectLst/>
              </a:rPr>
              <a:t>clientes tienen ingresos bajos y la mayoria de estos tienen una tarjeta de tipo ‘Blue’. </a:t>
            </a:r>
            <a:r>
              <a:rPr lang="es-ES" b="0" dirty="0">
                <a:solidFill>
                  <a:srgbClr val="000000"/>
                </a:solidFill>
                <a:effectLst/>
              </a:rPr>
              <a:t>¿Esto influira en los pedidos de credito?</a:t>
            </a:r>
          </a:p>
          <a:p>
            <a:pPr algn="l"/>
            <a:endParaRPr lang="es-ES" b="0" i="0" dirty="0">
              <a:solidFill>
                <a:srgbClr val="212121"/>
              </a:solidFill>
              <a:effectLst/>
            </a:endParaRPr>
          </a:p>
          <a:p>
            <a:pPr algn="l"/>
            <a:endParaRPr lang="es-ES" dirty="0">
              <a:solidFill>
                <a:srgbClr val="212121"/>
              </a:solidFill>
            </a:endParaRPr>
          </a:p>
          <a:p>
            <a:pPr algn="l"/>
            <a:r>
              <a:rPr lang="es-ES" b="0" i="0" dirty="0">
                <a:solidFill>
                  <a:srgbClr val="212121"/>
                </a:solidFill>
                <a:effectLst/>
              </a:rPr>
              <a:t>Los clientes con mayores ingresos son los que mas tienen la tarjeta de tipo 'Silver’.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2121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212121"/>
              </a:solidFill>
              <a:effectLst/>
            </a:endParaRPr>
          </a:p>
          <a:p>
            <a:pPr algn="l"/>
            <a:r>
              <a:rPr lang="es-ES" b="0" i="0" dirty="0">
                <a:solidFill>
                  <a:srgbClr val="212121"/>
                </a:solidFill>
                <a:effectLst/>
              </a:rPr>
              <a:t>Hay pocos clientes con la tarjeta de tipo '</a:t>
            </a:r>
            <a:r>
              <a:rPr lang="es-ES" b="0" i="0" dirty="0" err="1">
                <a:solidFill>
                  <a:srgbClr val="212121"/>
                </a:solidFill>
                <a:effectLst/>
              </a:rPr>
              <a:t>Platinum</a:t>
            </a:r>
            <a:r>
              <a:rPr lang="es-ES" b="0" i="0" dirty="0">
                <a:solidFill>
                  <a:srgbClr val="212121"/>
                </a:solidFill>
                <a:effectLst/>
              </a:rPr>
              <a:t>' y la mayoria no tienen registrado sus ingresos. Aconsejo cambiar esto lo antes posible y tratar de que mas clientes tengan este tipo de tarjeta.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969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F066E-9EB6-FEB3-55B6-6DAF0816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68" y="0"/>
            <a:ext cx="10515600" cy="1325563"/>
          </a:xfrm>
        </p:spPr>
        <p:txBody>
          <a:bodyPr>
            <a:normAutofit/>
          </a:bodyPr>
          <a:lstStyle/>
          <a:p>
            <a:r>
              <a:rPr lang="es-ES" sz="3500" b="1" dirty="0"/>
              <a:t>Relación entre los sueldos y el límite de credito otorgado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23CC909-C9C9-FA5D-0CB7-B00C25A3F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83" y="3034636"/>
            <a:ext cx="10010633" cy="38233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08FB7A9-02D1-4C1B-7031-78EC7D2C9511}"/>
              </a:ext>
            </a:extLst>
          </p:cNvPr>
          <p:cNvSpPr txBox="1"/>
          <p:nvPr/>
        </p:nvSpPr>
        <p:spPr>
          <a:xfrm>
            <a:off x="391235" y="1502983"/>
            <a:ext cx="11409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 este grafico </a:t>
            </a:r>
            <a:r>
              <a:rPr lang="es-ES" dirty="0">
                <a:solidFill>
                  <a:srgbClr val="212121"/>
                </a:solidFill>
                <a:latin typeface="Roboto" panose="02000000000000000000" pitchFamily="2" charset="0"/>
              </a:rPr>
              <a:t> p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odemos observar que los clientes con menores ingresos, tienen un límite de credito menor mientras que los cliente con mayores ingresos son los que tienen un límite mayor.</a:t>
            </a:r>
          </a:p>
          <a:p>
            <a:endParaRPr lang="es-ES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7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E2E15-970E-4DD4-ED10-E40F8058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56" y="18255"/>
            <a:ext cx="10515600" cy="1325563"/>
          </a:xfrm>
        </p:spPr>
        <p:txBody>
          <a:bodyPr>
            <a:normAutofit/>
          </a:bodyPr>
          <a:lstStyle/>
          <a:p>
            <a:r>
              <a:rPr lang="es-ES" sz="3500" b="1" dirty="0"/>
              <a:t>¿Cuánto tiempo llevan inactivas las cuentas de los clientes? ¿Por qué?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53021A0-107E-AD46-CD69-272C9DCBE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6" y="1529680"/>
            <a:ext cx="7729616" cy="50075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708A633-F48F-447A-C83A-97CE8998362E}"/>
              </a:ext>
            </a:extLst>
          </p:cNvPr>
          <p:cNvSpPr txBox="1"/>
          <p:nvPr/>
        </p:nvSpPr>
        <p:spPr>
          <a:xfrm>
            <a:off x="8325134" y="1856096"/>
            <a:ext cx="36701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Podemos observar que la mayoria de clientes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estan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inactivos hace 3 meses, tambien se puede ver hace cuanto cerraron su cuenta.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Propongo </a:t>
            </a:r>
            <a:r>
              <a:rPr lang="es-ES" dirty="0">
                <a:solidFill>
                  <a:srgbClr val="212121"/>
                </a:solidFill>
                <a:latin typeface="Roboto" panose="02000000000000000000" pitchFamily="2" charset="0"/>
              </a:rPr>
              <a:t> la siguiente solución:</a:t>
            </a:r>
            <a:endParaRPr lang="es-E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Abordar al cliente en la etapa de 3 meses de inactividad para saber porque esta inactivo y si piensa en cerrar su cuenta para así poder ofrecerle una mejora en el servicio.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19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FA13B-B8E6-9981-C6F7-EA8043C0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8" y="296886"/>
            <a:ext cx="10515600" cy="1325563"/>
          </a:xfrm>
        </p:spPr>
        <p:txBody>
          <a:bodyPr/>
          <a:lstStyle/>
          <a:p>
            <a:r>
              <a:rPr lang="es-ES" dirty="0"/>
              <a:t>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3E2713-12BE-4FE6-4266-5D907C5F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0"/>
            <a:ext cx="10515600" cy="2596250"/>
          </a:xfrm>
        </p:spPr>
        <p:txBody>
          <a:bodyPr/>
          <a:lstStyle/>
          <a:p>
            <a:r>
              <a:rPr lang="es-ES" sz="1800" dirty="0">
                <a:solidFill>
                  <a:srgbClr val="212121"/>
                </a:solidFill>
              </a:rPr>
              <a:t>M</a:t>
            </a:r>
            <a:r>
              <a:rPr lang="es-ES" sz="1800" b="0" i="0" dirty="0">
                <a:solidFill>
                  <a:srgbClr val="212121"/>
                </a:solidFill>
                <a:effectLst/>
              </a:rPr>
              <a:t>ejorar el servicio al cliente para las mujeres para así evitar que cierren su cuenta.</a:t>
            </a:r>
          </a:p>
          <a:p>
            <a:r>
              <a:rPr lang="es-ES" sz="1800" dirty="0">
                <a:solidFill>
                  <a:srgbClr val="212121"/>
                </a:solidFill>
              </a:rPr>
              <a:t>Solucionar el error en la base de datos </a:t>
            </a:r>
            <a:r>
              <a:rPr lang="es-ES" sz="1800" dirty="0"/>
              <a:t>de clientes con el ingreso como ‘Unknown’.</a:t>
            </a:r>
          </a:p>
          <a:p>
            <a:r>
              <a:rPr lang="es-ES" sz="1800" dirty="0">
                <a:solidFill>
                  <a:srgbClr val="212121"/>
                </a:solidFill>
              </a:rPr>
              <a:t>Una posible solución para el problema de arriba es e</a:t>
            </a:r>
            <a:r>
              <a:rPr lang="es-ES" sz="1800" b="0" i="0" dirty="0">
                <a:solidFill>
                  <a:srgbClr val="212121"/>
                </a:solidFill>
                <a:effectLst/>
              </a:rPr>
              <a:t>n caso de que el cliente no p</a:t>
            </a:r>
            <a:r>
              <a:rPr lang="es-ES" sz="1800" dirty="0">
                <a:solidFill>
                  <a:srgbClr val="212121"/>
                </a:solidFill>
              </a:rPr>
              <a:t>roporcione su ingreso, no se le abrirá una cuenta en el banco.</a:t>
            </a:r>
          </a:p>
          <a:p>
            <a:r>
              <a:rPr lang="es-ES" sz="1800" b="0" i="0" dirty="0">
                <a:solidFill>
                  <a:srgbClr val="212121"/>
                </a:solidFill>
                <a:effectLst/>
              </a:rPr>
              <a:t>Implementar una estrategia de marketing para lograr que mas clientes tengan la tarjeta de tipo ‘Platinum’.</a:t>
            </a:r>
          </a:p>
          <a:p>
            <a:r>
              <a:rPr lang="es-ES" sz="1800" b="0" i="0" dirty="0">
                <a:solidFill>
                  <a:srgbClr val="212121"/>
                </a:solidFill>
                <a:effectLst/>
              </a:rPr>
              <a:t>Abordar al cliente en la etapa de 3 meses de inactividad para saber porque esta inactiv</a:t>
            </a:r>
            <a:r>
              <a:rPr lang="es-ES" sz="1800" dirty="0">
                <a:solidFill>
                  <a:srgbClr val="212121"/>
                </a:solidFill>
              </a:rPr>
              <a:t>o.</a:t>
            </a:r>
            <a:endParaRPr lang="es-ES" sz="1800" b="0" i="0" dirty="0">
              <a:solidFill>
                <a:srgbClr val="212121"/>
              </a:solidFill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4034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670</Words>
  <Application>Microsoft Office PowerPoint</Application>
  <PresentationFormat>Panorámica</PresentationFormat>
  <Paragraphs>65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Roboto</vt:lpstr>
      <vt:lpstr>Tema de Office</vt:lpstr>
      <vt:lpstr>Agenda</vt:lpstr>
      <vt:lpstr>Introducción </vt:lpstr>
      <vt:lpstr>Preguntas de Interés</vt:lpstr>
      <vt:lpstr>Análisis Exploratorio</vt:lpstr>
      <vt:lpstr>Datos generales clientes </vt:lpstr>
      <vt:lpstr>Como se relaciona la tarjeta que tiene un cliente con sus ingresos</vt:lpstr>
      <vt:lpstr>Relación entre los sueldos y el límite de credito otorgado</vt:lpstr>
      <vt:lpstr>¿Cuánto tiempo llevan inactivas las cuentas de los clientes? ¿Por qué?</vt:lpstr>
      <vt:lpstr>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gucagliarini</dc:creator>
  <cp:lastModifiedBy>gucagliarini</cp:lastModifiedBy>
  <cp:revision>6</cp:revision>
  <dcterms:created xsi:type="dcterms:W3CDTF">2022-12-16T14:49:33Z</dcterms:created>
  <dcterms:modified xsi:type="dcterms:W3CDTF">2023-01-04T22:17:56Z</dcterms:modified>
</cp:coreProperties>
</file>