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1" r:id="rId3"/>
    <p:sldId id="257" r:id="rId4"/>
    <p:sldId id="262" r:id="rId5"/>
    <p:sldId id="263" r:id="rId6"/>
    <p:sldId id="259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26D"/>
    <a:srgbClr val="FA0000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6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4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5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04335"/>
            <a:ext cx="6154713" cy="2153266"/>
          </a:xfrm>
        </p:spPr>
        <p:txBody>
          <a:bodyPr/>
          <a:lstStyle/>
          <a:p>
            <a:r>
              <a:rPr lang="it-IT" b="1" noProof="0" dirty="0">
                <a:solidFill>
                  <a:srgbClr val="FFC000"/>
                </a:solidFill>
              </a:rPr>
              <a:t>Sentiment AnalYsis delle Recensioni Automobilistiche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843868"/>
            <a:ext cx="5297129" cy="718300"/>
          </a:xfrm>
        </p:spPr>
        <p:txBody>
          <a:bodyPr/>
          <a:lstStyle/>
          <a:p>
            <a:r>
              <a:rPr lang="it-IT" noProof="0" dirty="0">
                <a:solidFill>
                  <a:srgbClr val="FFE07D"/>
                </a:solidFill>
              </a:rPr>
              <a:t>Confronto tra brand cinesi ed europei nel mercato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2026B5-C273-342E-26A9-A2B2BF9E8A7F}"/>
              </a:ext>
            </a:extLst>
          </p:cNvPr>
          <p:cNvSpPr txBox="1"/>
          <p:nvPr/>
        </p:nvSpPr>
        <p:spPr>
          <a:xfrm>
            <a:off x="3795252" y="4615001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Varnier Guido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A2CD3A9-8C0D-E6F3-15F1-FD9D3789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2746273"/>
            <a:ext cx="8160773" cy="1365454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FFC000"/>
                </a:solidFill>
              </a:rPr>
              <a:t>Analisi EDA (Exploratory Data Analysis) e Preparazione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23659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496" y="494071"/>
            <a:ext cx="4123008" cy="793955"/>
          </a:xfrm>
        </p:spPr>
        <p:txBody>
          <a:bodyPr/>
          <a:lstStyle/>
          <a:p>
            <a:r>
              <a:rPr lang="it-IT" b="1" noProof="0" dirty="0">
                <a:solidFill>
                  <a:srgbClr val="FFC000"/>
                </a:solidFill>
              </a:rPr>
              <a:t>RACCOLTA DEI DATI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38" y="1475380"/>
            <a:ext cx="7794523" cy="405034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b="1" dirty="0">
                <a:solidFill>
                  <a:schemeClr val="tx1">
                    <a:lumMod val="95000"/>
                  </a:schemeClr>
                </a:solidFill>
              </a:rPr>
              <a:t>Scelta dei modelli di auto, in ugual numero tra brand cinesi ed europei</a:t>
            </a:r>
            <a:endParaRPr lang="it-IT" sz="2200" b="1" noProof="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/>
            </a:pPr>
            <a:r>
              <a:rPr lang="it-IT" sz="2200" b="1" noProof="0" dirty="0">
                <a:solidFill>
                  <a:schemeClr val="tx1">
                    <a:lumMod val="95000"/>
                  </a:schemeClr>
                </a:solidFill>
              </a:rPr>
              <a:t>Raccolte 205 recensioni da Carwow.uk con utilizzo della libreria BeautifulSoup.</a:t>
            </a:r>
          </a:p>
          <a:p>
            <a:pPr>
              <a:defRPr sz="1800"/>
            </a:pPr>
            <a:r>
              <a:rPr lang="it-IT" sz="2200" b="1" noProof="0" dirty="0">
                <a:solidFill>
                  <a:schemeClr val="tx1">
                    <a:lumMod val="95000"/>
                  </a:schemeClr>
                </a:solidFill>
              </a:rPr>
              <a:t>Estrapolate solo parti importanti delle recensioni con Gemma3:1B.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>
                    <a:lumMod val="95000"/>
                  </a:schemeClr>
                </a:solidFill>
              </a:rPr>
              <a:t>Parsing JSON delle recensioni processate.</a:t>
            </a:r>
            <a:endParaRPr lang="it-IT" sz="2200" b="1" noProof="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/>
            </a:pPr>
            <a:r>
              <a:rPr lang="it-IT" sz="2200" b="1" noProof="0" dirty="0">
                <a:solidFill>
                  <a:schemeClr val="tx1">
                    <a:lumMod val="95000"/>
                  </a:schemeClr>
                </a:solidFill>
              </a:rPr>
              <a:t>Salvataggio su file CSV.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ECE358-19DA-58A7-392F-EF2D6051DEFC}"/>
              </a:ext>
            </a:extLst>
          </p:cNvPr>
          <p:cNvSpPr txBox="1"/>
          <p:nvPr/>
        </p:nvSpPr>
        <p:spPr>
          <a:xfrm>
            <a:off x="8681884" y="63242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3E05-B663-69AA-59FA-05B92A53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3036-9E24-79B5-5491-C1F798A7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0" y="476865"/>
            <a:ext cx="6961240" cy="793955"/>
          </a:xfrm>
        </p:spPr>
        <p:txBody>
          <a:bodyPr>
            <a:no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Sentiment &amp; Analisi Esplorativa</a:t>
            </a:r>
            <a:endParaRPr lang="it-IT" b="1" noProof="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A645-24EA-4CD0-1F87-FD257BAB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38" y="1300317"/>
            <a:ext cx="7794523" cy="3717135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Scelte 12 categorie per sentiment analysis.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Effettuata analisi e salvato i risultati in un CSV.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Pulizia Dataset:</a:t>
            </a:r>
          </a:p>
          <a:p>
            <a:pPr lvl="1"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Modifica valori non pertinenti.</a:t>
            </a:r>
          </a:p>
          <a:p>
            <a:pPr lvl="1"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Cambio valuta da £ a €.</a:t>
            </a:r>
          </a:p>
          <a:p>
            <a:pPr lvl="1"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Aggiunta colonna «Fascia di Prezzo». 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EDA su distribuzione brand, prezzo vs valutazione, fattori influenti.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19F6DB-5646-6A1B-5F7D-8A1ABFB61BDD}"/>
              </a:ext>
            </a:extLst>
          </p:cNvPr>
          <p:cNvSpPr txBox="1"/>
          <p:nvPr/>
        </p:nvSpPr>
        <p:spPr>
          <a:xfrm>
            <a:off x="8681884" y="63242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08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51E49-3055-96D1-82EF-652693389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71CC527-6DB6-80FC-2727-A73E67F5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2553007"/>
            <a:ext cx="8377084" cy="1751985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FFC000"/>
                </a:solidFill>
              </a:rPr>
              <a:t>Progettazione della Soluzione e dell’Architettura della Soluzione</a:t>
            </a:r>
          </a:p>
        </p:txBody>
      </p:sp>
    </p:spTree>
    <p:extLst>
      <p:ext uri="{BB962C8B-B14F-4D97-AF65-F5344CB8AC3E}">
        <p14:creationId xmlns:p14="http://schemas.microsoft.com/office/powerpoint/2010/main" val="10871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798" y="435077"/>
            <a:ext cx="3962401" cy="793955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Architettura dati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66" y="1356851"/>
            <a:ext cx="6554867" cy="2210757"/>
          </a:xfrm>
        </p:spPr>
        <p:txBody>
          <a:bodyPr/>
          <a:lstStyle/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SQLite come Database.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Dashboard mediante Streamlit e connessione al Database con sqlite3.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Pubblicazione su Streamlit Cloud.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286232-F80E-8107-EC55-A2A3394E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77" y="3695427"/>
            <a:ext cx="7186044" cy="161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8D929BB-A915-D859-A934-5A211FA1AD66}"/>
              </a:ext>
            </a:extLst>
          </p:cNvPr>
          <p:cNvSpPr txBox="1"/>
          <p:nvPr/>
        </p:nvSpPr>
        <p:spPr>
          <a:xfrm>
            <a:off x="8681884" y="63242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FA02-8E86-C565-E43F-3C700BEC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BFF-A7C4-1FAA-A178-892DEE02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268" y="164379"/>
            <a:ext cx="2669460" cy="793955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35E6-EC81-1272-65D4-95878987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81" y="889024"/>
            <a:ext cx="8832661" cy="1959723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Scelta di elementi che risaltino il confronto tra brand cinesi ed europei.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Grafici chiari che permettano di capire i dati.</a:t>
            </a:r>
          </a:p>
          <a:p>
            <a:pPr>
              <a:defRPr sz="1800"/>
            </a:pPr>
            <a:r>
              <a:rPr lang="it-IT" sz="2200" b="1" dirty="0">
                <a:solidFill>
                  <a:schemeClr val="tx1"/>
                </a:solidFill>
              </a:rPr>
              <a:t>Scelta intuitiva mediante selezione multipla e diverse pagine.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01204-F6BF-7A80-17B5-FC00FC65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16" y="2848747"/>
            <a:ext cx="7876474" cy="384487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66B6B5-1BCD-48E2-389B-0AC8B48892A1}"/>
              </a:ext>
            </a:extLst>
          </p:cNvPr>
          <p:cNvSpPr txBox="1"/>
          <p:nvPr/>
        </p:nvSpPr>
        <p:spPr>
          <a:xfrm>
            <a:off x="8681884" y="63242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003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E8BBE-488C-FE90-E12B-7D079B74A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ED1C-2664-39C9-F976-82936956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787" y="204019"/>
            <a:ext cx="4166422" cy="793955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SCELTE E DIFFICOLTÀ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76EE-DD6A-6FB2-D8F2-191A92EE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056967"/>
            <a:ext cx="8259097" cy="4842388"/>
          </a:xfrm>
        </p:spPr>
        <p:txBody>
          <a:bodyPr>
            <a:normAutofit fontScale="70000" lnSpcReduction="20000"/>
          </a:bodyPr>
          <a:lstStyle/>
          <a:p>
            <a:pPr>
              <a:defRPr sz="1800"/>
            </a:pPr>
            <a:r>
              <a:rPr lang="it-IT" sz="2800" b="1" dirty="0">
                <a:solidFill>
                  <a:srgbClr val="00F26D"/>
                </a:solidFill>
              </a:rPr>
              <a:t>Scelte</a:t>
            </a:r>
            <a:r>
              <a:rPr lang="it-IT" sz="2800" b="1" dirty="0">
                <a:solidFill>
                  <a:schemeClr val="tx1"/>
                </a:solidFill>
              </a:rPr>
              <a:t>:</a:t>
            </a:r>
          </a:p>
          <a:p>
            <a:pPr lvl="1">
              <a:defRPr sz="1800"/>
            </a:pPr>
            <a:r>
              <a:rPr lang="it-IT" sz="2800" b="1" dirty="0">
                <a:solidFill>
                  <a:schemeClr val="tx1"/>
                </a:solidFill>
              </a:rPr>
              <a:t>SQLite per facilità di implementazione e possibilità di test in locale.</a:t>
            </a:r>
          </a:p>
          <a:p>
            <a:pPr lvl="1">
              <a:defRPr sz="1800"/>
            </a:pPr>
            <a:r>
              <a:rPr lang="it-IT" sz="2800" b="1" dirty="0">
                <a:solidFill>
                  <a:schemeClr val="tx1"/>
                </a:solidFill>
              </a:rPr>
              <a:t>Scelto come connettore la libreria SQLite3, già predisposta alla connessione con database SQLite.</a:t>
            </a:r>
          </a:p>
          <a:p>
            <a:pPr lvl="1">
              <a:defRPr sz="1800"/>
            </a:pPr>
            <a:r>
              <a:rPr lang="it-IT" sz="2800" b="1" dirty="0">
                <a:solidFill>
                  <a:schemeClr val="tx1"/>
                </a:solidFill>
              </a:rPr>
              <a:t>Pubblicazione su Streamlit Cloud perché gratuito.</a:t>
            </a:r>
          </a:p>
          <a:p>
            <a:pPr marL="457200" lvl="1" indent="0">
              <a:buNone/>
              <a:defRPr sz="1800"/>
            </a:pPr>
            <a:endParaRPr lang="it-IT" sz="2800" b="1" dirty="0">
              <a:solidFill>
                <a:schemeClr val="tx1"/>
              </a:solidFill>
            </a:endParaRPr>
          </a:p>
          <a:p>
            <a:pPr>
              <a:defRPr sz="1800"/>
            </a:pPr>
            <a:r>
              <a:rPr lang="it-IT" sz="2800" b="1" dirty="0">
                <a:solidFill>
                  <a:srgbClr val="FF0000"/>
                </a:solidFill>
              </a:rPr>
              <a:t>Difficoltà</a:t>
            </a:r>
            <a:r>
              <a:rPr lang="it-IT" sz="2800" b="1" dirty="0">
                <a:solidFill>
                  <a:schemeClr val="tx1"/>
                </a:solidFill>
              </a:rPr>
              <a:t>:</a:t>
            </a:r>
          </a:p>
          <a:p>
            <a:pPr lvl="1">
              <a:defRPr sz="1800"/>
            </a:pPr>
            <a:r>
              <a:rPr lang="it-IT" sz="2800" b="1" dirty="0">
                <a:solidFill>
                  <a:schemeClr val="tx1"/>
                </a:solidFill>
              </a:rPr>
              <a:t>Recupero dei dati problematico perché siti molto diversi. Alla fine optato per CarWow.uk, ma in futuro si può implementare per diversi siti.</a:t>
            </a:r>
          </a:p>
          <a:p>
            <a:pPr lvl="1">
              <a:defRPr sz="1800"/>
            </a:pPr>
            <a:r>
              <a:rPr lang="it-IT" sz="2800" b="1" dirty="0">
                <a:solidFill>
                  <a:schemeClr val="tx1"/>
                </a:solidFill>
              </a:rPr>
              <a:t>Poche auto cinesi rispetto a quelle europee.</a:t>
            </a:r>
          </a:p>
          <a:p>
            <a:pPr lvl="1">
              <a:defRPr sz="1800"/>
            </a:pPr>
            <a:r>
              <a:rPr lang="it-IT" sz="2800" b="1" dirty="0">
                <a:solidFill>
                  <a:schemeClr val="tx1"/>
                </a:solidFill>
              </a:rPr>
              <a:t>Prompt LLM difficile da ottimizzare, diversi tentativi per avere quello migliore.</a:t>
            </a:r>
          </a:p>
          <a:p>
            <a:pPr lvl="1">
              <a:defRPr sz="1800"/>
            </a:pP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2B7CD9-768F-2F73-DACD-B0998985C404}"/>
              </a:ext>
            </a:extLst>
          </p:cNvPr>
          <p:cNvSpPr txBox="1"/>
          <p:nvPr/>
        </p:nvSpPr>
        <p:spPr>
          <a:xfrm>
            <a:off x="8681884" y="63242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823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DD457-B855-6ED1-2743-B9B96DC2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80" y="2874706"/>
            <a:ext cx="5818239" cy="110858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C000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471783033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Rosso vio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288</Words>
  <Application>Microsoft Office PowerPoint</Application>
  <PresentationFormat>Presentazione su schermo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Sezione</vt:lpstr>
      <vt:lpstr>Sentiment AnalYsis delle Recensioni Automobilistiche</vt:lpstr>
      <vt:lpstr>Analisi EDA (Exploratory Data Analysis) e Preparazione dei dati</vt:lpstr>
      <vt:lpstr>RACCOLTA DEI DATI</vt:lpstr>
      <vt:lpstr>Sentiment &amp; Analisi Esplorativa</vt:lpstr>
      <vt:lpstr>Progettazione della Soluzione e dell’Architettura della Soluzione</vt:lpstr>
      <vt:lpstr>Architettura dati</vt:lpstr>
      <vt:lpstr>DASHBOARD</vt:lpstr>
      <vt:lpstr>SCELTE E DIFFICOLTÀ</vt:lpstr>
      <vt:lpstr>GRAZIE PER L’ATTENZIONE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Guido Varnier</cp:lastModifiedBy>
  <cp:revision>2</cp:revision>
  <dcterms:created xsi:type="dcterms:W3CDTF">2013-01-27T09:14:16Z</dcterms:created>
  <dcterms:modified xsi:type="dcterms:W3CDTF">2025-06-18T19:52:19Z</dcterms:modified>
  <cp:category/>
</cp:coreProperties>
</file>