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85" r:id="rId22"/>
    <p:sldId id="275" r:id="rId23"/>
    <p:sldId id="280" r:id="rId24"/>
    <p:sldId id="282" r:id="rId25"/>
    <p:sldId id="283" r:id="rId26"/>
    <p:sldId id="284" r:id="rId27"/>
    <p:sldId id="287" r:id="rId28"/>
    <p:sldId id="281" r:id="rId29"/>
    <p:sldId id="278" r:id="rId30"/>
    <p:sldId id="289" r:id="rId31"/>
    <p:sldId id="288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E110C6-A0B3-4DD2-B260-4C6929C4AC22}">
          <p14:sldIdLst>
            <p14:sldId id="256"/>
            <p14:sldId id="257"/>
            <p14:sldId id="277"/>
            <p14:sldId id="258"/>
            <p14:sldId id="259"/>
            <p14:sldId id="260"/>
            <p14:sldId id="27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74"/>
            <p14:sldId id="285"/>
            <p14:sldId id="275"/>
            <p14:sldId id="280"/>
            <p14:sldId id="282"/>
            <p14:sldId id="283"/>
            <p14:sldId id="284"/>
            <p14:sldId id="287"/>
            <p14:sldId id="281"/>
            <p14:sldId id="278"/>
            <p14:sldId id="289"/>
            <p14:sldId id="288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79" d="100"/>
          <a:sy n="7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8230-324E-1B3F-C515-57E867378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E3904-A1FB-825E-99AB-DD1EEAB8A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49A78-0286-05DE-E5CA-AA71901E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51C4-6DFE-4BBF-83A6-C55432DA85A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2BD9B-6BEF-0649-1B2D-8019A8D7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DA12-4880-D6C2-A827-A2722A39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944-5ABD-445A-921B-E43A8BF3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2568-1413-6A70-A61A-68714A95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60AED-C2EF-965C-2C5C-264E8A6CB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8C76D-C8AC-1FCD-53DB-C807CB3E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51C4-6DFE-4BBF-83A6-C55432DA85A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3C3F-8258-13DF-B575-83A25E18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9D683-3120-C0C6-0CB4-D99B7BB7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944-5ABD-445A-921B-E43A8BF3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6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D70A0-3505-48BE-0B6A-D7383E43C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14A4E-D2F6-9568-8DB9-90393923B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0369-29A9-A3FF-FAD6-18AC43E8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51C4-6DFE-4BBF-83A6-C55432DA85A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8CB4B-DCCE-A5EA-825F-2D29FD71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96613-3F84-0605-EAF9-41E8FBC8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944-5ABD-445A-921B-E43A8BF3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9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C5F2-463A-466A-A5B3-B6E0F13A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38A8A-4520-113B-FFB9-87C22949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E950-678A-AA7A-0C95-6DC60B5A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51C4-6DFE-4BBF-83A6-C55432DA85A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4D4E3-A397-E445-E344-BE4F657E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A60D5-AD24-F9DF-F1E0-61FF37D9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944-5ABD-445A-921B-E43A8BF3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CE49-0D41-C41D-487B-49743535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2868-E5C4-36F3-C785-DE84CD701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D26B-E0AF-BE29-ACB7-30A63B8F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51C4-6DFE-4BBF-83A6-C55432DA85A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238E5-DC06-5836-CA1B-53C55159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B3D10-7ED3-EA6F-4826-0E932B8E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944-5ABD-445A-921B-E43A8BF3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1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21B5-715D-D0FC-0A29-39509B1A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76E4-DC78-1207-AF91-79913897F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E47E3-D6E6-9C4D-B3FB-BD10D3C25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02FF6-2C2E-1B9F-89FE-0CF2D6D6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51C4-6DFE-4BBF-83A6-C55432DA85A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5E25D-1388-8C67-7E1A-A6D534A8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6923E-0234-9803-3AE3-D44D6224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944-5ABD-445A-921B-E43A8BF3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A8E7-4719-C604-53C3-76DFB4FD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68EE7-013C-1B90-0635-6E95ADC39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DDA98-E97B-C8AE-31FF-49D892334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C104D-CFFE-51B1-6FFB-E5653B634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408F7-C134-AA3A-2868-69FC18372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2A7B9-F737-6A3F-9195-A4F3A0B2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51C4-6DFE-4BBF-83A6-C55432DA85A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67732-224A-5C93-EC2B-AC383A15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895F3-ECA7-62B1-103C-71C77717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944-5ABD-445A-921B-E43A8BF3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1DBA-F80B-BD20-4EAC-C2AE1223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A824C-7B5B-EF4A-3A80-9EFFC736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51C4-6DFE-4BBF-83A6-C55432DA85A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82EF4-321B-ED50-462B-93B9FE5F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680FC-A8CB-5B44-65AB-79477852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944-5ABD-445A-921B-E43A8BF3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3C3C0-A0BA-2693-55AD-7C7F7E8D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51C4-6DFE-4BBF-83A6-C55432DA85A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4F118-5446-2406-FA82-E8C9E4FB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A585B-7246-DE0A-A06F-88D01154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944-5ABD-445A-921B-E43A8BF3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8DA0-239A-F0B1-42C8-6B755593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821DF-A89D-AD5A-5A87-86B7139AD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16A3E-7348-D1C6-8454-7F850390F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088F4-4EB1-0411-77B7-99D07540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51C4-6DFE-4BBF-83A6-C55432DA85A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4E30C-E041-13A2-D064-D89F132D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BAA93-1772-08E3-E77A-40B10049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944-5ABD-445A-921B-E43A8BF3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2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3EE6-C53D-5E5C-8317-B644D60B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F08AF-EFAA-09BC-1A95-6CBBB3F00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5771B-AEE0-0006-0304-9B082523C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3F386-5A02-0F20-3AFA-03B0031C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51C4-6DFE-4BBF-83A6-C55432DA85A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5FE76-5B0B-DBB6-0144-6731683E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52418-AB65-ADBA-CF7E-F05C4EBD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944-5ABD-445A-921B-E43A8BF3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3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7615A-4B43-324E-3E98-E3BF7569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FC224-68C8-384A-4C8F-DE8DE6E7A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829C5-E8A3-FD9B-40CA-F078AC7E8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51C4-6DFE-4BBF-83A6-C55432DA85A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886E7-09AF-0B2D-F4C1-2DACE017B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4EE8-7553-EA92-6DF2-C3E46529E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6A944-5ABD-445A-921B-E43A8BF3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3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documentation.org/packages/missForest/versions/1.5/topics/missForest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oballaboratory.it/pit/TB_STATIESTERI1.htm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dati.inail.it/opendata/default/Daticadenzasemestralemp/index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auss.inf.um.es/umur/xjurponencias/talleres/J3.pdf" TargetMode="External"/><Relationship Id="rId5" Type="http://schemas.openxmlformats.org/officeDocument/2006/relationships/hyperlink" Target="https://www.unimi.it/it/corsi/insegnamenti-dei-corsi-di-laurea/2023/advanced-multivariate-statistics" TargetMode="External"/><Relationship Id="rId4" Type="http://schemas.openxmlformats.org/officeDocument/2006/relationships/hyperlink" Target="https://dipartimenti.unicatt.it/scienze-statistiche-23-25-1-17ScutariSlides.pdf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i.inail.it/opendata/default/Daticadenzasemestralemp/index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loballaboratory.it/pit/TB_STATIESTERI1.htm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">
            <a:extLst>
              <a:ext uri="{FF2B5EF4-FFF2-40B4-BE49-F238E27FC236}">
                <a16:creationId xmlns:a16="http://schemas.microsoft.com/office/drawing/2014/main" id="{2BBF2747-8867-C6A8-95E3-D6731BF1FB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" t="1967" r="6283"/>
          <a:stretch/>
        </p:blipFill>
        <p:spPr>
          <a:xfrm>
            <a:off x="-8582" y="0"/>
            <a:ext cx="1220916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2D5996-9431-A160-A255-AD776EBE4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163" y="1233316"/>
            <a:ext cx="12243490" cy="1110301"/>
          </a:xfrm>
          <a:solidFill>
            <a:schemeClr val="bg1"/>
          </a:solidFill>
        </p:spPr>
        <p:txBody>
          <a:bodyPr/>
          <a:lstStyle/>
          <a:p>
            <a:r>
              <a:rPr lang="it-IT" b="1" dirty="0"/>
              <a:t>Occupational Diseases Analysis </a:t>
            </a:r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064975-EE3F-4C6B-092D-400313497EFC}"/>
              </a:ext>
            </a:extLst>
          </p:cNvPr>
          <p:cNvCxnSpPr>
            <a:cxnSpLocks/>
          </p:cNvCxnSpPr>
          <p:nvPr/>
        </p:nvCxnSpPr>
        <p:spPr>
          <a:xfrm>
            <a:off x="-17163" y="1243044"/>
            <a:ext cx="12243490" cy="1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56DE53-B48A-06AA-1DF2-0D9D3A522701}"/>
              </a:ext>
            </a:extLst>
          </p:cNvPr>
          <p:cNvCxnSpPr>
            <a:cxnSpLocks/>
          </p:cNvCxnSpPr>
          <p:nvPr/>
        </p:nvCxnSpPr>
        <p:spPr>
          <a:xfrm>
            <a:off x="-17163" y="2372811"/>
            <a:ext cx="12228619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7C20793-721F-E586-FA32-A2E729A37C3A}"/>
              </a:ext>
            </a:extLst>
          </p:cNvPr>
          <p:cNvSpPr txBox="1"/>
          <p:nvPr/>
        </p:nvSpPr>
        <p:spPr>
          <a:xfrm>
            <a:off x="8921560" y="6150114"/>
            <a:ext cx="317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b="1" dirty="0"/>
              <a:t>Mussini Guido Giacomo</a:t>
            </a:r>
          </a:p>
          <a:p>
            <a:pPr algn="r"/>
            <a:r>
              <a:rPr lang="it-IT" sz="2000" b="1" dirty="0"/>
              <a:t>988273</a:t>
            </a:r>
            <a:endParaRPr lang="en-US" sz="2000" b="1" dirty="0"/>
          </a:p>
        </p:txBody>
      </p:sp>
      <p:pic>
        <p:nvPicPr>
          <p:cNvPr id="4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C832B3A-3F8C-AE96-4AF6-088A59187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6" y="6024434"/>
            <a:ext cx="630553" cy="6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57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958A05-8299-5F62-2FDC-BDE5BF8876FB}"/>
              </a:ext>
            </a:extLst>
          </p:cNvPr>
          <p:cNvSpPr/>
          <p:nvPr/>
        </p:nvSpPr>
        <p:spPr>
          <a:xfrm>
            <a:off x="10139423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/>
          <a:lstStyle/>
          <a:p>
            <a:r>
              <a:rPr lang="it-IT" b="1" dirty="0"/>
              <a:t>By </a:t>
            </a:r>
            <a:r>
              <a:rPr lang="it-IT" b="1" dirty="0" err="1"/>
              <a:t>Rows</a:t>
            </a:r>
            <a:r>
              <a:rPr lang="it-IT" b="1" dirty="0"/>
              <a:t> - 2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691E1A-6191-0CB4-1730-E339BECD83B9}"/>
              </a:ext>
            </a:extLst>
          </p:cNvPr>
          <p:cNvSpPr txBox="1"/>
          <p:nvPr/>
        </p:nvSpPr>
        <p:spPr>
          <a:xfrm>
            <a:off x="416688" y="1239545"/>
            <a:ext cx="1047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563C1"/>
                </a:solidFill>
              </a:rPr>
              <a:t> </a:t>
            </a:r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DE6498D-2D29-10BD-4A5B-189E76D617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t="18816" r="2842" b="5345"/>
          <a:stretch/>
        </p:blipFill>
        <p:spPr>
          <a:xfrm>
            <a:off x="254314" y="750297"/>
            <a:ext cx="11389818" cy="46479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77A46F-0A4B-975A-17B4-7C69FAA5BE58}"/>
              </a:ext>
            </a:extLst>
          </p:cNvPr>
          <p:cNvSpPr txBox="1"/>
          <p:nvPr/>
        </p:nvSpPr>
        <p:spPr>
          <a:xfrm>
            <a:off x="254314" y="5542494"/>
            <a:ext cx="895880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High </a:t>
            </a:r>
            <a:r>
              <a:rPr lang="it-IT" sz="3200" dirty="0" err="1"/>
              <a:t>correspondence</a:t>
            </a:r>
            <a:r>
              <a:rPr lang="it-IT" sz="3200" dirty="0"/>
              <a:t> </a:t>
            </a:r>
            <a:r>
              <a:rPr lang="it-IT" sz="3200" dirty="0" err="1"/>
              <a:t>between</a:t>
            </a:r>
            <a:r>
              <a:rPr lang="it-IT" sz="3200" dirty="0"/>
              <a:t> the </a:t>
            </a:r>
            <a:r>
              <a:rPr lang="it-IT" sz="3200" dirty="0" err="1"/>
              <a:t>missing</a:t>
            </a:r>
            <a:r>
              <a:rPr lang="it-IT" sz="3200" dirty="0"/>
              <a:t> </a:t>
            </a:r>
            <a:r>
              <a:rPr lang="it-IT" sz="3200" dirty="0" err="1"/>
              <a:t>values</a:t>
            </a:r>
            <a:r>
              <a:rPr lang="it-IT" sz="3200" dirty="0"/>
              <a:t> </a:t>
            </a:r>
            <a:r>
              <a:rPr lang="it-IT" sz="3200" dirty="0" err="1"/>
              <a:t>between</a:t>
            </a:r>
            <a:r>
              <a:rPr lang="it-IT" sz="3200" dirty="0"/>
              <a:t> the </a:t>
            </a:r>
            <a:r>
              <a:rPr lang="it-IT" sz="3200" dirty="0" err="1"/>
              <a:t>rows</a:t>
            </a:r>
            <a:r>
              <a:rPr lang="it-IT" sz="3200" dirty="0"/>
              <a:t> of </a:t>
            </a:r>
            <a:r>
              <a:rPr lang="it-IT" sz="3200" dirty="0" err="1"/>
              <a:t>all</a:t>
            </a:r>
            <a:r>
              <a:rPr lang="it-IT" sz="3200" dirty="0"/>
              <a:t> the </a:t>
            </a:r>
            <a:r>
              <a:rPr lang="it-IT" sz="3200" dirty="0" err="1"/>
              <a:t>variables</a:t>
            </a:r>
            <a:endParaRPr lang="it-IT" sz="3200" dirty="0"/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1BE5FC-3738-059A-0B13-9EB3273DA6A1}"/>
              </a:ext>
            </a:extLst>
          </p:cNvPr>
          <p:cNvSpPr/>
          <p:nvPr/>
        </p:nvSpPr>
        <p:spPr>
          <a:xfrm rot="20349510">
            <a:off x="1339049" y="2393547"/>
            <a:ext cx="10329670" cy="9767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A3E63C-82C4-9472-56B6-D91FFDD5F5A9}"/>
              </a:ext>
            </a:extLst>
          </p:cNvPr>
          <p:cNvSpPr/>
          <p:nvPr/>
        </p:nvSpPr>
        <p:spPr>
          <a:xfrm>
            <a:off x="1365668" y="2001827"/>
            <a:ext cx="6736098" cy="300346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B86C6F-E0ED-8D23-AC70-A258BF2467C4}"/>
              </a:ext>
            </a:extLst>
          </p:cNvPr>
          <p:cNvSpPr/>
          <p:nvPr/>
        </p:nvSpPr>
        <p:spPr>
          <a:xfrm>
            <a:off x="8491783" y="828913"/>
            <a:ext cx="2743666" cy="123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763DA7D-A076-4489-B686-BF6671475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4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958A05-8299-5F62-2FDC-BDE5BF8876FB}"/>
              </a:ext>
            </a:extLst>
          </p:cNvPr>
          <p:cNvSpPr/>
          <p:nvPr/>
        </p:nvSpPr>
        <p:spPr>
          <a:xfrm>
            <a:off x="10139423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/>
          <a:lstStyle/>
          <a:p>
            <a:r>
              <a:rPr lang="it-IT" b="1" dirty="0" err="1"/>
              <a:t>Imputation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691E1A-6191-0CB4-1730-E339BECD83B9}"/>
              </a:ext>
            </a:extLst>
          </p:cNvPr>
          <p:cNvSpPr txBox="1"/>
          <p:nvPr/>
        </p:nvSpPr>
        <p:spPr>
          <a:xfrm>
            <a:off x="0" y="804668"/>
            <a:ext cx="11565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Perfect match </a:t>
            </a:r>
            <a:r>
              <a:rPr lang="en-US" sz="3200" dirty="0"/>
              <a:t>between: 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it-IT" sz="3200" i="1" dirty="0" err="1"/>
              <a:t>Type_Disease</a:t>
            </a:r>
            <a:r>
              <a:rPr lang="it-IT" sz="3200" i="1" dirty="0"/>
              <a:t>, </a:t>
            </a:r>
            <a:r>
              <a:rPr lang="it-IT" sz="3200" i="1" dirty="0" err="1"/>
              <a:t>Group_Disease</a:t>
            </a:r>
            <a:r>
              <a:rPr lang="it-IT" sz="3200" i="1" dirty="0"/>
              <a:t>, </a:t>
            </a:r>
            <a:r>
              <a:rPr lang="it-IT" sz="3200" i="1" dirty="0" err="1"/>
              <a:t>Sector_Work</a:t>
            </a:r>
            <a:r>
              <a:rPr lang="it-IT" sz="3200" i="1" dirty="0"/>
              <a:t> and </a:t>
            </a:r>
            <a:r>
              <a:rPr lang="it-IT" sz="3200" i="1" dirty="0" err="1"/>
              <a:t>Subsector_Work</a:t>
            </a:r>
            <a:endParaRPr lang="it-IT" sz="3200" i="1" dirty="0"/>
          </a:p>
          <a:p>
            <a:pPr marL="514350" indent="-514350">
              <a:buFont typeface="+mj-lt"/>
              <a:buAutoNum type="arabicPeriod"/>
            </a:pPr>
            <a:endParaRPr lang="it-IT" sz="3200" i="1" dirty="0"/>
          </a:p>
          <a:p>
            <a:pPr marL="514350" indent="-514350">
              <a:buFont typeface="+mj-lt"/>
              <a:buAutoNum type="arabicPeriod"/>
            </a:pPr>
            <a:r>
              <a:rPr lang="it-IT" sz="3200" i="1" dirty="0" err="1"/>
              <a:t>Causal</a:t>
            </a:r>
            <a:r>
              <a:rPr lang="it-IT" sz="3200" i="1" dirty="0"/>
              <a:t> Sector and </a:t>
            </a:r>
            <a:r>
              <a:rPr lang="it-IT" sz="3200" i="1" dirty="0" err="1"/>
              <a:t>Causal</a:t>
            </a:r>
            <a:r>
              <a:rPr lang="it-IT" sz="3200" i="1" dirty="0"/>
              <a:t> Code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CB752-8383-9854-106C-8A1AC60F5F1D}"/>
              </a:ext>
            </a:extLst>
          </p:cNvPr>
          <p:cNvSpPr txBox="1"/>
          <p:nvPr/>
        </p:nvSpPr>
        <p:spPr>
          <a:xfrm>
            <a:off x="2879880" y="4508443"/>
            <a:ext cx="745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/>
              <a:t>They</a:t>
            </a:r>
            <a:r>
              <a:rPr lang="it-IT" sz="3200" dirty="0"/>
              <a:t> </a:t>
            </a:r>
            <a:r>
              <a:rPr lang="it-IT" sz="3200" dirty="0" err="1"/>
              <a:t>will</a:t>
            </a:r>
            <a:r>
              <a:rPr lang="it-IT" sz="3200" dirty="0"/>
              <a:t> be </a:t>
            </a:r>
            <a:r>
              <a:rPr lang="it-IT" sz="3200" dirty="0" err="1"/>
              <a:t>treated</a:t>
            </a:r>
            <a:r>
              <a:rPr lang="it-IT" sz="3200" dirty="0"/>
              <a:t> </a:t>
            </a:r>
            <a:r>
              <a:rPr lang="it-IT" sz="3200" dirty="0" err="1"/>
              <a:t>separately</a:t>
            </a:r>
            <a:r>
              <a:rPr lang="it-IT" sz="3200" dirty="0"/>
              <a:t> </a:t>
            </a:r>
            <a:endParaRPr lang="en-US" sz="3200" dirty="0"/>
          </a:p>
        </p:txBody>
      </p: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335090E-D54B-DEC2-0F54-1674531F9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958A05-8299-5F62-2FDC-BDE5BF8876FB}"/>
              </a:ext>
            </a:extLst>
          </p:cNvPr>
          <p:cNvSpPr/>
          <p:nvPr/>
        </p:nvSpPr>
        <p:spPr>
          <a:xfrm>
            <a:off x="10139423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>
            <a:normAutofit/>
          </a:bodyPr>
          <a:lstStyle/>
          <a:p>
            <a:r>
              <a:rPr lang="it-IT" b="1" i="1" dirty="0" err="1"/>
              <a:t>Type_Disease</a:t>
            </a:r>
            <a:r>
              <a:rPr lang="it-IT" b="1" i="1" dirty="0"/>
              <a:t> </a:t>
            </a:r>
            <a:r>
              <a:rPr lang="it-IT" b="1" dirty="0"/>
              <a:t>and </a:t>
            </a:r>
            <a:r>
              <a:rPr lang="it-IT" b="1" i="1" dirty="0" err="1"/>
              <a:t>Group_Disease</a:t>
            </a:r>
            <a:endParaRPr lang="en-US" b="1" i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691E1A-6191-0CB4-1730-E339BECD83B9}"/>
              </a:ext>
            </a:extLst>
          </p:cNvPr>
          <p:cNvSpPr txBox="1"/>
          <p:nvPr/>
        </p:nvSpPr>
        <p:spPr>
          <a:xfrm>
            <a:off x="730889" y="926331"/>
            <a:ext cx="113412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Only 2.4% of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Mostly </a:t>
            </a:r>
            <a:r>
              <a:rPr lang="en-US" sz="3200" b="1" dirty="0"/>
              <a:t>shared</a:t>
            </a:r>
            <a:r>
              <a:rPr lang="en-US" sz="3200" dirty="0"/>
              <a:t> with the other variables with 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b="1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They have been removed</a:t>
            </a:r>
          </a:p>
          <a:p>
            <a:pPr algn="ctr"/>
            <a:r>
              <a:rPr lang="en-US" sz="3200" dirty="0"/>
              <a:t> </a:t>
            </a:r>
          </a:p>
          <a:p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CB752-8383-9854-106C-8A1AC60F5F1D}"/>
              </a:ext>
            </a:extLst>
          </p:cNvPr>
          <p:cNvSpPr txBox="1"/>
          <p:nvPr/>
        </p:nvSpPr>
        <p:spPr>
          <a:xfrm>
            <a:off x="302870" y="3366489"/>
            <a:ext cx="745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 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E888F-EC75-C946-AB5D-28A9CF2BF154}"/>
              </a:ext>
            </a:extLst>
          </p:cNvPr>
          <p:cNvSpPr txBox="1"/>
          <p:nvPr/>
        </p:nvSpPr>
        <p:spPr>
          <a:xfrm>
            <a:off x="547868" y="3465488"/>
            <a:ext cx="11096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Now the dataset has:</a:t>
            </a:r>
          </a:p>
          <a:p>
            <a:pPr algn="ctr"/>
            <a:r>
              <a:rPr lang="en-US" sz="3200" b="1" dirty="0"/>
              <a:t>274966</a:t>
            </a:r>
            <a:r>
              <a:rPr lang="en-US" sz="3200" dirty="0"/>
              <a:t> observations</a:t>
            </a:r>
          </a:p>
        </p:txBody>
      </p:sp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9FADB3E-BE89-6A93-6576-A94A5D7AB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4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958A05-8299-5F62-2FDC-BDE5BF8876FB}"/>
              </a:ext>
            </a:extLst>
          </p:cNvPr>
          <p:cNvSpPr/>
          <p:nvPr/>
        </p:nvSpPr>
        <p:spPr>
          <a:xfrm>
            <a:off x="10139423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>
            <a:normAutofit/>
          </a:bodyPr>
          <a:lstStyle/>
          <a:p>
            <a:r>
              <a:rPr lang="it-IT" b="1" i="1" dirty="0" err="1"/>
              <a:t>Sector_Work</a:t>
            </a:r>
            <a:r>
              <a:rPr lang="it-IT" b="1" i="1" dirty="0"/>
              <a:t> and </a:t>
            </a:r>
            <a:r>
              <a:rPr lang="it-IT" b="1" i="1" dirty="0" err="1"/>
              <a:t>SubSector_Work</a:t>
            </a:r>
            <a:endParaRPr lang="en-US" b="1" i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691E1A-6191-0CB4-1730-E339BECD83B9}"/>
              </a:ext>
            </a:extLst>
          </p:cNvPr>
          <p:cNvSpPr txBox="1"/>
          <p:nvPr/>
        </p:nvSpPr>
        <p:spPr>
          <a:xfrm>
            <a:off x="118045" y="606671"/>
            <a:ext cx="113412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54% of missing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err="1"/>
              <a:t>We</a:t>
            </a:r>
            <a:r>
              <a:rPr lang="it-IT" sz="3200" dirty="0"/>
              <a:t> can </a:t>
            </a:r>
            <a:r>
              <a:rPr lang="it-IT" sz="3200" dirty="0" err="1"/>
              <a:t>see</a:t>
            </a:r>
            <a:r>
              <a:rPr lang="it-IT" sz="3200" dirty="0"/>
              <a:t> Sector Work </a:t>
            </a:r>
            <a:r>
              <a:rPr lang="it-IT" sz="3200" dirty="0" err="1"/>
              <a:t>as</a:t>
            </a:r>
            <a:r>
              <a:rPr lang="it-IT" sz="3200" dirty="0"/>
              <a:t> a sort </a:t>
            </a:r>
            <a:r>
              <a:rPr lang="it-IT" sz="3200" b="1" dirty="0" err="1"/>
              <a:t>generalisation</a:t>
            </a:r>
            <a:r>
              <a:rPr lang="it-IT" sz="3200" dirty="0"/>
              <a:t> of </a:t>
            </a:r>
            <a:r>
              <a:rPr lang="it-IT" sz="3200" i="1" dirty="0"/>
              <a:t>Gestione</a:t>
            </a:r>
            <a:r>
              <a:rPr lang="it-IT" sz="3200" dirty="0"/>
              <a:t> and </a:t>
            </a:r>
            <a:r>
              <a:rPr lang="it-IT" sz="3200" i="1" dirty="0" err="1"/>
              <a:t>Subsector_Work</a:t>
            </a:r>
            <a:r>
              <a:rPr lang="it-IT" sz="3200" dirty="0"/>
              <a:t> </a:t>
            </a:r>
            <a:r>
              <a:rPr lang="it-IT" sz="3200" dirty="0" err="1"/>
              <a:t>as</a:t>
            </a:r>
            <a:r>
              <a:rPr lang="it-IT" sz="3200" dirty="0"/>
              <a:t> a </a:t>
            </a:r>
            <a:r>
              <a:rPr lang="it-IT" sz="3200" dirty="0" err="1"/>
              <a:t>generalisation</a:t>
            </a:r>
            <a:r>
              <a:rPr lang="it-IT" sz="3200" dirty="0"/>
              <a:t> of </a:t>
            </a:r>
            <a:r>
              <a:rPr lang="it-IT" sz="3200" i="1" dirty="0" err="1"/>
              <a:t>Sector_Work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71603-24C6-6271-A3DD-0A877500671F}"/>
              </a:ext>
            </a:extLst>
          </p:cNvPr>
          <p:cNvSpPr txBox="1"/>
          <p:nvPr/>
        </p:nvSpPr>
        <p:spPr>
          <a:xfrm>
            <a:off x="300369" y="2733471"/>
            <a:ext cx="27463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GESTIONE: 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/>
              <a:t>A</a:t>
            </a:r>
            <a:r>
              <a:rPr lang="it-IT" sz="2400" dirty="0"/>
              <a:t>: Agricoltura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/>
              <a:t>I</a:t>
            </a:r>
            <a:r>
              <a:rPr lang="it-IT" sz="2400" dirty="0"/>
              <a:t>: Industria\Servizi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/>
              <a:t>S</a:t>
            </a:r>
            <a:r>
              <a:rPr lang="it-IT" sz="2400" dirty="0"/>
              <a:t>: Stato</a:t>
            </a:r>
            <a:endParaRPr lang="it-IT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E84D8-F9DB-4825-1418-A1906EB08CD7}"/>
              </a:ext>
            </a:extLst>
          </p:cNvPr>
          <p:cNvSpPr txBox="1"/>
          <p:nvPr/>
        </p:nvSpPr>
        <p:spPr>
          <a:xfrm>
            <a:off x="3217338" y="2733471"/>
            <a:ext cx="45199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SECTOR WORK: 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/>
              <a:t>ART</a:t>
            </a:r>
            <a:r>
              <a:rPr lang="it-IT" sz="2400" dirty="0"/>
              <a:t>: Artigianato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/>
              <a:t>AGR</a:t>
            </a:r>
            <a:r>
              <a:rPr lang="it-IT" sz="2400" dirty="0"/>
              <a:t>: Agricoltura e pesca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/>
              <a:t>IND</a:t>
            </a:r>
            <a:r>
              <a:rPr lang="it-IT" sz="2400" dirty="0"/>
              <a:t>: Industria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/>
              <a:t>SER</a:t>
            </a:r>
            <a:r>
              <a:rPr lang="it-IT" sz="2400" dirty="0"/>
              <a:t>: Servizi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/>
              <a:t>PA</a:t>
            </a:r>
            <a:r>
              <a:rPr lang="it-IT" sz="2400" dirty="0"/>
              <a:t>: Pubblica Amministrazione </a:t>
            </a:r>
            <a:endParaRPr lang="it-IT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43655A-0AFF-52BE-A3A1-880B3ED17E05}"/>
              </a:ext>
            </a:extLst>
          </p:cNvPr>
          <p:cNvSpPr txBox="1"/>
          <p:nvPr/>
        </p:nvSpPr>
        <p:spPr>
          <a:xfrm>
            <a:off x="7356008" y="2738331"/>
            <a:ext cx="26666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/>
              <a:t>SUBSECTOR WORK: </a:t>
            </a:r>
          </a:p>
          <a:p>
            <a:pPr algn="r"/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Chemical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Farming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Manifactures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51DD5-F01F-369E-BC97-2ECD5EA33D0D}"/>
              </a:ext>
            </a:extLst>
          </p:cNvPr>
          <p:cNvSpPr txBox="1"/>
          <p:nvPr/>
        </p:nvSpPr>
        <p:spPr>
          <a:xfrm>
            <a:off x="9457188" y="3468929"/>
            <a:ext cx="2666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Metal Working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School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Structural</a:t>
            </a:r>
            <a:r>
              <a:rPr lang="it-IT" dirty="0"/>
              <a:t>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Turism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Wood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DBD907C-7408-4A53-BC95-9080F5CC85E0}"/>
              </a:ext>
            </a:extLst>
          </p:cNvPr>
          <p:cNvSpPr/>
          <p:nvPr/>
        </p:nvSpPr>
        <p:spPr>
          <a:xfrm>
            <a:off x="2140742" y="2727029"/>
            <a:ext cx="876754" cy="49515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GEN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65038DA-114D-EC6A-A0DF-EAF664D5457E}"/>
              </a:ext>
            </a:extLst>
          </p:cNvPr>
          <p:cNvSpPr/>
          <p:nvPr/>
        </p:nvSpPr>
        <p:spPr>
          <a:xfrm>
            <a:off x="5949566" y="2727029"/>
            <a:ext cx="876754" cy="49515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GEN</a:t>
            </a:r>
            <a:endParaRPr lang="en-US" dirty="0"/>
          </a:p>
        </p:txBody>
      </p: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00BF963E-709F-DBD7-93B9-3C21F9DDE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4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958A05-8299-5F62-2FDC-BDE5BF8876FB}"/>
              </a:ext>
            </a:extLst>
          </p:cNvPr>
          <p:cNvSpPr/>
          <p:nvPr/>
        </p:nvSpPr>
        <p:spPr>
          <a:xfrm>
            <a:off x="10139423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>
            <a:normAutofit/>
          </a:bodyPr>
          <a:lstStyle/>
          <a:p>
            <a:r>
              <a:rPr lang="it-IT" b="1" i="1" dirty="0"/>
              <a:t>Gestione </a:t>
            </a:r>
            <a:r>
              <a:rPr lang="it-IT" b="1" dirty="0">
                <a:sym typeface="Wingdings" panose="05000000000000000000" pitchFamily="2" charset="2"/>
              </a:rPr>
              <a:t></a:t>
            </a:r>
            <a:r>
              <a:rPr lang="it-IT" b="1" i="1" dirty="0"/>
              <a:t> </a:t>
            </a:r>
            <a:r>
              <a:rPr lang="it-IT" b="1" i="1" dirty="0" err="1"/>
              <a:t>Sector_Work</a:t>
            </a:r>
            <a:endParaRPr lang="en-US" b="1" i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2CB752-8383-9854-106C-8A1AC60F5F1D}"/>
              </a:ext>
            </a:extLst>
          </p:cNvPr>
          <p:cNvSpPr txBox="1"/>
          <p:nvPr/>
        </p:nvSpPr>
        <p:spPr>
          <a:xfrm>
            <a:off x="302870" y="3366489"/>
            <a:ext cx="745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 </a:t>
            </a:r>
            <a:endParaRPr lang="en-US" sz="3200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35FFF41-DE78-8A98-4A1F-F8B7A4033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1251"/>
            <a:ext cx="6443125" cy="5888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59ABD0-BC62-A688-1586-8F863E8D56D4}"/>
                  </a:ext>
                </a:extLst>
              </p:cNvPr>
              <p:cNvSpPr txBox="1"/>
              <p:nvPr/>
            </p:nvSpPr>
            <p:spPr>
              <a:xfrm>
                <a:off x="6284766" y="1019556"/>
                <a:ext cx="5221159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2000" dirty="0"/>
                  <a:t>Study </a:t>
                </a:r>
                <a:r>
                  <a:rPr lang="it-IT" sz="2000" dirty="0" err="1"/>
                  <a:t>how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outcomes</a:t>
                </a:r>
                <a:r>
                  <a:rPr lang="it-IT" sz="2000" dirty="0"/>
                  <a:t> of </a:t>
                </a:r>
                <a:r>
                  <a:rPr lang="it-IT" sz="2000" i="1" dirty="0" err="1"/>
                  <a:t>sector_work</a:t>
                </a:r>
                <a:r>
                  <a:rPr lang="it-IT" sz="2000" i="1" dirty="0"/>
                  <a:t> </a:t>
                </a:r>
                <a:r>
                  <a:rPr lang="it-IT" sz="2000" dirty="0"/>
                  <a:t>are </a:t>
                </a:r>
                <a:r>
                  <a:rPr lang="it-IT" sz="2000" dirty="0" err="1"/>
                  <a:t>distributed</a:t>
                </a:r>
                <a:r>
                  <a:rPr lang="it-IT" sz="2000" dirty="0"/>
                  <a:t> with </a:t>
                </a:r>
                <a:r>
                  <a:rPr lang="it-IT" sz="2000" dirty="0" err="1"/>
                  <a:t>respect</a:t>
                </a:r>
                <a:r>
                  <a:rPr lang="it-IT" sz="2000" dirty="0"/>
                  <a:t> to </a:t>
                </a:r>
                <a:r>
                  <a:rPr lang="it-IT" sz="2000" i="1" dirty="0"/>
                  <a:t>Gestione</a:t>
                </a:r>
                <a:r>
                  <a:rPr lang="it-IT" sz="2000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For each possible values of </a:t>
                </a:r>
                <a:r>
                  <a:rPr lang="en-US" sz="2000" i="1" dirty="0" err="1"/>
                  <a:t>Gestione</a:t>
                </a:r>
                <a:r>
                  <a:rPr lang="en-US" sz="2000" dirty="0"/>
                  <a:t>, create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000" dirty="0"/>
                  <a:t> with i = {A, I, S}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20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t-IT" sz="2000" dirty="0"/>
                          <m:t>&lt; </m:t>
                        </m:r>
                        <m:r>
                          <m:rPr>
                            <m:nor/>
                          </m:rPr>
                          <a:rPr lang="it-IT" sz="2000" dirty="0"/>
                          <m:t>s</m:t>
                        </m:r>
                        <m:r>
                          <m:rPr>
                            <m:nor/>
                          </m:rPr>
                          <a:rPr lang="it-IT" sz="2000" dirty="0"/>
                          <m:t>, </m:t>
                        </m:r>
                        <m:r>
                          <m:rPr>
                            <m:nor/>
                          </m:rPr>
                          <a:rPr lang="it-IT" sz="2000" dirty="0"/>
                          <m:t>n</m:t>
                        </m:r>
                        <m:r>
                          <m:rPr>
                            <m:nor/>
                          </m:rPr>
                          <a:rPr lang="it-IT" sz="2000" dirty="0"/>
                          <m:t> &gt;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000" dirty="0"/>
                  <a:t>  the </a:t>
                </a:r>
                <a:r>
                  <a:rPr lang="it-IT" sz="2000" dirty="0" err="1"/>
                  <a:t>pair</a:t>
                </a:r>
                <a:r>
                  <a:rPr lang="it-IT" sz="2000" dirty="0"/>
                  <a:t> in which S </a:t>
                </a:r>
                <a:r>
                  <a:rPr lang="it-IT" sz="2000" dirty="0" err="1"/>
                  <a:t>is</a:t>
                </a:r>
                <a:r>
                  <a:rPr lang="it-IT" sz="2000" dirty="0"/>
                  <a:t> one of the </a:t>
                </a:r>
                <a:r>
                  <a:rPr lang="it-IT" sz="2000" dirty="0" err="1"/>
                  <a:t>outcomes</a:t>
                </a:r>
                <a:r>
                  <a:rPr lang="it-IT" sz="2000" dirty="0"/>
                  <a:t> of </a:t>
                </a:r>
                <a:r>
                  <a:rPr lang="it-IT" sz="2000" i="1" dirty="0" err="1"/>
                  <a:t>sector_work</a:t>
                </a:r>
                <a:r>
                  <a:rPr lang="it-IT" sz="2000" dirty="0"/>
                  <a:t>, and n </a:t>
                </a:r>
                <a:r>
                  <a:rPr lang="it-IT" sz="2000" dirty="0" err="1"/>
                  <a:t>is</a:t>
                </a:r>
                <a:r>
                  <a:rPr lang="it-IT" sz="2000" dirty="0"/>
                  <a:t> a </a:t>
                </a:r>
                <a:r>
                  <a:rPr lang="it-IT" sz="2000" dirty="0" err="1"/>
                  <a:t>natural</a:t>
                </a:r>
                <a:r>
                  <a:rPr lang="it-IT" sz="2000" dirty="0"/>
                  <a:t> </a:t>
                </a:r>
                <a:r>
                  <a:rPr lang="it-IT" sz="2000" dirty="0" err="1"/>
                  <a:t>number</a:t>
                </a:r>
                <a:r>
                  <a:rPr lang="it-IT" sz="2000" dirty="0"/>
                  <a:t> </a:t>
                </a:r>
                <a:r>
                  <a:rPr lang="it-IT" sz="2000" dirty="0" err="1"/>
                  <a:t>representing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number</a:t>
                </a:r>
                <a:r>
                  <a:rPr lang="it-IT" sz="2000" dirty="0"/>
                  <a:t> of times (in </a:t>
                </a:r>
                <a:r>
                  <a:rPr lang="it-IT" sz="2000" dirty="0" err="1"/>
                  <a:t>percentage</a:t>
                </a:r>
                <a:r>
                  <a:rPr lang="it-IT" sz="2000" dirty="0"/>
                  <a:t>) in which s </a:t>
                </a:r>
                <a:r>
                  <a:rPr lang="it-IT" sz="2000" dirty="0" err="1"/>
                  <a:t>is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outcome</a:t>
                </a:r>
                <a:r>
                  <a:rPr lang="it-IT" sz="2000" dirty="0"/>
                  <a:t> of </a:t>
                </a:r>
                <a:r>
                  <a:rPr lang="it-IT" sz="2000" i="1" dirty="0" err="1"/>
                  <a:t>sector_work</a:t>
                </a:r>
                <a:r>
                  <a:rPr lang="it-IT" sz="2000" dirty="0"/>
                  <a:t> and </a:t>
                </a:r>
                <a:r>
                  <a:rPr lang="it-IT" sz="2000" i="1" dirty="0"/>
                  <a:t>Gestione</a:t>
                </a:r>
                <a:r>
                  <a:rPr lang="it-IT" sz="2000" dirty="0"/>
                  <a:t> = i.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2000" dirty="0"/>
                  <a:t> </a:t>
                </a:r>
                <a:r>
                  <a:rPr lang="it-IT" sz="2000" dirty="0" err="1"/>
                  <a:t>Fill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000" dirty="0"/>
                  <a:t> entering n times s, for </a:t>
                </a:r>
                <a:r>
                  <a:rPr lang="it-IT" sz="2000" dirty="0" err="1"/>
                  <a:t>each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possible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outcome</a:t>
                </a:r>
                <a:r>
                  <a:rPr lang="it-IT" sz="2000" dirty="0"/>
                  <a:t> of </a:t>
                </a:r>
                <a:r>
                  <a:rPr lang="it-IT" sz="2000" i="1" dirty="0" err="1"/>
                  <a:t>sector_work</a:t>
                </a:r>
                <a:r>
                  <a:rPr lang="it-IT" sz="2000" i="1" dirty="0"/>
                  <a:t> </a:t>
                </a:r>
                <a:r>
                  <a:rPr lang="it-IT" sz="2000" dirty="0"/>
                  <a:t>and </a:t>
                </a:r>
                <a:r>
                  <a:rPr lang="it-IT" sz="2000" i="1" dirty="0"/>
                  <a:t>Gestione</a:t>
                </a:r>
                <a:r>
                  <a:rPr lang="it-IT" sz="2000" dirty="0"/>
                  <a:t> = i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2000" dirty="0" err="1"/>
                  <a:t>Impute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Missing</a:t>
                </a:r>
                <a:r>
                  <a:rPr lang="it-IT" sz="2000" dirty="0"/>
                  <a:t> </a:t>
                </a:r>
                <a:r>
                  <a:rPr lang="it-IT" sz="2000" dirty="0" err="1"/>
                  <a:t>Values</a:t>
                </a:r>
                <a:r>
                  <a:rPr lang="it-IT" sz="2000" dirty="0"/>
                  <a:t> of </a:t>
                </a:r>
                <a:r>
                  <a:rPr lang="it-IT" sz="2000" i="1" dirty="0" err="1"/>
                  <a:t>sector_work</a:t>
                </a:r>
                <a:r>
                  <a:rPr lang="it-IT" sz="2000" i="1" dirty="0"/>
                  <a:t> </a:t>
                </a:r>
                <a:r>
                  <a:rPr lang="it-IT" sz="2000" dirty="0"/>
                  <a:t>by sampling, for </a:t>
                </a:r>
                <a:r>
                  <a:rPr lang="it-IT" sz="2000" dirty="0" err="1"/>
                  <a:t>each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row</a:t>
                </a:r>
                <a:r>
                  <a:rPr lang="it-IT" sz="2000" dirty="0"/>
                  <a:t> in which </a:t>
                </a:r>
                <a:r>
                  <a:rPr lang="it-IT" sz="2000" i="1" dirty="0"/>
                  <a:t>Gestione</a:t>
                </a:r>
                <a:r>
                  <a:rPr lang="it-IT" sz="2000" dirty="0"/>
                  <a:t> = i, one </a:t>
                </a:r>
                <a:r>
                  <a:rPr lang="it-IT" sz="2000" dirty="0" err="1"/>
                  <a:t>value</a:t>
                </a:r>
                <a:r>
                  <a:rPr lang="it-IT" sz="20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59ABD0-BC62-A688-1586-8F863E8D5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66" y="1019556"/>
                <a:ext cx="5221159" cy="5632311"/>
              </a:xfrm>
              <a:prstGeom prst="rect">
                <a:avLst/>
              </a:prstGeom>
              <a:blipFill>
                <a:blip r:embed="rId3"/>
                <a:stretch>
                  <a:fillRect l="-1285" t="-649" r="-1869" b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014E9C0-04B7-8E64-8343-0BFA93AF8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83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958A05-8299-5F62-2FDC-BDE5BF8876FB}"/>
              </a:ext>
            </a:extLst>
          </p:cNvPr>
          <p:cNvSpPr/>
          <p:nvPr/>
        </p:nvSpPr>
        <p:spPr>
          <a:xfrm>
            <a:off x="10139423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>
            <a:normAutofit/>
          </a:bodyPr>
          <a:lstStyle/>
          <a:p>
            <a:r>
              <a:rPr lang="it-IT" b="1" i="1" dirty="0" err="1"/>
              <a:t>Sector_Work</a:t>
            </a:r>
            <a:r>
              <a:rPr lang="it-IT" b="1" i="1" dirty="0"/>
              <a:t> </a:t>
            </a:r>
            <a:r>
              <a:rPr lang="it-IT" b="1" dirty="0">
                <a:sym typeface="Wingdings" panose="05000000000000000000" pitchFamily="2" charset="2"/>
              </a:rPr>
              <a:t></a:t>
            </a:r>
            <a:r>
              <a:rPr lang="it-IT" b="1" i="1" dirty="0"/>
              <a:t> </a:t>
            </a:r>
            <a:r>
              <a:rPr lang="it-IT" b="1" i="1" dirty="0" err="1"/>
              <a:t>SubSector_Work</a:t>
            </a:r>
            <a:endParaRPr lang="en-US" b="1" i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2CB752-8383-9854-106C-8A1AC60F5F1D}"/>
              </a:ext>
            </a:extLst>
          </p:cNvPr>
          <p:cNvSpPr txBox="1"/>
          <p:nvPr/>
        </p:nvSpPr>
        <p:spPr>
          <a:xfrm>
            <a:off x="302870" y="3366489"/>
            <a:ext cx="745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 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59ABD0-BC62-A688-1586-8F863E8D56D4}"/>
              </a:ext>
            </a:extLst>
          </p:cNvPr>
          <p:cNvSpPr txBox="1"/>
          <p:nvPr/>
        </p:nvSpPr>
        <p:spPr>
          <a:xfrm>
            <a:off x="6541600" y="891251"/>
            <a:ext cx="38737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/>
              <a:t>Same</a:t>
            </a:r>
            <a:r>
              <a:rPr lang="it-IT" sz="3200" dirty="0"/>
              <a:t> </a:t>
            </a:r>
            <a:r>
              <a:rPr lang="it-IT" sz="3200" dirty="0" err="1"/>
              <a:t>process</a:t>
            </a:r>
            <a:r>
              <a:rPr lang="it-IT" sz="3200" dirty="0"/>
              <a:t> </a:t>
            </a:r>
            <a:r>
              <a:rPr lang="it-IT" sz="3200" dirty="0" err="1"/>
              <a:t>seen</a:t>
            </a:r>
            <a:r>
              <a:rPr lang="it-IT" sz="3200" dirty="0"/>
              <a:t> </a:t>
            </a:r>
            <a:r>
              <a:rPr lang="it-IT" sz="3200" dirty="0" err="1"/>
              <a:t>before</a:t>
            </a:r>
            <a:r>
              <a:rPr lang="it-IT" sz="3200" dirty="0"/>
              <a:t> to the </a:t>
            </a:r>
            <a:r>
              <a:rPr lang="it-IT" sz="3200" dirty="0" err="1"/>
              <a:t>pair</a:t>
            </a:r>
            <a:r>
              <a:rPr lang="it-IT" sz="3200" dirty="0"/>
              <a:t> </a:t>
            </a:r>
            <a:r>
              <a:rPr lang="it-IT" sz="3200" i="1" dirty="0" err="1"/>
              <a:t>sector_work</a:t>
            </a:r>
            <a:r>
              <a:rPr lang="it-IT" sz="3200" dirty="0"/>
              <a:t>, </a:t>
            </a:r>
            <a:r>
              <a:rPr lang="it-IT" sz="3200" i="1" dirty="0" err="1"/>
              <a:t>subsector_work</a:t>
            </a:r>
            <a:endParaRPr lang="it-IT" sz="3200" i="1" dirty="0"/>
          </a:p>
          <a:p>
            <a:endParaRPr lang="it-IT" sz="32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369813E-2A6F-76A0-AB66-66D420FAA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09" y="891251"/>
            <a:ext cx="5926291" cy="5926291"/>
          </a:xfrm>
          <a:prstGeom prst="rect">
            <a:avLst/>
          </a:prstGeom>
        </p:spPr>
      </p:pic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8EA6366-CA5A-F5DD-5AB3-262148ACF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33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958A05-8299-5F62-2FDC-BDE5BF8876FB}"/>
              </a:ext>
            </a:extLst>
          </p:cNvPr>
          <p:cNvSpPr/>
          <p:nvPr/>
        </p:nvSpPr>
        <p:spPr>
          <a:xfrm>
            <a:off x="10139423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>
            <a:normAutofit/>
          </a:bodyPr>
          <a:lstStyle/>
          <a:p>
            <a:r>
              <a:rPr lang="it-IT" b="1" i="1" dirty="0" err="1"/>
              <a:t>Causal</a:t>
            </a:r>
            <a:r>
              <a:rPr lang="it-IT" b="1" i="1" dirty="0"/>
              <a:t> Code and </a:t>
            </a:r>
            <a:r>
              <a:rPr lang="it-IT" b="1" i="1" dirty="0" err="1"/>
              <a:t>Causal</a:t>
            </a:r>
            <a:r>
              <a:rPr lang="it-IT" b="1" i="1" dirty="0"/>
              <a:t> Sector</a:t>
            </a:r>
            <a:endParaRPr lang="en-US" b="1" i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2CB752-8383-9854-106C-8A1AC60F5F1D}"/>
              </a:ext>
            </a:extLst>
          </p:cNvPr>
          <p:cNvSpPr txBox="1"/>
          <p:nvPr/>
        </p:nvSpPr>
        <p:spPr>
          <a:xfrm>
            <a:off x="302870" y="3366489"/>
            <a:ext cx="745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 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3E392-33B3-C68F-E6F3-9EC151FD25B1}"/>
              </a:ext>
            </a:extLst>
          </p:cNvPr>
          <p:cNvSpPr txBox="1"/>
          <p:nvPr/>
        </p:nvSpPr>
        <p:spPr>
          <a:xfrm>
            <a:off x="237666" y="1109151"/>
            <a:ext cx="9664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Imputed</a:t>
            </a:r>
            <a:r>
              <a:rPr lang="it-IT" sz="3200" dirty="0"/>
              <a:t> </a:t>
            </a:r>
            <a:r>
              <a:rPr lang="it-IT" sz="3200" dirty="0" err="1"/>
              <a:t>using</a:t>
            </a:r>
            <a:r>
              <a:rPr lang="it-IT" sz="3200" dirty="0"/>
              <a:t> </a:t>
            </a:r>
            <a:r>
              <a:rPr lang="en-US" sz="3200" dirty="0"/>
              <a:t>the </a:t>
            </a:r>
            <a:r>
              <a:rPr lang="en-US" sz="3200" dirty="0">
                <a:hlinkClick r:id="rId2"/>
              </a:rPr>
              <a:t>missForest() </a:t>
            </a:r>
            <a:r>
              <a:rPr lang="en-US" sz="3200" dirty="0"/>
              <a:t>function, from the R package of the same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Based on a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Having only categorical variables, it is computationally advantageous </a:t>
            </a:r>
            <a:r>
              <a:rPr lang="en-US" sz="3200" dirty="0">
                <a:sym typeface="Wingdings" panose="05000000000000000000" pitchFamily="2" charset="2"/>
              </a:rPr>
              <a:t> Run Time </a:t>
            </a:r>
            <a:r>
              <a:rPr lang="en-US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≈</a:t>
            </a:r>
            <a:r>
              <a:rPr lang="en-US" sz="3200" dirty="0"/>
              <a:t> 15min</a:t>
            </a:r>
          </a:p>
          <a:p>
            <a:endParaRPr lang="en-US" sz="3200" dirty="0"/>
          </a:p>
        </p:txBody>
      </p: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2481EE6A-FC87-0776-042F-928EA4207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2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F0EE-D9A8-7C62-DDB8-A200E6DE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42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/>
              <a:t>BAYESIAN NETWORK</a:t>
            </a:r>
            <a:endParaRPr lang="en-US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D37015-CDCD-486D-977A-57E325B7DC40}"/>
              </a:ext>
            </a:extLst>
          </p:cNvPr>
          <p:cNvCxnSpPr/>
          <p:nvPr/>
        </p:nvCxnSpPr>
        <p:spPr>
          <a:xfrm>
            <a:off x="19454" y="2916083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D60AED-AB34-8742-D900-EE583A7F3ADD}"/>
              </a:ext>
            </a:extLst>
          </p:cNvPr>
          <p:cNvCxnSpPr/>
          <p:nvPr/>
        </p:nvCxnSpPr>
        <p:spPr>
          <a:xfrm>
            <a:off x="-3248" y="3875879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1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958A05-8299-5F62-2FDC-BDE5BF8876FB}"/>
              </a:ext>
            </a:extLst>
          </p:cNvPr>
          <p:cNvSpPr/>
          <p:nvPr/>
        </p:nvSpPr>
        <p:spPr>
          <a:xfrm>
            <a:off x="10105219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>
            <a:normAutofit/>
          </a:bodyPr>
          <a:lstStyle/>
          <a:p>
            <a:r>
              <a:rPr lang="it-IT" b="1" dirty="0"/>
              <a:t>Dataset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2CB752-8383-9854-106C-8A1AC60F5F1D}"/>
              </a:ext>
            </a:extLst>
          </p:cNvPr>
          <p:cNvSpPr txBox="1"/>
          <p:nvPr/>
        </p:nvSpPr>
        <p:spPr>
          <a:xfrm>
            <a:off x="302870" y="3366489"/>
            <a:ext cx="745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 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3E392-33B3-C68F-E6F3-9EC151FD25B1}"/>
              </a:ext>
            </a:extLst>
          </p:cNvPr>
          <p:cNvSpPr txBox="1"/>
          <p:nvPr/>
        </p:nvSpPr>
        <p:spPr>
          <a:xfrm>
            <a:off x="302870" y="1017711"/>
            <a:ext cx="9745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After removing a few more variables</a:t>
            </a:r>
            <a:r>
              <a:rPr lang="it-IT" sz="3200" dirty="0"/>
              <a:t>, the situation </a:t>
            </a:r>
            <a:r>
              <a:rPr lang="it-IT" sz="3200" dirty="0" err="1"/>
              <a:t>is</a:t>
            </a:r>
            <a:r>
              <a:rPr lang="it-IT" sz="32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3DAED6F-B219-64A6-7597-A12865021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73739"/>
              </p:ext>
            </p:extLst>
          </p:nvPr>
        </p:nvGraphicFramePr>
        <p:xfrm>
          <a:off x="359417" y="1727200"/>
          <a:ext cx="9745803" cy="4702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601">
                  <a:extLst>
                    <a:ext uri="{9D8B030D-6E8A-4147-A177-3AD203B41FA5}">
                      <a16:colId xmlns:a16="http://schemas.microsoft.com/office/drawing/2014/main" val="2227205303"/>
                    </a:ext>
                  </a:extLst>
                </a:gridCol>
                <a:gridCol w="3248601">
                  <a:extLst>
                    <a:ext uri="{9D8B030D-6E8A-4147-A177-3AD203B41FA5}">
                      <a16:colId xmlns:a16="http://schemas.microsoft.com/office/drawing/2014/main" val="888741173"/>
                    </a:ext>
                  </a:extLst>
                </a:gridCol>
                <a:gridCol w="3248601">
                  <a:extLst>
                    <a:ext uri="{9D8B030D-6E8A-4147-A177-3AD203B41FA5}">
                      <a16:colId xmlns:a16="http://schemas.microsoft.com/office/drawing/2014/main" val="3711824166"/>
                    </a:ext>
                  </a:extLst>
                </a:gridCol>
              </a:tblGrid>
              <a:tr h="470279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# </a:t>
                      </a:r>
                      <a:r>
                        <a:rPr lang="it-IT" sz="2400" dirty="0" err="1"/>
                        <a:t>Levels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57695"/>
                  </a:ext>
                </a:extLst>
              </a:tr>
              <a:tr h="470279">
                <a:tc>
                  <a:txBody>
                    <a:bodyPr/>
                    <a:lstStyle/>
                    <a:p>
                      <a:r>
                        <a:rPr lang="it-IT" dirty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Factorial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026075"/>
                  </a:ext>
                </a:extLst>
              </a:tr>
              <a:tr h="470279">
                <a:tc>
                  <a:txBody>
                    <a:bodyPr/>
                    <a:lstStyle/>
                    <a:p>
                      <a:r>
                        <a:rPr lang="it-IT" dirty="0" err="1"/>
                        <a:t>Nationality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Factorial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281756"/>
                  </a:ext>
                </a:extLst>
              </a:tr>
              <a:tr h="470279">
                <a:tc>
                  <a:txBody>
                    <a:bodyPr/>
                    <a:lstStyle/>
                    <a:p>
                      <a:r>
                        <a:rPr lang="it-IT" dirty="0" err="1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Factorial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596650"/>
                  </a:ext>
                </a:extLst>
              </a:tr>
              <a:tr h="470279">
                <a:tc>
                  <a:txBody>
                    <a:bodyPr/>
                    <a:lstStyle/>
                    <a:p>
                      <a:r>
                        <a:rPr lang="it-IT" dirty="0"/>
                        <a:t>Work Sector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Factorial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78922"/>
                  </a:ext>
                </a:extLst>
              </a:tr>
              <a:tr h="470279">
                <a:tc>
                  <a:txBody>
                    <a:bodyPr/>
                    <a:lstStyle/>
                    <a:p>
                      <a:r>
                        <a:rPr lang="it-IT" dirty="0" err="1"/>
                        <a:t>Disease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Factorial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270903"/>
                  </a:ext>
                </a:extLst>
              </a:tr>
              <a:tr h="470279">
                <a:tc>
                  <a:txBody>
                    <a:bodyPr/>
                    <a:lstStyle/>
                    <a:p>
                      <a:r>
                        <a:rPr lang="it-IT" dirty="0" err="1"/>
                        <a:t>Injury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Factorial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63205"/>
                  </a:ext>
                </a:extLst>
              </a:tr>
              <a:tr h="470279">
                <a:tc>
                  <a:txBody>
                    <a:bodyPr/>
                    <a:lstStyle/>
                    <a:p>
                      <a:r>
                        <a:rPr lang="it-IT" dirty="0" err="1"/>
                        <a:t>Asbestos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Factorial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33166"/>
                  </a:ext>
                </a:extLst>
              </a:tr>
              <a:tr h="470279">
                <a:tc>
                  <a:txBody>
                    <a:bodyPr/>
                    <a:lstStyle/>
                    <a:p>
                      <a:r>
                        <a:rPr lang="it-IT" dirty="0"/>
                        <a:t>Impairment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Factorial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088326"/>
                  </a:ext>
                </a:extLst>
              </a:tr>
              <a:tr h="470279">
                <a:tc>
                  <a:txBody>
                    <a:bodyPr/>
                    <a:lstStyle/>
                    <a:p>
                      <a:r>
                        <a:rPr lang="it-IT" dirty="0"/>
                        <a:t>Death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Factorial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63288"/>
                  </a:ext>
                </a:extLst>
              </a:tr>
            </a:tbl>
          </a:graphicData>
        </a:graphic>
      </p:graphicFrame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1F69B96-C65C-8F9E-43E9-FF687210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62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958A05-8299-5F62-2FDC-BDE5BF8876FB}"/>
              </a:ext>
            </a:extLst>
          </p:cNvPr>
          <p:cNvSpPr/>
          <p:nvPr/>
        </p:nvSpPr>
        <p:spPr>
          <a:xfrm>
            <a:off x="10105219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>
            <a:normAutofit/>
          </a:bodyPr>
          <a:lstStyle/>
          <a:p>
            <a:r>
              <a:rPr lang="it-IT" b="1" dirty="0"/>
              <a:t>DAG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2CB752-8383-9854-106C-8A1AC60F5F1D}"/>
              </a:ext>
            </a:extLst>
          </p:cNvPr>
          <p:cNvSpPr txBox="1"/>
          <p:nvPr/>
        </p:nvSpPr>
        <p:spPr>
          <a:xfrm>
            <a:off x="144009" y="5255152"/>
            <a:ext cx="4795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 </a:t>
            </a:r>
            <a:r>
              <a:rPr lang="it-IT" sz="2400" dirty="0" err="1"/>
              <a:t>Result</a:t>
            </a:r>
            <a:r>
              <a:rPr lang="it-IT" sz="2400" dirty="0"/>
              <a:t> of the </a:t>
            </a:r>
            <a:r>
              <a:rPr lang="it-IT" sz="2400" dirty="0" err="1"/>
              <a:t>hc</a:t>
            </a:r>
            <a:r>
              <a:rPr lang="it-IT" sz="2400" dirty="0"/>
              <a:t> </a:t>
            </a:r>
            <a:r>
              <a:rPr lang="it-IT" sz="2400" dirty="0" err="1"/>
              <a:t>Algorithm</a:t>
            </a:r>
            <a:endParaRPr lang="it-IT" sz="2400" dirty="0"/>
          </a:p>
          <a:p>
            <a:endParaRPr lang="en-US" sz="2400" dirty="0"/>
          </a:p>
        </p:txBody>
      </p:sp>
      <p:pic>
        <p:nvPicPr>
          <p:cNvPr id="8" name="Picture 7" descr="A picture containing necklet, linedrawing, accessory&#10;&#10;Description automatically generated">
            <a:extLst>
              <a:ext uri="{FF2B5EF4-FFF2-40B4-BE49-F238E27FC236}">
                <a16:creationId xmlns:a16="http://schemas.microsoft.com/office/drawing/2014/main" id="{77BC5B4C-5099-ECDE-C114-98B10DB79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4" t="14053" r="9496" b="18852"/>
          <a:stretch/>
        </p:blipFill>
        <p:spPr>
          <a:xfrm>
            <a:off x="0" y="1011678"/>
            <a:ext cx="4747097" cy="424347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F59ADA-D6B8-D2BA-089B-AB5D52A4D9DA}"/>
              </a:ext>
            </a:extLst>
          </p:cNvPr>
          <p:cNvCxnSpPr>
            <a:cxnSpLocks/>
          </p:cNvCxnSpPr>
          <p:nvPr/>
        </p:nvCxnSpPr>
        <p:spPr>
          <a:xfrm flipH="1" flipV="1">
            <a:off x="5363159" y="717631"/>
            <a:ext cx="6504" cy="6140368"/>
          </a:xfrm>
          <a:prstGeom prst="line">
            <a:avLst/>
          </a:prstGeom>
          <a:ln w="190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diagram of a house&#10;&#10;Description automatically generated with low confidence">
            <a:extLst>
              <a:ext uri="{FF2B5EF4-FFF2-40B4-BE49-F238E27FC236}">
                <a16:creationId xmlns:a16="http://schemas.microsoft.com/office/drawing/2014/main" id="{5A25CDD1-EAEB-7288-1CD2-5DD48F976C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2" t="3291" r="16481" b="3505"/>
          <a:stretch/>
        </p:blipFill>
        <p:spPr>
          <a:xfrm>
            <a:off x="7025270" y="762574"/>
            <a:ext cx="4769180" cy="6095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D6127E-BEEE-818F-7C7A-045CA6AAD67B}"/>
              </a:ext>
            </a:extLst>
          </p:cNvPr>
          <p:cNvSpPr txBox="1"/>
          <p:nvPr/>
        </p:nvSpPr>
        <p:spPr>
          <a:xfrm>
            <a:off x="5369663" y="866932"/>
            <a:ext cx="2552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Graph</a:t>
            </a:r>
            <a:r>
              <a:rPr lang="it-IT" sz="2400" dirty="0"/>
              <a:t> after </a:t>
            </a:r>
            <a:r>
              <a:rPr lang="it-IT" sz="2400" dirty="0" err="1"/>
              <a:t>changing</a:t>
            </a:r>
            <a:r>
              <a:rPr lang="it-IT" sz="2400" dirty="0"/>
              <a:t> the </a:t>
            </a:r>
            <a:r>
              <a:rPr lang="it-IT" sz="2400" dirty="0" err="1"/>
              <a:t>structure</a:t>
            </a:r>
            <a:r>
              <a:rPr lang="it-IT" sz="2400" dirty="0"/>
              <a:t> </a:t>
            </a:r>
          </a:p>
          <a:p>
            <a:pPr algn="r"/>
            <a:endParaRPr lang="it-IT" sz="2400" dirty="0"/>
          </a:p>
          <a:p>
            <a:pPr algn="r"/>
            <a:endParaRPr lang="it-IT" sz="2400" dirty="0"/>
          </a:p>
          <a:p>
            <a:pPr algn="r"/>
            <a:endParaRPr lang="it-IT" sz="2400" dirty="0"/>
          </a:p>
          <a:p>
            <a:pPr algn="r"/>
            <a:endParaRPr lang="en-US" sz="2400" dirty="0"/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0BD9D5C1-D6A8-1F26-C2D5-2A9CE8EAB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1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FC644F-4829-8287-4929-1B9E3337A242}"/>
              </a:ext>
            </a:extLst>
          </p:cNvPr>
          <p:cNvSpPr/>
          <p:nvPr/>
        </p:nvSpPr>
        <p:spPr>
          <a:xfrm>
            <a:off x="10139423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/>
          <a:lstStyle/>
          <a:p>
            <a:r>
              <a:rPr lang="it-IT" b="1" dirty="0" err="1"/>
              <a:t>Research</a:t>
            </a:r>
            <a:r>
              <a:rPr lang="it-IT" b="1" dirty="0"/>
              <a:t> </a:t>
            </a:r>
            <a:r>
              <a:rPr lang="it-IT" b="1" dirty="0" err="1"/>
              <a:t>Question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691E1A-6191-0CB4-1730-E339BECD83B9}"/>
              </a:ext>
            </a:extLst>
          </p:cNvPr>
          <p:cNvSpPr txBox="1"/>
          <p:nvPr/>
        </p:nvSpPr>
        <p:spPr>
          <a:xfrm>
            <a:off x="0" y="1046893"/>
            <a:ext cx="103145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Understand and analyze the </a:t>
            </a:r>
            <a:r>
              <a:rPr lang="en-US" sz="3200" b="1" dirty="0"/>
              <a:t>causal factors </a:t>
            </a:r>
            <a:r>
              <a:rPr lang="en-US" sz="3200" dirty="0"/>
              <a:t>affecting the </a:t>
            </a:r>
            <a:r>
              <a:rPr lang="en-US" sz="3200" b="1" dirty="0"/>
              <a:t>occupational diseases </a:t>
            </a:r>
            <a:r>
              <a:rPr lang="en-US" sz="3200" dirty="0"/>
              <a:t>in Italy. </a:t>
            </a:r>
          </a:p>
          <a:p>
            <a:endParaRPr lang="en-US" sz="3200" dirty="0"/>
          </a:p>
          <a:p>
            <a:r>
              <a:rPr lang="en-US" sz="3200" dirty="0"/>
              <a:t>Study the </a:t>
            </a:r>
            <a:r>
              <a:rPr lang="en-US" sz="3200" b="1" dirty="0"/>
              <a:t>limitations</a:t>
            </a:r>
            <a:r>
              <a:rPr lang="en-US" sz="3200" dirty="0"/>
              <a:t> and complications of this type of analysis.</a:t>
            </a:r>
          </a:p>
        </p:txBody>
      </p: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258C257-F462-ADA2-B6A3-52380144A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69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958A05-8299-5F62-2FDC-BDE5BF8876FB}"/>
              </a:ext>
            </a:extLst>
          </p:cNvPr>
          <p:cNvSpPr/>
          <p:nvPr/>
        </p:nvSpPr>
        <p:spPr>
          <a:xfrm>
            <a:off x="10105219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>
            <a:normAutofit/>
          </a:bodyPr>
          <a:lstStyle/>
          <a:p>
            <a:r>
              <a:rPr lang="it-IT" b="1" dirty="0" err="1"/>
              <a:t>Arc</a:t>
            </a:r>
            <a:r>
              <a:rPr lang="it-IT" b="1" dirty="0"/>
              <a:t> </a:t>
            </a:r>
            <a:r>
              <a:rPr lang="it-IT" b="1" dirty="0" err="1"/>
              <a:t>Strength</a:t>
            </a:r>
            <a:r>
              <a:rPr lang="it-IT" b="1" dirty="0"/>
              <a:t> - 1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A936E69-1F79-E4BD-D212-3D901DAD61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t="1285" r="9343" b="551"/>
          <a:stretch/>
        </p:blipFill>
        <p:spPr>
          <a:xfrm>
            <a:off x="-3809" y="870715"/>
            <a:ext cx="4931924" cy="59955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09E497-FC66-5618-0159-C5B497E02780}"/>
              </a:ext>
            </a:extLst>
          </p:cNvPr>
          <p:cNvSpPr txBox="1"/>
          <p:nvPr/>
        </p:nvSpPr>
        <p:spPr>
          <a:xfrm>
            <a:off x="3349072" y="870715"/>
            <a:ext cx="20784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Measure of the strength of the probabilistic relationships between arcs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EF1EC33-E7B8-7655-D4E9-4FB5CA4F2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  <p:pic>
        <p:nvPicPr>
          <p:cNvPr id="7" name="Picture 6" descr="Chart, radar chart">
            <a:extLst>
              <a:ext uri="{FF2B5EF4-FFF2-40B4-BE49-F238E27FC236}">
                <a16:creationId xmlns:a16="http://schemas.microsoft.com/office/drawing/2014/main" id="{623483C0-2198-2981-15EE-B30885C2C9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3" t="464" r="8726" b="-190"/>
          <a:stretch/>
        </p:blipFill>
        <p:spPr>
          <a:xfrm>
            <a:off x="7003906" y="749568"/>
            <a:ext cx="5048027" cy="61220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EE3507-F535-4370-77C6-C83C2DEFCC7C}"/>
              </a:ext>
            </a:extLst>
          </p:cNvPr>
          <p:cNvSpPr txBox="1"/>
          <p:nvPr/>
        </p:nvSpPr>
        <p:spPr>
          <a:xfrm>
            <a:off x="5427511" y="870715"/>
            <a:ext cx="2075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Comparison</a:t>
            </a:r>
            <a:r>
              <a:rPr lang="it-IT" dirty="0"/>
              <a:t> with the </a:t>
            </a:r>
            <a:r>
              <a:rPr lang="it-IT" dirty="0" err="1"/>
              <a:t>averaged</a:t>
            </a:r>
            <a:r>
              <a:rPr lang="it-IT" dirty="0"/>
              <a:t> network from bootstrap samples, with </a:t>
            </a:r>
            <a:r>
              <a:rPr lang="it-IT" dirty="0" err="1"/>
              <a:t>threshold</a:t>
            </a:r>
            <a:r>
              <a:rPr lang="it-IT" dirty="0"/>
              <a:t> &gt;0.8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4E2C6F-B2E3-5DC8-5ADA-51CC3E0F6541}"/>
              </a:ext>
            </a:extLst>
          </p:cNvPr>
          <p:cNvCxnSpPr>
            <a:cxnSpLocks/>
          </p:cNvCxnSpPr>
          <p:nvPr/>
        </p:nvCxnSpPr>
        <p:spPr>
          <a:xfrm flipH="1" flipV="1">
            <a:off x="5363159" y="717631"/>
            <a:ext cx="6504" cy="6140368"/>
          </a:xfrm>
          <a:prstGeom prst="line">
            <a:avLst/>
          </a:prstGeom>
          <a:ln w="190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93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958A05-8299-5F62-2FDC-BDE5BF8876FB}"/>
              </a:ext>
            </a:extLst>
          </p:cNvPr>
          <p:cNvSpPr/>
          <p:nvPr/>
        </p:nvSpPr>
        <p:spPr>
          <a:xfrm>
            <a:off x="10105219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88F1E773-A970-9B72-E547-489D967E8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631"/>
            <a:ext cx="12192000" cy="6135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>
            <a:normAutofit/>
          </a:bodyPr>
          <a:lstStyle/>
          <a:p>
            <a:r>
              <a:rPr lang="it-IT" b="1" dirty="0" err="1"/>
              <a:t>Arc</a:t>
            </a:r>
            <a:r>
              <a:rPr lang="it-IT" b="1" dirty="0"/>
              <a:t> </a:t>
            </a:r>
            <a:r>
              <a:rPr lang="it-IT" b="1" dirty="0" err="1"/>
              <a:t>Strength</a:t>
            </a:r>
            <a:r>
              <a:rPr lang="it-IT" b="1" dirty="0"/>
              <a:t> - 2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09E497-FC66-5618-0159-C5B497E02780}"/>
              </a:ext>
            </a:extLst>
          </p:cNvPr>
          <p:cNvSpPr txBox="1"/>
          <p:nvPr/>
        </p:nvSpPr>
        <p:spPr>
          <a:xfrm>
            <a:off x="10105219" y="947157"/>
            <a:ext cx="1840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Comparison between 2 different metrics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EF1EC33-E7B8-7655-D4E9-4FB5CA4F2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11E26F1-C2AE-CCE6-2F40-81634E495D16}"/>
              </a:ext>
            </a:extLst>
          </p:cNvPr>
          <p:cNvSpPr/>
          <p:nvPr/>
        </p:nvSpPr>
        <p:spPr>
          <a:xfrm>
            <a:off x="169823" y="5723682"/>
            <a:ext cx="1552660" cy="3457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1F46E9-A30D-5E6B-EF1A-C8246D06E471}"/>
              </a:ext>
            </a:extLst>
          </p:cNvPr>
          <p:cNvSpPr/>
          <p:nvPr/>
        </p:nvSpPr>
        <p:spPr>
          <a:xfrm>
            <a:off x="429197" y="6103717"/>
            <a:ext cx="1420237" cy="2384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5B0B39-E532-F4DC-FC12-5BD841B9B2F6}"/>
              </a:ext>
            </a:extLst>
          </p:cNvPr>
          <p:cNvSpPr/>
          <p:nvPr/>
        </p:nvSpPr>
        <p:spPr>
          <a:xfrm>
            <a:off x="85352" y="3392489"/>
            <a:ext cx="1685082" cy="3203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6422FA-20E9-2FCF-F42A-B2D864955C96}"/>
              </a:ext>
            </a:extLst>
          </p:cNvPr>
          <p:cNvSpPr/>
          <p:nvPr/>
        </p:nvSpPr>
        <p:spPr>
          <a:xfrm>
            <a:off x="217774" y="4730252"/>
            <a:ext cx="1504709" cy="3203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5F8D77-B4EC-D708-E9C2-85524BEBE448}"/>
              </a:ext>
            </a:extLst>
          </p:cNvPr>
          <p:cNvSpPr/>
          <p:nvPr/>
        </p:nvSpPr>
        <p:spPr>
          <a:xfrm>
            <a:off x="429197" y="4081299"/>
            <a:ext cx="1420237" cy="2384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E7FAE1-AF53-E005-7186-3493B976C7A6}"/>
              </a:ext>
            </a:extLst>
          </p:cNvPr>
          <p:cNvSpPr/>
          <p:nvPr/>
        </p:nvSpPr>
        <p:spPr>
          <a:xfrm>
            <a:off x="429198" y="3080894"/>
            <a:ext cx="1420237" cy="2384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5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958A05-8299-5F62-2FDC-BDE5BF8876FB}"/>
              </a:ext>
            </a:extLst>
          </p:cNvPr>
          <p:cNvSpPr/>
          <p:nvPr/>
        </p:nvSpPr>
        <p:spPr>
          <a:xfrm>
            <a:off x="10105219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>
            <a:normAutofit/>
          </a:bodyPr>
          <a:lstStyle/>
          <a:p>
            <a:r>
              <a:rPr lang="it-IT" b="1" dirty="0"/>
              <a:t>Maximum a Posteriori Queries - 1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F2460D-D0C7-37C9-BD2A-F57A0EAD8988}"/>
              </a:ext>
            </a:extLst>
          </p:cNvPr>
          <p:cNvSpPr txBox="1"/>
          <p:nvPr/>
        </p:nvSpPr>
        <p:spPr>
          <a:xfrm>
            <a:off x="0" y="931768"/>
            <a:ext cx="119066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/>
              <a:t>Find</a:t>
            </a:r>
            <a:r>
              <a:rPr lang="it-IT" sz="2600" dirty="0"/>
              <a:t> the </a:t>
            </a:r>
            <a:r>
              <a:rPr lang="it-IT" sz="2600" dirty="0" err="1"/>
              <a:t>configuration</a:t>
            </a:r>
            <a:r>
              <a:rPr lang="it-IT" sz="2600" dirty="0"/>
              <a:t> with the </a:t>
            </a:r>
            <a:r>
              <a:rPr lang="it-IT" sz="2600" dirty="0" err="1"/>
              <a:t>heighest</a:t>
            </a:r>
            <a:r>
              <a:rPr lang="it-IT" sz="2600" dirty="0"/>
              <a:t> </a:t>
            </a:r>
            <a:r>
              <a:rPr lang="it-IT" sz="2600" dirty="0" err="1"/>
              <a:t>posterior</a:t>
            </a:r>
            <a:r>
              <a:rPr lang="it-IT" sz="2600" dirty="0"/>
              <a:t> </a:t>
            </a:r>
            <a:r>
              <a:rPr lang="it-IT" sz="2600" dirty="0" err="1"/>
              <a:t>probability</a:t>
            </a:r>
            <a:r>
              <a:rPr lang="it-IT" sz="2600" dirty="0"/>
              <a:t>, </a:t>
            </a:r>
            <a:r>
              <a:rPr lang="it-IT" sz="2600" dirty="0" err="1"/>
              <a:t>given</a:t>
            </a:r>
            <a:r>
              <a:rPr lang="it-IT" sz="2600" dirty="0"/>
              <a:t> an hard </a:t>
            </a:r>
            <a:r>
              <a:rPr lang="it-IT" sz="2600" dirty="0" err="1"/>
              <a:t>evidence</a:t>
            </a:r>
            <a:endParaRPr lang="it-IT" sz="2600" dirty="0"/>
          </a:p>
          <a:p>
            <a:endParaRPr lang="it-IT" sz="2800" dirty="0"/>
          </a:p>
          <a:p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5CA60-B670-DAAB-20B7-9B89AAFF49FF}"/>
              </a:ext>
            </a:extLst>
          </p:cNvPr>
          <p:cNvSpPr txBox="1"/>
          <p:nvPr/>
        </p:nvSpPr>
        <p:spPr>
          <a:xfrm>
            <a:off x="68096" y="1436287"/>
            <a:ext cx="42023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MAP | </a:t>
            </a:r>
            <a:r>
              <a:rPr lang="it-IT" sz="2800" i="1" dirty="0"/>
              <a:t>Death</a:t>
            </a:r>
            <a:r>
              <a:rPr lang="it-IT" sz="2800" dirty="0"/>
              <a:t> = «</a:t>
            </a:r>
            <a:r>
              <a:rPr lang="it-IT" sz="2800" b="1" dirty="0"/>
              <a:t>Yes</a:t>
            </a:r>
            <a:r>
              <a:rPr lang="it-IT" sz="2800" dirty="0"/>
              <a:t>»: </a:t>
            </a:r>
          </a:p>
          <a:p>
            <a:endParaRPr lang="en-US" sz="28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1C0995-2CA5-4287-AC6C-D2E6C5FA8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9586"/>
              </p:ext>
            </p:extLst>
          </p:nvPr>
        </p:nvGraphicFramePr>
        <p:xfrm>
          <a:off x="127540" y="1966570"/>
          <a:ext cx="3947268" cy="4786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3634">
                  <a:extLst>
                    <a:ext uri="{9D8B030D-6E8A-4147-A177-3AD203B41FA5}">
                      <a16:colId xmlns:a16="http://schemas.microsoft.com/office/drawing/2014/main" val="1397522947"/>
                    </a:ext>
                  </a:extLst>
                </a:gridCol>
                <a:gridCol w="1973634">
                  <a:extLst>
                    <a:ext uri="{9D8B030D-6E8A-4147-A177-3AD203B41FA5}">
                      <a16:colId xmlns:a16="http://schemas.microsoft.com/office/drawing/2014/main" val="3231632282"/>
                    </a:ext>
                  </a:extLst>
                </a:gridCol>
              </a:tblGrid>
              <a:tr h="531782">
                <a:tc>
                  <a:txBody>
                    <a:bodyPr/>
                    <a:lstStyle/>
                    <a:p>
                      <a:r>
                        <a:rPr lang="it-IT" dirty="0"/>
                        <a:t>Gender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Male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452319"/>
                  </a:ext>
                </a:extLst>
              </a:tr>
              <a:tr h="531782">
                <a:tc>
                  <a:txBody>
                    <a:bodyPr/>
                    <a:lstStyle/>
                    <a:p>
                      <a:r>
                        <a:rPr lang="it-IT" dirty="0" err="1"/>
                        <a:t>Nationality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Italy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677029"/>
                  </a:ext>
                </a:extLst>
              </a:tr>
              <a:tr h="531782">
                <a:tc>
                  <a:txBody>
                    <a:bodyPr/>
                    <a:lstStyle/>
                    <a:p>
                      <a:r>
                        <a:rPr lang="it-IT" dirty="0"/>
                        <a:t>Area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Sud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484806"/>
                  </a:ext>
                </a:extLst>
              </a:tr>
              <a:tr h="531782">
                <a:tc>
                  <a:txBody>
                    <a:bodyPr/>
                    <a:lstStyle/>
                    <a:p>
                      <a:r>
                        <a:rPr lang="it-IT" dirty="0"/>
                        <a:t>Work Sector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Metal Industry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726283"/>
                  </a:ext>
                </a:extLst>
              </a:tr>
              <a:tr h="531782">
                <a:tc>
                  <a:txBody>
                    <a:bodyPr/>
                    <a:lstStyle/>
                    <a:p>
                      <a:r>
                        <a:rPr lang="it-IT" dirty="0" err="1"/>
                        <a:t>Injury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Factor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Material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Factor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987564"/>
                  </a:ext>
                </a:extLst>
              </a:tr>
              <a:tr h="531782">
                <a:tc>
                  <a:txBody>
                    <a:bodyPr/>
                    <a:lstStyle/>
                    <a:p>
                      <a:r>
                        <a:rPr lang="it-IT" dirty="0" err="1"/>
                        <a:t>Disease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Cancer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36465"/>
                  </a:ext>
                </a:extLst>
              </a:tr>
              <a:tr h="531782">
                <a:tc>
                  <a:txBody>
                    <a:bodyPr/>
                    <a:lstStyle/>
                    <a:p>
                      <a:r>
                        <a:rPr lang="it-IT" dirty="0" err="1"/>
                        <a:t>Asbestos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052570"/>
                  </a:ext>
                </a:extLst>
              </a:tr>
              <a:tr h="531782">
                <a:tc>
                  <a:txBody>
                    <a:bodyPr/>
                    <a:lstStyle/>
                    <a:p>
                      <a:r>
                        <a:rPr lang="it-IT" dirty="0"/>
                        <a:t>Impairment Level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65283"/>
                  </a:ext>
                </a:extLst>
              </a:tr>
              <a:tr h="531782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>
                          <a:solidFill>
                            <a:schemeClr val="bg1"/>
                          </a:solidFill>
                        </a:rPr>
                        <a:t>Probability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5.8%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1298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47316B-33F7-9360-EA13-DB5D1FA2F41F}"/>
              </a:ext>
            </a:extLst>
          </p:cNvPr>
          <p:cNvSpPr txBox="1"/>
          <p:nvPr/>
        </p:nvSpPr>
        <p:spPr>
          <a:xfrm>
            <a:off x="5717567" y="1444371"/>
            <a:ext cx="6666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MAP | </a:t>
            </a:r>
            <a:r>
              <a:rPr lang="it-IT" sz="2800" i="1" dirty="0"/>
              <a:t>Impairment Level</a:t>
            </a:r>
            <a:r>
              <a:rPr lang="it-IT" sz="2800" dirty="0"/>
              <a:t> = «</a:t>
            </a:r>
            <a:r>
              <a:rPr lang="it-IT" sz="2800" b="1" dirty="0"/>
              <a:t>High</a:t>
            </a:r>
            <a:r>
              <a:rPr lang="it-IT" sz="2800" dirty="0"/>
              <a:t>»: </a:t>
            </a:r>
          </a:p>
          <a:p>
            <a:endParaRPr lang="en-US" sz="2800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5A3256C4-F943-C105-64C1-F29E4B0E2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44319"/>
              </p:ext>
            </p:extLst>
          </p:nvPr>
        </p:nvGraphicFramePr>
        <p:xfrm>
          <a:off x="5810823" y="1984514"/>
          <a:ext cx="3947268" cy="4786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3634">
                  <a:extLst>
                    <a:ext uri="{9D8B030D-6E8A-4147-A177-3AD203B41FA5}">
                      <a16:colId xmlns:a16="http://schemas.microsoft.com/office/drawing/2014/main" val="1397522947"/>
                    </a:ext>
                  </a:extLst>
                </a:gridCol>
                <a:gridCol w="1973634">
                  <a:extLst>
                    <a:ext uri="{9D8B030D-6E8A-4147-A177-3AD203B41FA5}">
                      <a16:colId xmlns:a16="http://schemas.microsoft.com/office/drawing/2014/main" val="3231632282"/>
                    </a:ext>
                  </a:extLst>
                </a:gridCol>
              </a:tblGrid>
              <a:tr h="531782">
                <a:tc>
                  <a:txBody>
                    <a:bodyPr/>
                    <a:lstStyle/>
                    <a:p>
                      <a:r>
                        <a:rPr lang="it-IT" dirty="0"/>
                        <a:t>Gender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Male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452319"/>
                  </a:ext>
                </a:extLst>
              </a:tr>
              <a:tr h="531782">
                <a:tc>
                  <a:txBody>
                    <a:bodyPr/>
                    <a:lstStyle/>
                    <a:p>
                      <a:r>
                        <a:rPr lang="it-IT" dirty="0" err="1"/>
                        <a:t>Nationality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Italy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677029"/>
                  </a:ext>
                </a:extLst>
              </a:tr>
              <a:tr h="531782">
                <a:tc>
                  <a:txBody>
                    <a:bodyPr/>
                    <a:lstStyle/>
                    <a:p>
                      <a:r>
                        <a:rPr lang="it-IT" dirty="0"/>
                        <a:t>Area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Sud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484806"/>
                  </a:ext>
                </a:extLst>
              </a:tr>
              <a:tr h="531782">
                <a:tc>
                  <a:txBody>
                    <a:bodyPr/>
                    <a:lstStyle/>
                    <a:p>
                      <a:r>
                        <a:rPr lang="it-IT" dirty="0"/>
                        <a:t>Work Sector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Metal Industry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726283"/>
                  </a:ext>
                </a:extLst>
              </a:tr>
              <a:tr h="531782">
                <a:tc>
                  <a:txBody>
                    <a:bodyPr/>
                    <a:lstStyle/>
                    <a:p>
                      <a:r>
                        <a:rPr lang="it-IT" dirty="0" err="1"/>
                        <a:t>Injury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Factor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Material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Factor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987564"/>
                  </a:ext>
                </a:extLst>
              </a:tr>
              <a:tr h="531782">
                <a:tc>
                  <a:txBody>
                    <a:bodyPr/>
                    <a:lstStyle/>
                    <a:p>
                      <a:r>
                        <a:rPr lang="it-IT" dirty="0" err="1"/>
                        <a:t>Disease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Cancer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36465"/>
                  </a:ext>
                </a:extLst>
              </a:tr>
              <a:tr h="531782">
                <a:tc>
                  <a:txBody>
                    <a:bodyPr/>
                    <a:lstStyle/>
                    <a:p>
                      <a:r>
                        <a:rPr lang="it-IT" dirty="0" err="1"/>
                        <a:t>Asbestos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052570"/>
                  </a:ext>
                </a:extLst>
              </a:tr>
              <a:tr h="531782">
                <a:tc>
                  <a:txBody>
                    <a:bodyPr/>
                    <a:lstStyle/>
                    <a:p>
                      <a:r>
                        <a:rPr lang="it-IT" dirty="0"/>
                        <a:t>Death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65283"/>
                  </a:ext>
                </a:extLst>
              </a:tr>
              <a:tr h="531782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>
                          <a:solidFill>
                            <a:schemeClr val="bg1"/>
                          </a:solidFill>
                        </a:rPr>
                        <a:t>Probability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6.8%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129801"/>
                  </a:ext>
                </a:extLst>
              </a:tr>
            </a:tbl>
          </a:graphicData>
        </a:graphic>
      </p:graphicFrame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BA82209-FED6-1A4A-C044-12A362262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4597FA-1736-B6CF-0A9E-16C1EE897FDC}"/>
              </a:ext>
            </a:extLst>
          </p:cNvPr>
          <p:cNvSpPr/>
          <p:nvPr/>
        </p:nvSpPr>
        <p:spPr>
          <a:xfrm>
            <a:off x="146996" y="3560323"/>
            <a:ext cx="3927812" cy="16212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4BC6BE-4361-C4B7-B278-49B4DC7C8537}"/>
              </a:ext>
            </a:extLst>
          </p:cNvPr>
          <p:cNvSpPr/>
          <p:nvPr/>
        </p:nvSpPr>
        <p:spPr>
          <a:xfrm>
            <a:off x="5818239" y="3560323"/>
            <a:ext cx="3939852" cy="16212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958A05-8299-5F62-2FDC-BDE5BF8876FB}"/>
              </a:ext>
            </a:extLst>
          </p:cNvPr>
          <p:cNvSpPr/>
          <p:nvPr/>
        </p:nvSpPr>
        <p:spPr>
          <a:xfrm>
            <a:off x="10105219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>
            <a:normAutofit/>
          </a:bodyPr>
          <a:lstStyle/>
          <a:p>
            <a:r>
              <a:rPr lang="it-IT" b="1" dirty="0"/>
              <a:t>Maximum a Posteriori Queries - 2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F2460D-D0C7-37C9-BD2A-F57A0EAD8988}"/>
              </a:ext>
            </a:extLst>
          </p:cNvPr>
          <p:cNvSpPr txBox="1"/>
          <p:nvPr/>
        </p:nvSpPr>
        <p:spPr>
          <a:xfrm>
            <a:off x="0" y="931768"/>
            <a:ext cx="119066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/>
              <a:t>Find</a:t>
            </a:r>
            <a:r>
              <a:rPr lang="it-IT" sz="2600" dirty="0"/>
              <a:t> the </a:t>
            </a:r>
            <a:r>
              <a:rPr lang="it-IT" sz="2600" dirty="0" err="1"/>
              <a:t>configuration</a:t>
            </a:r>
            <a:r>
              <a:rPr lang="it-IT" sz="2600" dirty="0"/>
              <a:t> with the </a:t>
            </a:r>
            <a:r>
              <a:rPr lang="it-IT" sz="2600" dirty="0" err="1"/>
              <a:t>heighest</a:t>
            </a:r>
            <a:r>
              <a:rPr lang="it-IT" sz="2600" dirty="0"/>
              <a:t> </a:t>
            </a:r>
            <a:r>
              <a:rPr lang="it-IT" sz="2600" dirty="0" err="1"/>
              <a:t>posterior</a:t>
            </a:r>
            <a:r>
              <a:rPr lang="it-IT" sz="2600" dirty="0"/>
              <a:t> </a:t>
            </a:r>
            <a:r>
              <a:rPr lang="it-IT" sz="2600" dirty="0" err="1"/>
              <a:t>probability</a:t>
            </a:r>
            <a:r>
              <a:rPr lang="it-IT" sz="2600" dirty="0"/>
              <a:t>, </a:t>
            </a:r>
            <a:r>
              <a:rPr lang="it-IT" sz="2600" dirty="0" err="1"/>
              <a:t>given</a:t>
            </a:r>
            <a:r>
              <a:rPr lang="it-IT" sz="2600" dirty="0"/>
              <a:t> an hard </a:t>
            </a:r>
            <a:r>
              <a:rPr lang="it-IT" sz="2600" dirty="0" err="1"/>
              <a:t>evidence</a:t>
            </a:r>
            <a:endParaRPr lang="it-IT" sz="2600" dirty="0"/>
          </a:p>
          <a:p>
            <a:endParaRPr lang="it-IT" sz="2800" dirty="0"/>
          </a:p>
          <a:p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5CA60-B670-DAAB-20B7-9B89AAFF49FF}"/>
              </a:ext>
            </a:extLst>
          </p:cNvPr>
          <p:cNvSpPr txBox="1"/>
          <p:nvPr/>
        </p:nvSpPr>
        <p:spPr>
          <a:xfrm>
            <a:off x="29965" y="1562535"/>
            <a:ext cx="55242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MAP | </a:t>
            </a:r>
            <a:r>
              <a:rPr lang="it-IT" sz="2400" i="1" dirty="0" err="1"/>
              <a:t>Injury</a:t>
            </a:r>
            <a:r>
              <a:rPr lang="it-IT" sz="2400" i="1" dirty="0"/>
              <a:t> </a:t>
            </a:r>
            <a:r>
              <a:rPr lang="it-IT" sz="2400" i="1" dirty="0" err="1"/>
              <a:t>Factor</a:t>
            </a:r>
            <a:r>
              <a:rPr lang="it-IT" sz="2400" dirty="0"/>
              <a:t> = «</a:t>
            </a:r>
            <a:r>
              <a:rPr lang="it-IT" sz="2400" b="1" dirty="0" err="1"/>
              <a:t>Material</a:t>
            </a:r>
            <a:r>
              <a:rPr lang="it-IT" sz="2400" b="1" dirty="0"/>
              <a:t> </a:t>
            </a:r>
            <a:r>
              <a:rPr lang="it-IT" sz="2400" b="1" dirty="0" err="1"/>
              <a:t>Factor</a:t>
            </a:r>
            <a:r>
              <a:rPr lang="it-IT" sz="2400" dirty="0"/>
              <a:t>»: </a:t>
            </a:r>
          </a:p>
          <a:p>
            <a:endParaRPr lang="en-US" sz="28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1C0995-2CA5-4287-AC6C-D2E6C5FA8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081507"/>
              </p:ext>
            </p:extLst>
          </p:nvPr>
        </p:nvGraphicFramePr>
        <p:xfrm>
          <a:off x="127535" y="1978033"/>
          <a:ext cx="5536120" cy="4738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8060">
                  <a:extLst>
                    <a:ext uri="{9D8B030D-6E8A-4147-A177-3AD203B41FA5}">
                      <a16:colId xmlns:a16="http://schemas.microsoft.com/office/drawing/2014/main" val="1397522947"/>
                    </a:ext>
                  </a:extLst>
                </a:gridCol>
                <a:gridCol w="2768060">
                  <a:extLst>
                    <a:ext uri="{9D8B030D-6E8A-4147-A177-3AD203B41FA5}">
                      <a16:colId xmlns:a16="http://schemas.microsoft.com/office/drawing/2014/main" val="3231632282"/>
                    </a:ext>
                  </a:extLst>
                </a:gridCol>
              </a:tblGrid>
              <a:tr h="526512">
                <a:tc>
                  <a:txBody>
                    <a:bodyPr/>
                    <a:lstStyle/>
                    <a:p>
                      <a:r>
                        <a:rPr lang="it-IT" dirty="0"/>
                        <a:t>Death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452319"/>
                  </a:ext>
                </a:extLst>
              </a:tr>
              <a:tr h="526512">
                <a:tc>
                  <a:txBody>
                    <a:bodyPr/>
                    <a:lstStyle/>
                    <a:p>
                      <a:r>
                        <a:rPr lang="it-IT" dirty="0" err="1"/>
                        <a:t>Nationality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Italy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677029"/>
                  </a:ext>
                </a:extLst>
              </a:tr>
              <a:tr h="526512">
                <a:tc>
                  <a:txBody>
                    <a:bodyPr/>
                    <a:lstStyle/>
                    <a:p>
                      <a:r>
                        <a:rPr lang="it-IT" dirty="0"/>
                        <a:t>Work Sector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Metal Industry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484806"/>
                  </a:ext>
                </a:extLst>
              </a:tr>
              <a:tr h="526512">
                <a:tc>
                  <a:txBody>
                    <a:bodyPr/>
                    <a:lstStyle/>
                    <a:p>
                      <a:r>
                        <a:rPr lang="it-IT" dirty="0"/>
                        <a:t>Area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Sud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726283"/>
                  </a:ext>
                </a:extLst>
              </a:tr>
              <a:tr h="526512">
                <a:tc>
                  <a:txBody>
                    <a:bodyPr/>
                    <a:lstStyle/>
                    <a:p>
                      <a:r>
                        <a:rPr lang="it-IT" dirty="0" err="1"/>
                        <a:t>Disease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Respiratory</a:t>
                      </a:r>
                      <a:r>
                        <a:rPr lang="it-IT" dirty="0"/>
                        <a:t> System </a:t>
                      </a:r>
                      <a:r>
                        <a:rPr lang="it-IT" dirty="0" err="1"/>
                        <a:t>Disease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987564"/>
                  </a:ext>
                </a:extLst>
              </a:tr>
              <a:tr h="526512">
                <a:tc>
                  <a:txBody>
                    <a:bodyPr/>
                    <a:lstStyle/>
                    <a:p>
                      <a:r>
                        <a:rPr lang="it-IT" dirty="0"/>
                        <a:t>Gender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Male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36465"/>
                  </a:ext>
                </a:extLst>
              </a:tr>
              <a:tr h="526512">
                <a:tc>
                  <a:txBody>
                    <a:bodyPr/>
                    <a:lstStyle/>
                    <a:p>
                      <a:r>
                        <a:rPr lang="it-IT" dirty="0" err="1"/>
                        <a:t>Asbestos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052570"/>
                  </a:ext>
                </a:extLst>
              </a:tr>
              <a:tr h="526512">
                <a:tc>
                  <a:txBody>
                    <a:bodyPr/>
                    <a:lstStyle/>
                    <a:p>
                      <a:r>
                        <a:rPr lang="it-IT" dirty="0"/>
                        <a:t>Impairment Level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65283"/>
                  </a:ext>
                </a:extLst>
              </a:tr>
              <a:tr h="526512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>
                          <a:solidFill>
                            <a:schemeClr val="bg1"/>
                          </a:solidFill>
                        </a:rPr>
                        <a:t>Probability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7.5%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129801"/>
                  </a:ext>
                </a:extLst>
              </a:tr>
            </a:tbl>
          </a:graphicData>
        </a:graphic>
      </p:graphicFrame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5A3256C4-F943-C105-64C1-F29E4B0E2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670586"/>
              </p:ext>
            </p:extLst>
          </p:nvPr>
        </p:nvGraphicFramePr>
        <p:xfrm>
          <a:off x="6183264" y="2024199"/>
          <a:ext cx="5426664" cy="4692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3332">
                  <a:extLst>
                    <a:ext uri="{9D8B030D-6E8A-4147-A177-3AD203B41FA5}">
                      <a16:colId xmlns:a16="http://schemas.microsoft.com/office/drawing/2014/main" val="1397522947"/>
                    </a:ext>
                  </a:extLst>
                </a:gridCol>
                <a:gridCol w="2713332">
                  <a:extLst>
                    <a:ext uri="{9D8B030D-6E8A-4147-A177-3AD203B41FA5}">
                      <a16:colId xmlns:a16="http://schemas.microsoft.com/office/drawing/2014/main" val="3231632282"/>
                    </a:ext>
                  </a:extLst>
                </a:gridCol>
              </a:tblGrid>
              <a:tr h="521382">
                <a:tc>
                  <a:txBody>
                    <a:bodyPr/>
                    <a:lstStyle/>
                    <a:p>
                      <a:r>
                        <a:rPr lang="it-IT" dirty="0"/>
                        <a:t>Death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452319"/>
                  </a:ext>
                </a:extLst>
              </a:tr>
              <a:tr h="521382">
                <a:tc>
                  <a:txBody>
                    <a:bodyPr/>
                    <a:lstStyle/>
                    <a:p>
                      <a:r>
                        <a:rPr lang="it-IT" dirty="0" err="1"/>
                        <a:t>Nationality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Italy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677029"/>
                  </a:ext>
                </a:extLst>
              </a:tr>
              <a:tr h="521382">
                <a:tc>
                  <a:txBody>
                    <a:bodyPr/>
                    <a:lstStyle/>
                    <a:p>
                      <a:r>
                        <a:rPr lang="it-IT" dirty="0"/>
                        <a:t>Work Sector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Food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484806"/>
                  </a:ext>
                </a:extLst>
              </a:tr>
              <a:tr h="521382">
                <a:tc>
                  <a:txBody>
                    <a:bodyPr/>
                    <a:lstStyle/>
                    <a:p>
                      <a:r>
                        <a:rPr lang="it-IT" dirty="0"/>
                        <a:t>Area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Center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726283"/>
                  </a:ext>
                </a:extLst>
              </a:tr>
              <a:tr h="521382">
                <a:tc>
                  <a:txBody>
                    <a:bodyPr/>
                    <a:lstStyle/>
                    <a:p>
                      <a:r>
                        <a:rPr lang="it-IT" dirty="0" err="1"/>
                        <a:t>Disease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Cancer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987564"/>
                  </a:ext>
                </a:extLst>
              </a:tr>
              <a:tr h="521382">
                <a:tc>
                  <a:txBody>
                    <a:bodyPr/>
                    <a:lstStyle/>
                    <a:p>
                      <a:r>
                        <a:rPr lang="it-IT" dirty="0"/>
                        <a:t>Gender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Male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36465"/>
                  </a:ext>
                </a:extLst>
              </a:tr>
              <a:tr h="521382">
                <a:tc>
                  <a:txBody>
                    <a:bodyPr/>
                    <a:lstStyle/>
                    <a:p>
                      <a:r>
                        <a:rPr lang="it-IT" dirty="0" err="1"/>
                        <a:t>Asbestos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052570"/>
                  </a:ext>
                </a:extLst>
              </a:tr>
              <a:tr h="521382">
                <a:tc>
                  <a:txBody>
                    <a:bodyPr/>
                    <a:lstStyle/>
                    <a:p>
                      <a:r>
                        <a:rPr lang="it-IT" dirty="0"/>
                        <a:t>Impairment Level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65283"/>
                  </a:ext>
                </a:extLst>
              </a:tr>
              <a:tr h="521382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>
                          <a:solidFill>
                            <a:schemeClr val="bg1"/>
                          </a:solidFill>
                        </a:rPr>
                        <a:t>Probability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5.5%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129801"/>
                  </a:ext>
                </a:extLst>
              </a:tr>
            </a:tbl>
          </a:graphicData>
        </a:graphic>
      </p:graphicFrame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920A5A8-C4E4-FD96-D9E4-E09E1B952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7E367C-34BF-DF9D-5AEC-999D4DF37CE6}"/>
              </a:ext>
            </a:extLst>
          </p:cNvPr>
          <p:cNvSpPr txBox="1"/>
          <p:nvPr/>
        </p:nvSpPr>
        <p:spPr>
          <a:xfrm>
            <a:off x="6096000" y="1562535"/>
            <a:ext cx="566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MAP | </a:t>
            </a:r>
            <a:r>
              <a:rPr lang="it-IT" sz="2400" i="1" dirty="0" err="1"/>
              <a:t>Injury</a:t>
            </a:r>
            <a:r>
              <a:rPr lang="it-IT" sz="2400" i="1" dirty="0"/>
              <a:t> </a:t>
            </a:r>
            <a:r>
              <a:rPr lang="it-IT" sz="2400" i="1" dirty="0" err="1"/>
              <a:t>Factor</a:t>
            </a:r>
            <a:r>
              <a:rPr lang="it-IT" sz="2400" dirty="0"/>
              <a:t> = «</a:t>
            </a:r>
            <a:r>
              <a:rPr lang="it-IT" sz="2400" b="1" dirty="0"/>
              <a:t>Chemical Agents</a:t>
            </a:r>
            <a:r>
              <a:rPr lang="it-IT" sz="2400" dirty="0"/>
              <a:t>»: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00B6CC-D227-4FCB-7057-76D71694FA42}"/>
              </a:ext>
            </a:extLst>
          </p:cNvPr>
          <p:cNvSpPr/>
          <p:nvPr/>
        </p:nvSpPr>
        <p:spPr>
          <a:xfrm>
            <a:off x="139421" y="4086072"/>
            <a:ext cx="5524234" cy="5225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235239-BFA3-01C0-1738-07B0F7AFFA6D}"/>
              </a:ext>
            </a:extLst>
          </p:cNvPr>
          <p:cNvSpPr/>
          <p:nvPr/>
        </p:nvSpPr>
        <p:spPr>
          <a:xfrm>
            <a:off x="6183264" y="4099451"/>
            <a:ext cx="5421152" cy="5217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057B02-6BAC-2CD2-3942-F0BF169DE44B}"/>
              </a:ext>
            </a:extLst>
          </p:cNvPr>
          <p:cNvSpPr/>
          <p:nvPr/>
        </p:nvSpPr>
        <p:spPr>
          <a:xfrm>
            <a:off x="139421" y="5132337"/>
            <a:ext cx="5524234" cy="5225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613012-D609-E034-A7DD-B4739EA16E8A}"/>
              </a:ext>
            </a:extLst>
          </p:cNvPr>
          <p:cNvSpPr/>
          <p:nvPr/>
        </p:nvSpPr>
        <p:spPr>
          <a:xfrm>
            <a:off x="127535" y="3040410"/>
            <a:ext cx="5524234" cy="5225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BBF17A-6EB1-C080-D330-D5D08D4B3F89}"/>
              </a:ext>
            </a:extLst>
          </p:cNvPr>
          <p:cNvSpPr/>
          <p:nvPr/>
        </p:nvSpPr>
        <p:spPr>
          <a:xfrm>
            <a:off x="6188776" y="3060730"/>
            <a:ext cx="5421152" cy="5217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045BEC-8D8F-9001-8928-3F9C4FCD2909}"/>
              </a:ext>
            </a:extLst>
          </p:cNvPr>
          <p:cNvSpPr/>
          <p:nvPr/>
        </p:nvSpPr>
        <p:spPr>
          <a:xfrm>
            <a:off x="6190871" y="5150787"/>
            <a:ext cx="5421152" cy="5217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6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5E79C63-4084-3859-C475-36D316D3A57A}"/>
              </a:ext>
            </a:extLst>
          </p:cNvPr>
          <p:cNvSpPr/>
          <p:nvPr/>
        </p:nvSpPr>
        <p:spPr>
          <a:xfrm>
            <a:off x="10105219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>
            <a:normAutofit/>
          </a:bodyPr>
          <a:lstStyle/>
          <a:p>
            <a:r>
              <a:rPr lang="it-IT" b="1" dirty="0" err="1"/>
              <a:t>Conditional</a:t>
            </a:r>
            <a:r>
              <a:rPr lang="it-IT" b="1" dirty="0"/>
              <a:t> </a:t>
            </a:r>
            <a:r>
              <a:rPr lang="it-IT" b="1" dirty="0" err="1"/>
              <a:t>Probability</a:t>
            </a:r>
            <a:r>
              <a:rPr lang="it-IT" b="1" dirty="0"/>
              <a:t> Queries -1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920A5A8-C4E4-FD96-D9E4-E09E1B952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68AAF5-E189-3294-ABB1-A74FCC6F8CD5}"/>
              </a:ext>
            </a:extLst>
          </p:cNvPr>
          <p:cNvSpPr txBox="1"/>
          <p:nvPr/>
        </p:nvSpPr>
        <p:spPr>
          <a:xfrm>
            <a:off x="0" y="931768"/>
            <a:ext cx="119066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/>
              <a:t>Find</a:t>
            </a:r>
            <a:r>
              <a:rPr lang="it-IT" sz="2600" dirty="0"/>
              <a:t> the </a:t>
            </a:r>
            <a:r>
              <a:rPr lang="it-IT" sz="2600" dirty="0" err="1"/>
              <a:t>probability</a:t>
            </a:r>
            <a:r>
              <a:rPr lang="it-IT" sz="2600" dirty="0"/>
              <a:t> of an Event, </a:t>
            </a:r>
            <a:r>
              <a:rPr lang="it-IT" sz="2600" dirty="0" err="1"/>
              <a:t>given</a:t>
            </a:r>
            <a:r>
              <a:rPr lang="it-IT" sz="2600" dirty="0"/>
              <a:t> some evidences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E6982-F705-09A4-F984-17840ED19E6A}"/>
              </a:ext>
            </a:extLst>
          </p:cNvPr>
          <p:cNvSpPr txBox="1"/>
          <p:nvPr/>
        </p:nvSpPr>
        <p:spPr>
          <a:xfrm>
            <a:off x="103728" y="1402792"/>
            <a:ext cx="100014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is the probability that a worker with </a:t>
            </a:r>
            <a:r>
              <a:rPr lang="en-US" sz="2400" b="1" dirty="0"/>
              <a:t>cancer</a:t>
            </a:r>
            <a:r>
              <a:rPr lang="en-US" sz="2400" dirty="0"/>
              <a:t> has worked in a certain industry?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is the probability that a worker whose illness is caused by a </a:t>
            </a:r>
            <a:r>
              <a:rPr lang="en-US" sz="2400" b="1" dirty="0"/>
              <a:t>physical agent </a:t>
            </a:r>
            <a:r>
              <a:rPr lang="en-US" sz="2400" dirty="0"/>
              <a:t>has worked in a certain industry?</a:t>
            </a:r>
          </a:p>
          <a:p>
            <a:pPr marL="514350" indent="-514350">
              <a:buFont typeface="+mj-lt"/>
              <a:buAutoNum type="arabicPeriod"/>
            </a:pPr>
            <a:endParaRPr lang="it-IT" sz="2600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23E56C57-5A9D-7EB0-EACA-830F254E2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46823"/>
              </p:ext>
            </p:extLst>
          </p:nvPr>
        </p:nvGraphicFramePr>
        <p:xfrm>
          <a:off x="129670" y="3038413"/>
          <a:ext cx="9523146" cy="32284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4594">
                  <a:extLst>
                    <a:ext uri="{9D8B030D-6E8A-4147-A177-3AD203B41FA5}">
                      <a16:colId xmlns:a16="http://schemas.microsoft.com/office/drawing/2014/main" val="727479490"/>
                    </a:ext>
                  </a:extLst>
                </a:gridCol>
                <a:gridCol w="954594">
                  <a:extLst>
                    <a:ext uri="{9D8B030D-6E8A-4147-A177-3AD203B41FA5}">
                      <a16:colId xmlns:a16="http://schemas.microsoft.com/office/drawing/2014/main" val="3972574124"/>
                    </a:ext>
                  </a:extLst>
                </a:gridCol>
                <a:gridCol w="1234521">
                  <a:extLst>
                    <a:ext uri="{9D8B030D-6E8A-4147-A177-3AD203B41FA5}">
                      <a16:colId xmlns:a16="http://schemas.microsoft.com/office/drawing/2014/main" val="350216378"/>
                    </a:ext>
                  </a:extLst>
                </a:gridCol>
                <a:gridCol w="1284236">
                  <a:extLst>
                    <a:ext uri="{9D8B030D-6E8A-4147-A177-3AD203B41FA5}">
                      <a16:colId xmlns:a16="http://schemas.microsoft.com/office/drawing/2014/main" val="3883792848"/>
                    </a:ext>
                  </a:extLst>
                </a:gridCol>
                <a:gridCol w="1346465">
                  <a:extLst>
                    <a:ext uri="{9D8B030D-6E8A-4147-A177-3AD203B41FA5}">
                      <a16:colId xmlns:a16="http://schemas.microsoft.com/office/drawing/2014/main" val="512444643"/>
                    </a:ext>
                  </a:extLst>
                </a:gridCol>
                <a:gridCol w="1396183">
                  <a:extLst>
                    <a:ext uri="{9D8B030D-6E8A-4147-A177-3AD203B41FA5}">
                      <a16:colId xmlns:a16="http://schemas.microsoft.com/office/drawing/2014/main" val="368486722"/>
                    </a:ext>
                  </a:extLst>
                </a:gridCol>
                <a:gridCol w="1263913">
                  <a:extLst>
                    <a:ext uri="{9D8B030D-6E8A-4147-A177-3AD203B41FA5}">
                      <a16:colId xmlns:a16="http://schemas.microsoft.com/office/drawing/2014/main" val="866597860"/>
                    </a:ext>
                  </a:extLst>
                </a:gridCol>
                <a:gridCol w="1088640">
                  <a:extLst>
                    <a:ext uri="{9D8B030D-6E8A-4147-A177-3AD203B41FA5}">
                      <a16:colId xmlns:a16="http://schemas.microsoft.com/office/drawing/2014/main" val="1816430585"/>
                    </a:ext>
                  </a:extLst>
                </a:gridCol>
              </a:tblGrid>
              <a:tr h="867492">
                <a:tc>
                  <a:txBody>
                    <a:bodyPr/>
                    <a:lstStyle/>
                    <a:p>
                      <a:pPr algn="ctr"/>
                      <a:endParaRPr lang="en-US" sz="2000" b="1" spc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spc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Food</a:t>
                      </a:r>
                      <a:endParaRPr lang="en-US" sz="1600" spc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spc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Farming</a:t>
                      </a:r>
                      <a:endParaRPr lang="en-US" sz="1600" spc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spc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Building</a:t>
                      </a:r>
                      <a:endParaRPr lang="en-US" sz="1600" spc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spc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Metal Working</a:t>
                      </a:r>
                      <a:endParaRPr lang="en-US" sz="1600" spc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spc="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Structural</a:t>
                      </a:r>
                      <a:r>
                        <a:rPr lang="it-IT" sz="1600" spc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Services</a:t>
                      </a:r>
                      <a:endParaRPr lang="en-US" sz="1600" spc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spc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Chemical Industry</a:t>
                      </a:r>
                      <a:endParaRPr lang="en-US" sz="1600" spc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spc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Commerce</a:t>
                      </a:r>
                    </a:p>
                    <a:p>
                      <a:endParaRPr lang="en-US" sz="1600" spc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9317"/>
                  </a:ext>
                </a:extLst>
              </a:tr>
              <a:tr h="419154">
                <a:tc>
                  <a:txBody>
                    <a:bodyPr/>
                    <a:lstStyle/>
                    <a:p>
                      <a:pPr algn="ctr"/>
                      <a:r>
                        <a:rPr lang="it-IT" sz="2000" b="1" spc="0" dirty="0"/>
                        <a:t>1</a:t>
                      </a:r>
                      <a:endParaRPr lang="en-US" sz="2000" b="1" spc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spc="0" dirty="0"/>
                        <a:t>0.46</a:t>
                      </a:r>
                      <a:endParaRPr lang="en-US" sz="1600" spc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spc="0" dirty="0"/>
                        <a:t>0.19</a:t>
                      </a:r>
                      <a:endParaRPr lang="en-US" sz="1600" spc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spc="0" dirty="0"/>
                        <a:t>0.14</a:t>
                      </a:r>
                      <a:endParaRPr lang="en-US" sz="1600" spc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spc="0" dirty="0"/>
                        <a:t>0.06</a:t>
                      </a:r>
                      <a:endParaRPr lang="en-US" sz="1600" spc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spc="0" dirty="0"/>
                        <a:t>0.04</a:t>
                      </a:r>
                      <a:endParaRPr lang="en-US" sz="1600" spc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spc="0" dirty="0"/>
                        <a:t>0.02</a:t>
                      </a:r>
                      <a:endParaRPr lang="en-US" sz="1600" spc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spc="0" dirty="0"/>
                        <a:t>0.02</a:t>
                      </a:r>
                      <a:endParaRPr lang="en-US" sz="1600" spc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477389"/>
                  </a:ext>
                </a:extLst>
              </a:tr>
              <a:tr h="4191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2000" b="1" kern="1200" spc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1" kern="1200" spc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spc="0" dirty="0"/>
                        <a:t>0.02</a:t>
                      </a:r>
                      <a:endParaRPr lang="en-US" sz="16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spc="0" dirty="0"/>
                        <a:t>0.25</a:t>
                      </a:r>
                      <a:endParaRPr lang="en-US" sz="16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spc="0" dirty="0"/>
                        <a:t>0.35</a:t>
                      </a:r>
                      <a:endParaRPr lang="en-US" sz="16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spc="0" dirty="0"/>
                        <a:t>0.15</a:t>
                      </a:r>
                      <a:endParaRPr lang="en-US" sz="16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spc="0" dirty="0"/>
                        <a:t>0.12</a:t>
                      </a:r>
                      <a:endParaRPr lang="en-US" sz="16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spc="0" dirty="0"/>
                        <a:t>0.02</a:t>
                      </a:r>
                      <a:endParaRPr lang="en-US" sz="16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spc="0" dirty="0"/>
                        <a:t>0.02</a:t>
                      </a:r>
                      <a:endParaRPr lang="en-US" sz="1600" spc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02176"/>
                  </a:ext>
                </a:extLst>
              </a:tr>
              <a:tr h="556080">
                <a:tc>
                  <a:txBody>
                    <a:bodyPr/>
                    <a:lstStyle/>
                    <a:p>
                      <a:endParaRPr lang="en-US" sz="1600" spc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spc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600" spc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spc="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HealthCare</a:t>
                      </a:r>
                      <a:endParaRPr lang="en-US" sz="1600" spc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spc="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Turism</a:t>
                      </a:r>
                      <a:endParaRPr lang="en-US" sz="1600" spc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spc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Wood</a:t>
                      </a:r>
                      <a:endParaRPr lang="en-US" sz="1600" spc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spc="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Manifactures</a:t>
                      </a:r>
                      <a:endParaRPr lang="en-US" sz="1600" spc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spc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Mining</a:t>
                      </a:r>
                      <a:endParaRPr lang="en-US" sz="1600" spc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spc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School</a:t>
                      </a:r>
                      <a:endParaRPr lang="en-US" sz="1600" spc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771737"/>
                  </a:ext>
                </a:extLst>
              </a:tr>
              <a:tr h="483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2000" b="1" kern="1200" spc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1" kern="1200" spc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pc="0" dirty="0"/>
                        <a:t>0.02</a:t>
                      </a:r>
                      <a:endParaRPr lang="en-US" spc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pc="0" dirty="0"/>
                        <a:t>0.01</a:t>
                      </a:r>
                      <a:endParaRPr lang="en-US" spc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pc="0" dirty="0"/>
                        <a:t>0.01</a:t>
                      </a:r>
                      <a:endParaRPr lang="en-US" spc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pc="0" dirty="0"/>
                        <a:t>0.01</a:t>
                      </a:r>
                      <a:endParaRPr lang="en-US" spc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pc="0" dirty="0"/>
                        <a:t>0</a:t>
                      </a:r>
                      <a:endParaRPr lang="en-US" spc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pc="0" dirty="0"/>
                        <a:t>0</a:t>
                      </a:r>
                      <a:endParaRPr lang="en-US" spc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pc="0" dirty="0"/>
                        <a:t>0</a:t>
                      </a:r>
                      <a:endParaRPr lang="en-US" spc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554390"/>
                  </a:ext>
                </a:extLst>
              </a:tr>
              <a:tr h="483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2000" b="1" kern="1200" spc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1" kern="1200" spc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pc="0" dirty="0"/>
                        <a:t>0.02</a:t>
                      </a:r>
                      <a:endParaRPr lang="en-US" spc="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pc="0" dirty="0"/>
                        <a:t>0.01</a:t>
                      </a:r>
                      <a:endParaRPr lang="en-US" spc="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pc="0" dirty="0"/>
                        <a:t>0</a:t>
                      </a:r>
                      <a:endParaRPr lang="en-US" spc="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pc="0" dirty="0"/>
                        <a:t>0.02</a:t>
                      </a:r>
                      <a:endParaRPr lang="en-US" spc="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pc="0" dirty="0"/>
                        <a:t>0</a:t>
                      </a:r>
                      <a:endParaRPr lang="en-US" spc="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pc="0" dirty="0"/>
                        <a:t>0.01</a:t>
                      </a:r>
                      <a:endParaRPr lang="en-US" spc="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pc="0" dirty="0"/>
                        <a:t>0</a:t>
                      </a:r>
                      <a:endParaRPr lang="en-US" spc="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11802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44BF5FF9-61DC-8DE0-94A3-F1F156FC2ED3}"/>
              </a:ext>
            </a:extLst>
          </p:cNvPr>
          <p:cNvSpPr/>
          <p:nvPr/>
        </p:nvSpPr>
        <p:spPr>
          <a:xfrm>
            <a:off x="1065636" y="3889821"/>
            <a:ext cx="979715" cy="450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11B828-EFF8-7231-8E16-33FB12B72681}"/>
              </a:ext>
            </a:extLst>
          </p:cNvPr>
          <p:cNvSpPr/>
          <p:nvPr/>
        </p:nvSpPr>
        <p:spPr>
          <a:xfrm>
            <a:off x="7289393" y="3889821"/>
            <a:ext cx="1287391" cy="441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02C322-6132-6059-2563-BAAAE23CFFEF}"/>
              </a:ext>
            </a:extLst>
          </p:cNvPr>
          <p:cNvSpPr/>
          <p:nvPr/>
        </p:nvSpPr>
        <p:spPr>
          <a:xfrm>
            <a:off x="3257823" y="4321118"/>
            <a:ext cx="1292199" cy="4100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DB894D-2FB6-DFA1-FDA3-317E49465B3F}"/>
              </a:ext>
            </a:extLst>
          </p:cNvPr>
          <p:cNvSpPr/>
          <p:nvPr/>
        </p:nvSpPr>
        <p:spPr>
          <a:xfrm>
            <a:off x="2038227" y="4321119"/>
            <a:ext cx="1219596" cy="4100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F57A59-C4A3-0FC1-F2B6-BF2E2E795078}"/>
              </a:ext>
            </a:extLst>
          </p:cNvPr>
          <p:cNvSpPr/>
          <p:nvPr/>
        </p:nvSpPr>
        <p:spPr>
          <a:xfrm>
            <a:off x="5924142" y="4731121"/>
            <a:ext cx="1357836" cy="153571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5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05D541-FBD7-EAE2-F264-FF9786B6A25F}"/>
              </a:ext>
            </a:extLst>
          </p:cNvPr>
          <p:cNvSpPr/>
          <p:nvPr/>
        </p:nvSpPr>
        <p:spPr>
          <a:xfrm>
            <a:off x="10105219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>
            <a:normAutofit/>
          </a:bodyPr>
          <a:lstStyle/>
          <a:p>
            <a:r>
              <a:rPr lang="it-IT" b="1" dirty="0" err="1"/>
              <a:t>Conditional</a:t>
            </a:r>
            <a:r>
              <a:rPr lang="it-IT" b="1" dirty="0"/>
              <a:t> </a:t>
            </a:r>
            <a:r>
              <a:rPr lang="it-IT" b="1" dirty="0" err="1"/>
              <a:t>Probability</a:t>
            </a:r>
            <a:r>
              <a:rPr lang="it-IT" b="1" dirty="0"/>
              <a:t> Queries -2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920A5A8-C4E4-FD96-D9E4-E09E1B952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68AAF5-E189-3294-ABB1-A74FCC6F8CD5}"/>
              </a:ext>
            </a:extLst>
          </p:cNvPr>
          <p:cNvSpPr txBox="1"/>
          <p:nvPr/>
        </p:nvSpPr>
        <p:spPr>
          <a:xfrm>
            <a:off x="0" y="931768"/>
            <a:ext cx="119066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/>
              <a:t>Find</a:t>
            </a:r>
            <a:r>
              <a:rPr lang="it-IT" sz="2600" dirty="0"/>
              <a:t> the </a:t>
            </a:r>
            <a:r>
              <a:rPr lang="it-IT" sz="2600" dirty="0" err="1"/>
              <a:t>probability</a:t>
            </a:r>
            <a:r>
              <a:rPr lang="it-IT" sz="2600" dirty="0"/>
              <a:t> of an Event, </a:t>
            </a:r>
            <a:r>
              <a:rPr lang="it-IT" sz="2600" dirty="0" err="1"/>
              <a:t>given</a:t>
            </a:r>
            <a:r>
              <a:rPr lang="it-IT" sz="2600" dirty="0"/>
              <a:t> some evidences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E6982-F705-09A4-F984-17840ED19E6A}"/>
              </a:ext>
            </a:extLst>
          </p:cNvPr>
          <p:cNvSpPr txBox="1"/>
          <p:nvPr/>
        </p:nvSpPr>
        <p:spPr>
          <a:xfrm>
            <a:off x="0" y="1608877"/>
            <a:ext cx="119066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What is the probability that a </a:t>
            </a:r>
            <a:r>
              <a:rPr lang="en-US" sz="2600" b="1" dirty="0"/>
              <a:t>manufacture-worker</a:t>
            </a:r>
            <a:r>
              <a:rPr lang="en-US" sz="2600" dirty="0"/>
              <a:t> has a certain disease?</a:t>
            </a:r>
          </a:p>
          <a:p>
            <a:pPr marL="514350" indent="-514350">
              <a:buFont typeface="+mj-lt"/>
              <a:buAutoNum type="arabicPeriod"/>
            </a:pPr>
            <a:endParaRPr lang="it-IT" sz="2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33A367-7A70-CA30-DC7F-D62747CFD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83354"/>
              </p:ext>
            </p:extLst>
          </p:nvPr>
        </p:nvGraphicFramePr>
        <p:xfrm>
          <a:off x="562616" y="2316479"/>
          <a:ext cx="8128000" cy="420105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749786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69801713"/>
                    </a:ext>
                  </a:extLst>
                </a:gridCol>
              </a:tblGrid>
              <a:tr h="650057">
                <a:tc>
                  <a:txBody>
                    <a:bodyPr/>
                    <a:lstStyle/>
                    <a:p>
                      <a:r>
                        <a:rPr lang="it-IT" dirty="0" err="1"/>
                        <a:t>OsteoMuscolar</a:t>
                      </a:r>
                      <a:r>
                        <a:rPr lang="it-IT" dirty="0"/>
                        <a:t> System and </a:t>
                      </a:r>
                      <a:r>
                        <a:rPr lang="it-IT" dirty="0" err="1"/>
                        <a:t>Connective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tissue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Diseases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0.62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968033"/>
                  </a:ext>
                </a:extLst>
              </a:tr>
              <a:tr h="591833">
                <a:tc>
                  <a:txBody>
                    <a:bodyPr/>
                    <a:lstStyle/>
                    <a:p>
                      <a:r>
                        <a:rPr lang="it-IT" dirty="0" err="1"/>
                        <a:t>Nervous</a:t>
                      </a:r>
                      <a:r>
                        <a:rPr lang="it-IT" dirty="0"/>
                        <a:t> System </a:t>
                      </a:r>
                      <a:r>
                        <a:rPr lang="it-IT" dirty="0" err="1"/>
                        <a:t>Diseases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0.23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261664"/>
                  </a:ext>
                </a:extLst>
              </a:tr>
              <a:tr h="591833">
                <a:tc>
                  <a:txBody>
                    <a:bodyPr/>
                    <a:lstStyle/>
                    <a:p>
                      <a:r>
                        <a:rPr lang="it-IT" dirty="0"/>
                        <a:t>Cancer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630133"/>
                  </a:ext>
                </a:extLst>
              </a:tr>
              <a:tr h="591833">
                <a:tc>
                  <a:txBody>
                    <a:bodyPr/>
                    <a:lstStyle/>
                    <a:p>
                      <a:r>
                        <a:rPr lang="it-IT" dirty="0"/>
                        <a:t>Hearing-</a:t>
                      </a:r>
                      <a:r>
                        <a:rPr lang="it-IT" dirty="0" err="1"/>
                        <a:t>Related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Diseases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41982"/>
                  </a:ext>
                </a:extLst>
              </a:tr>
              <a:tr h="591833">
                <a:tc>
                  <a:txBody>
                    <a:bodyPr/>
                    <a:lstStyle/>
                    <a:p>
                      <a:r>
                        <a:rPr lang="it-IT" dirty="0" err="1"/>
                        <a:t>Respiratory</a:t>
                      </a:r>
                      <a:r>
                        <a:rPr lang="it-IT" dirty="0"/>
                        <a:t> system </a:t>
                      </a:r>
                      <a:r>
                        <a:rPr lang="it-IT" dirty="0" err="1"/>
                        <a:t>Diseases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767038"/>
                  </a:ext>
                </a:extLst>
              </a:tr>
              <a:tr h="591833">
                <a:tc>
                  <a:txBody>
                    <a:bodyPr/>
                    <a:lstStyle/>
                    <a:p>
                      <a:r>
                        <a:rPr lang="it-IT" dirty="0" err="1"/>
                        <a:t>Skin</a:t>
                      </a:r>
                      <a:r>
                        <a:rPr lang="it-IT" dirty="0"/>
                        <a:t> and </a:t>
                      </a:r>
                      <a:r>
                        <a:rPr lang="it-IT" dirty="0" err="1"/>
                        <a:t>subcutaneous</a:t>
                      </a:r>
                      <a:r>
                        <a:rPr lang="it-IT" dirty="0"/>
                        <a:t> system </a:t>
                      </a:r>
                      <a:r>
                        <a:rPr lang="it-IT" dirty="0" err="1"/>
                        <a:t>diseases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146721"/>
                  </a:ext>
                </a:extLst>
              </a:tr>
              <a:tr h="591833">
                <a:tc>
                  <a:txBody>
                    <a:bodyPr/>
                    <a:lstStyle/>
                    <a:p>
                      <a:r>
                        <a:rPr lang="it-IT" dirty="0" err="1"/>
                        <a:t>Otherwise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259450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67CFE6-398A-B650-4A5E-02E587C80C09}"/>
              </a:ext>
            </a:extLst>
          </p:cNvPr>
          <p:cNvSpPr/>
          <p:nvPr/>
        </p:nvSpPr>
        <p:spPr>
          <a:xfrm>
            <a:off x="562616" y="2326207"/>
            <a:ext cx="8128000" cy="6335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37FCEB-FD38-29AD-EE57-6067B1E70DD7}"/>
              </a:ext>
            </a:extLst>
          </p:cNvPr>
          <p:cNvSpPr/>
          <p:nvPr/>
        </p:nvSpPr>
        <p:spPr>
          <a:xfrm>
            <a:off x="562616" y="4163437"/>
            <a:ext cx="8128000" cy="5598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1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05D541-FBD7-EAE2-F264-FF9786B6A25F}"/>
              </a:ext>
            </a:extLst>
          </p:cNvPr>
          <p:cNvSpPr/>
          <p:nvPr/>
        </p:nvSpPr>
        <p:spPr>
          <a:xfrm>
            <a:off x="10105219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>
            <a:normAutofit/>
          </a:bodyPr>
          <a:lstStyle/>
          <a:p>
            <a:r>
              <a:rPr lang="it-IT" b="1" dirty="0" err="1"/>
              <a:t>Conditional</a:t>
            </a:r>
            <a:r>
              <a:rPr lang="it-IT" b="1" dirty="0"/>
              <a:t> </a:t>
            </a:r>
            <a:r>
              <a:rPr lang="it-IT" b="1" dirty="0" err="1"/>
              <a:t>Probability</a:t>
            </a:r>
            <a:r>
              <a:rPr lang="it-IT" b="1" dirty="0"/>
              <a:t> Queries -3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920A5A8-C4E4-FD96-D9E4-E09E1B952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1E6982-F705-09A4-F984-17840ED19E6A}"/>
                  </a:ext>
                </a:extLst>
              </p:cNvPr>
              <p:cNvSpPr txBox="1"/>
              <p:nvPr/>
            </p:nvSpPr>
            <p:spPr>
              <a:xfrm>
                <a:off x="142672" y="1034317"/>
                <a:ext cx="9962547" cy="91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t-IT" sz="2600" dirty="0"/>
                  <a:t>many other </a:t>
                </a:r>
                <a:r>
                  <a:rPr lang="it-IT" sz="2600" dirty="0" err="1"/>
                  <a:t>interesting</a:t>
                </a:r>
                <a:r>
                  <a:rPr lang="it-IT" sz="2600" dirty="0"/>
                  <a:t> Queries are </a:t>
                </a:r>
                <a:r>
                  <a:rPr lang="it-IT" sz="2600" dirty="0" err="1"/>
                  <a:t>possible</a:t>
                </a:r>
                <a:endParaRPr lang="it-IT" sz="26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t-IT" sz="2600" dirty="0"/>
                  <a:t>Given: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e>
                      <m:sub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𝑒𝑣𝑖𝑑𝑒𝑛𝑐𝑒</m:t>
                        </m:r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</m:sub>
                    </m:sSub>
                  </m:oMath>
                </a14:m>
                <a:r>
                  <a:rPr lang="it-IT" sz="2600" dirty="0"/>
                  <a:t> </a:t>
                </a:r>
                <a:r>
                  <a:rPr lang="it-IT" sz="2600" i="1" dirty="0"/>
                  <a:t>= MAX(query(«</a:t>
                </a:r>
                <a:r>
                  <a:rPr lang="it-IT" sz="2600" i="1" dirty="0" err="1"/>
                  <a:t>Evidence</a:t>
                </a:r>
                <a:r>
                  <a:rPr lang="it-IT" sz="2600" i="1" dirty="0"/>
                  <a:t>», «Event»)):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1E6982-F705-09A4-F984-17840ED1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72" y="1034317"/>
                <a:ext cx="9962547" cy="910121"/>
              </a:xfrm>
              <a:prstGeom prst="rect">
                <a:avLst/>
              </a:prstGeom>
              <a:blipFill>
                <a:blip r:embed="rId3"/>
                <a:stretch>
                  <a:fillRect l="-917" t="-6040" b="-14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10">
            <a:extLst>
              <a:ext uri="{FF2B5EF4-FFF2-40B4-BE49-F238E27FC236}">
                <a16:creationId xmlns:a16="http://schemas.microsoft.com/office/drawing/2014/main" id="{CDA933D5-B055-43DC-7476-0FB69BFA1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364794"/>
              </p:ext>
            </p:extLst>
          </p:nvPr>
        </p:nvGraphicFramePr>
        <p:xfrm>
          <a:off x="142670" y="2167445"/>
          <a:ext cx="9687128" cy="4353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1782">
                  <a:extLst>
                    <a:ext uri="{9D8B030D-6E8A-4147-A177-3AD203B41FA5}">
                      <a16:colId xmlns:a16="http://schemas.microsoft.com/office/drawing/2014/main" val="1052063890"/>
                    </a:ext>
                  </a:extLst>
                </a:gridCol>
                <a:gridCol w="2421782">
                  <a:extLst>
                    <a:ext uri="{9D8B030D-6E8A-4147-A177-3AD203B41FA5}">
                      <a16:colId xmlns:a16="http://schemas.microsoft.com/office/drawing/2014/main" val="432322939"/>
                    </a:ext>
                  </a:extLst>
                </a:gridCol>
                <a:gridCol w="2421782">
                  <a:extLst>
                    <a:ext uri="{9D8B030D-6E8A-4147-A177-3AD203B41FA5}">
                      <a16:colId xmlns:a16="http://schemas.microsoft.com/office/drawing/2014/main" val="3792721332"/>
                    </a:ext>
                  </a:extLst>
                </a:gridCol>
                <a:gridCol w="2421782">
                  <a:extLst>
                    <a:ext uri="{9D8B030D-6E8A-4147-A177-3AD203B41FA5}">
                      <a16:colId xmlns:a16="http://schemas.microsoft.com/office/drawing/2014/main" val="386186498"/>
                    </a:ext>
                  </a:extLst>
                </a:gridCol>
              </a:tblGrid>
              <a:tr h="704604">
                <a:tc>
                  <a:txBody>
                    <a:bodyPr/>
                    <a:lstStyle/>
                    <a:p>
                      <a:pPr algn="l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Injury</a:t>
                      </a:r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Factor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Disease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Work Sector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004212"/>
                  </a:ext>
                </a:extLst>
              </a:tr>
              <a:tr h="1216165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Death = «Yes»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Material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Factor</a:t>
                      </a:r>
                      <a:br>
                        <a:rPr lang="it-IT" dirty="0"/>
                      </a:br>
                      <a:r>
                        <a:rPr lang="it-IT" dirty="0"/>
                        <a:t>65%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Cancer</a:t>
                      </a:r>
                      <a:br>
                        <a:rPr lang="it-IT" dirty="0"/>
                      </a:br>
                      <a:r>
                        <a:rPr lang="it-IT" dirty="0"/>
                        <a:t>87%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Food</a:t>
                      </a:r>
                      <a:br>
                        <a:rPr lang="it-IT" dirty="0"/>
                      </a:br>
                      <a:r>
                        <a:rPr lang="it-IT" dirty="0"/>
                        <a:t>30%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10227"/>
                  </a:ext>
                </a:extLst>
              </a:tr>
              <a:tr h="1216165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Injury</a:t>
                      </a:r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Factor</a:t>
                      </a:r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= «</a:t>
                      </a:r>
                      <a:r>
                        <a:rPr lang="it-IT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Material</a:t>
                      </a:r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Factors</a:t>
                      </a:r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»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Cancer</a:t>
                      </a:r>
                      <a:br>
                        <a:rPr lang="it-IT" dirty="0"/>
                      </a:br>
                      <a:r>
                        <a:rPr lang="it-IT" dirty="0"/>
                        <a:t>49%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Metal Working</a:t>
                      </a:r>
                      <a:br>
                        <a:rPr lang="it-IT" dirty="0"/>
                      </a:br>
                      <a:r>
                        <a:rPr lang="it-IT" dirty="0"/>
                        <a:t>44%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357236"/>
                  </a:ext>
                </a:extLst>
              </a:tr>
              <a:tr h="1216165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Work Sector = «Food»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Physiological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Factor</a:t>
                      </a:r>
                      <a:br>
                        <a:rPr lang="it-IT" dirty="0"/>
                      </a:br>
                      <a:r>
                        <a:rPr lang="it-IT" dirty="0"/>
                        <a:t>99%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Muscolar</a:t>
                      </a:r>
                      <a:r>
                        <a:rPr lang="it-IT" dirty="0"/>
                        <a:t> system &amp; </a:t>
                      </a:r>
                      <a:r>
                        <a:rPr lang="it-IT" dirty="0" err="1"/>
                        <a:t>Connective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tissue</a:t>
                      </a:r>
                      <a:br>
                        <a:rPr lang="it-IT" dirty="0"/>
                      </a:br>
                      <a:r>
                        <a:rPr lang="it-IT" dirty="0"/>
                        <a:t>67%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893979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3AA687-2143-33D4-CC2B-04F6F5B8BD97}"/>
              </a:ext>
            </a:extLst>
          </p:cNvPr>
          <p:cNvCxnSpPr>
            <a:cxnSpLocks/>
          </p:cNvCxnSpPr>
          <p:nvPr/>
        </p:nvCxnSpPr>
        <p:spPr>
          <a:xfrm>
            <a:off x="142670" y="2167445"/>
            <a:ext cx="2415704" cy="7022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49528A-44EF-4730-51AF-68E5E1B63482}"/>
              </a:ext>
            </a:extLst>
          </p:cNvPr>
          <p:cNvSpPr txBox="1"/>
          <p:nvPr/>
        </p:nvSpPr>
        <p:spPr>
          <a:xfrm>
            <a:off x="261028" y="2458270"/>
            <a:ext cx="1215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bg1"/>
                </a:solidFill>
              </a:rPr>
              <a:t>Evidence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2DC42-2AB8-AB28-ABDA-629FB6075650}"/>
              </a:ext>
            </a:extLst>
          </p:cNvPr>
          <p:cNvSpPr txBox="1"/>
          <p:nvPr/>
        </p:nvSpPr>
        <p:spPr>
          <a:xfrm>
            <a:off x="1622891" y="2174896"/>
            <a:ext cx="83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Event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430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F0EE-D9A8-7C62-DDB8-A200E6DE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42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 err="1"/>
              <a:t>Foreigners</a:t>
            </a:r>
            <a:r>
              <a:rPr lang="it-IT" b="1" dirty="0"/>
              <a:t> in </a:t>
            </a:r>
            <a:r>
              <a:rPr lang="it-IT" b="1" dirty="0" err="1"/>
              <a:t>Italy</a:t>
            </a:r>
            <a:endParaRPr lang="en-US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D37015-CDCD-486D-977A-57E325B7DC40}"/>
              </a:ext>
            </a:extLst>
          </p:cNvPr>
          <p:cNvCxnSpPr/>
          <p:nvPr/>
        </p:nvCxnSpPr>
        <p:spPr>
          <a:xfrm>
            <a:off x="19454" y="2916083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D60AED-AB34-8742-D900-EE583A7F3ADD}"/>
              </a:ext>
            </a:extLst>
          </p:cNvPr>
          <p:cNvCxnSpPr/>
          <p:nvPr/>
        </p:nvCxnSpPr>
        <p:spPr>
          <a:xfrm>
            <a:off x="-3248" y="3875879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993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958A05-8299-5F62-2FDC-BDE5BF8876FB}"/>
              </a:ext>
            </a:extLst>
          </p:cNvPr>
          <p:cNvSpPr/>
          <p:nvPr/>
        </p:nvSpPr>
        <p:spPr>
          <a:xfrm>
            <a:off x="10105219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>
            <a:normAutofit/>
          </a:bodyPr>
          <a:lstStyle/>
          <a:p>
            <a:r>
              <a:rPr lang="it-IT" b="1" dirty="0" err="1"/>
              <a:t>Foreigners</a:t>
            </a:r>
            <a:r>
              <a:rPr lang="it-IT" b="1" dirty="0"/>
              <a:t> in </a:t>
            </a:r>
            <a:r>
              <a:rPr lang="it-IT" b="1" dirty="0" err="1"/>
              <a:t>Italy</a:t>
            </a:r>
            <a:r>
              <a:rPr lang="it-IT" b="1" dirty="0"/>
              <a:t> - DAG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2CB752-8383-9854-106C-8A1AC60F5F1D}"/>
              </a:ext>
            </a:extLst>
          </p:cNvPr>
          <p:cNvSpPr txBox="1"/>
          <p:nvPr/>
        </p:nvSpPr>
        <p:spPr>
          <a:xfrm>
            <a:off x="5499780" y="891251"/>
            <a:ext cx="66922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Removed all Italian workers from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New Dataset has: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/>
              <a:t>21957</a:t>
            </a:r>
            <a:r>
              <a:rPr lang="en-US" sz="3200" dirty="0"/>
              <a:t> rows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/>
              <a:t>9</a:t>
            </a:r>
            <a:r>
              <a:rPr lang="en-US" sz="3200" dirty="0"/>
              <a:t> Variables (same as before)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0BD9D5C1-D6A8-1F26-C2D5-2A9CE8EAB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  <p:pic>
        <p:nvPicPr>
          <p:cNvPr id="12" name="Picture 11" descr="A picture containing necklet, accessory&#10;&#10;Description automatically generated">
            <a:extLst>
              <a:ext uri="{FF2B5EF4-FFF2-40B4-BE49-F238E27FC236}">
                <a16:creationId xmlns:a16="http://schemas.microsoft.com/office/drawing/2014/main" id="{B94C3747-23A5-2644-75FD-77CAE20AD1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4" t="4390" r="7958" b="5421"/>
          <a:stretch/>
        </p:blipFill>
        <p:spPr>
          <a:xfrm>
            <a:off x="182422" y="891251"/>
            <a:ext cx="5236029" cy="57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05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117424D-3D5A-FF9D-9AA5-BA5C2D9AF7D0}"/>
              </a:ext>
            </a:extLst>
          </p:cNvPr>
          <p:cNvSpPr/>
          <p:nvPr/>
        </p:nvSpPr>
        <p:spPr>
          <a:xfrm>
            <a:off x="10105219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>
            <a:normAutofit/>
          </a:bodyPr>
          <a:lstStyle/>
          <a:p>
            <a:r>
              <a:rPr lang="it-IT" b="1" dirty="0" err="1"/>
              <a:t>Foreigners</a:t>
            </a:r>
            <a:r>
              <a:rPr lang="it-IT" b="1" dirty="0"/>
              <a:t> in </a:t>
            </a:r>
            <a:r>
              <a:rPr lang="it-IT" b="1" dirty="0" err="1"/>
              <a:t>Italy</a:t>
            </a:r>
            <a:r>
              <a:rPr lang="it-IT" b="1" dirty="0"/>
              <a:t> - MAP  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F2460D-D0C7-37C9-BD2A-F57A0EAD8988}"/>
              </a:ext>
            </a:extLst>
          </p:cNvPr>
          <p:cNvSpPr txBox="1"/>
          <p:nvPr/>
        </p:nvSpPr>
        <p:spPr>
          <a:xfrm>
            <a:off x="0" y="933137"/>
            <a:ext cx="1190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foreigners</a:t>
            </a:r>
            <a:r>
              <a:rPr lang="it-IT" sz="2800" dirty="0"/>
              <a:t> in </a:t>
            </a:r>
            <a:r>
              <a:rPr lang="it-IT" sz="2800" dirty="0" err="1"/>
              <a:t>italy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5CA60-B670-DAAB-20B7-9B89AAFF49FF}"/>
              </a:ext>
            </a:extLst>
          </p:cNvPr>
          <p:cNvSpPr txBox="1"/>
          <p:nvPr/>
        </p:nvSpPr>
        <p:spPr>
          <a:xfrm>
            <a:off x="68096" y="1436287"/>
            <a:ext cx="42023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MAP | </a:t>
            </a:r>
            <a:r>
              <a:rPr lang="it-IT" sz="2800" i="1" dirty="0"/>
              <a:t>Death</a:t>
            </a:r>
            <a:r>
              <a:rPr lang="it-IT" sz="2800" dirty="0"/>
              <a:t> = 1: </a:t>
            </a:r>
          </a:p>
          <a:p>
            <a:endParaRPr lang="en-US" sz="28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1C0995-2CA5-4287-AC6C-D2E6C5FA8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1252"/>
              </p:ext>
            </p:extLst>
          </p:nvPr>
        </p:nvGraphicFramePr>
        <p:xfrm>
          <a:off x="127540" y="1978033"/>
          <a:ext cx="4267726" cy="47795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3863">
                  <a:extLst>
                    <a:ext uri="{9D8B030D-6E8A-4147-A177-3AD203B41FA5}">
                      <a16:colId xmlns:a16="http://schemas.microsoft.com/office/drawing/2014/main" val="1397522947"/>
                    </a:ext>
                  </a:extLst>
                </a:gridCol>
                <a:gridCol w="2133863">
                  <a:extLst>
                    <a:ext uri="{9D8B030D-6E8A-4147-A177-3AD203B41FA5}">
                      <a16:colId xmlns:a16="http://schemas.microsoft.com/office/drawing/2014/main" val="3231632282"/>
                    </a:ext>
                  </a:extLst>
                </a:gridCol>
              </a:tblGrid>
              <a:tr h="531062">
                <a:tc>
                  <a:txBody>
                    <a:bodyPr/>
                    <a:lstStyle/>
                    <a:p>
                      <a:r>
                        <a:rPr lang="it-IT" dirty="0"/>
                        <a:t>Gender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Male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452319"/>
                  </a:ext>
                </a:extLst>
              </a:tr>
              <a:tr h="531062">
                <a:tc>
                  <a:txBody>
                    <a:bodyPr/>
                    <a:lstStyle/>
                    <a:p>
                      <a:r>
                        <a:rPr lang="it-IT" dirty="0" err="1"/>
                        <a:t>Nationality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European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677029"/>
                  </a:ext>
                </a:extLst>
              </a:tr>
              <a:tr h="531062">
                <a:tc>
                  <a:txBody>
                    <a:bodyPr/>
                    <a:lstStyle/>
                    <a:p>
                      <a:r>
                        <a:rPr lang="it-IT" dirty="0"/>
                        <a:t>Work Sector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Food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484806"/>
                  </a:ext>
                </a:extLst>
              </a:tr>
              <a:tr h="531062">
                <a:tc>
                  <a:txBody>
                    <a:bodyPr/>
                    <a:lstStyle/>
                    <a:p>
                      <a:r>
                        <a:rPr lang="it-IT" dirty="0"/>
                        <a:t>Area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Nord-Est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726283"/>
                  </a:ext>
                </a:extLst>
              </a:tr>
              <a:tr h="531062">
                <a:tc>
                  <a:txBody>
                    <a:bodyPr/>
                    <a:lstStyle/>
                    <a:p>
                      <a:r>
                        <a:rPr lang="it-IT" dirty="0" err="1"/>
                        <a:t>Injury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Factor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Physiological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Factor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987564"/>
                  </a:ext>
                </a:extLst>
              </a:tr>
              <a:tr h="531062">
                <a:tc>
                  <a:txBody>
                    <a:bodyPr/>
                    <a:lstStyle/>
                    <a:p>
                      <a:r>
                        <a:rPr lang="it-IT" dirty="0" err="1"/>
                        <a:t>Disease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Cancer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36465"/>
                  </a:ext>
                </a:extLst>
              </a:tr>
              <a:tr h="531062">
                <a:tc>
                  <a:txBody>
                    <a:bodyPr/>
                    <a:lstStyle/>
                    <a:p>
                      <a:r>
                        <a:rPr lang="it-IT" dirty="0" err="1"/>
                        <a:t>Asbestos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052570"/>
                  </a:ext>
                </a:extLst>
              </a:tr>
              <a:tr h="531062">
                <a:tc>
                  <a:txBody>
                    <a:bodyPr/>
                    <a:lstStyle/>
                    <a:p>
                      <a:r>
                        <a:rPr lang="it-IT" dirty="0"/>
                        <a:t>Impairment Level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65283"/>
                  </a:ext>
                </a:extLst>
              </a:tr>
              <a:tr h="531062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>
                          <a:solidFill>
                            <a:schemeClr val="bg1"/>
                          </a:solidFill>
                        </a:rPr>
                        <a:t>Probability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7.8%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1298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47316B-33F7-9360-EA13-DB5D1FA2F41F}"/>
              </a:ext>
            </a:extLst>
          </p:cNvPr>
          <p:cNvSpPr txBox="1"/>
          <p:nvPr/>
        </p:nvSpPr>
        <p:spPr>
          <a:xfrm>
            <a:off x="4977338" y="1423161"/>
            <a:ext cx="6666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MAP | </a:t>
            </a:r>
            <a:r>
              <a:rPr lang="it-IT" sz="2800" i="1" dirty="0"/>
              <a:t>Impairment Level</a:t>
            </a:r>
            <a:r>
              <a:rPr lang="it-IT" sz="2800" dirty="0"/>
              <a:t> = «High»: </a:t>
            </a:r>
          </a:p>
          <a:p>
            <a:endParaRPr lang="en-US" sz="2800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5A3256C4-F943-C105-64C1-F29E4B0E2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52474"/>
              </p:ext>
            </p:extLst>
          </p:nvPr>
        </p:nvGraphicFramePr>
        <p:xfrm>
          <a:off x="4943254" y="1978033"/>
          <a:ext cx="6666674" cy="4779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3337">
                  <a:extLst>
                    <a:ext uri="{9D8B030D-6E8A-4147-A177-3AD203B41FA5}">
                      <a16:colId xmlns:a16="http://schemas.microsoft.com/office/drawing/2014/main" val="1397522947"/>
                    </a:ext>
                  </a:extLst>
                </a:gridCol>
                <a:gridCol w="3333337">
                  <a:extLst>
                    <a:ext uri="{9D8B030D-6E8A-4147-A177-3AD203B41FA5}">
                      <a16:colId xmlns:a16="http://schemas.microsoft.com/office/drawing/2014/main" val="3231632282"/>
                    </a:ext>
                  </a:extLst>
                </a:gridCol>
              </a:tblGrid>
              <a:tr h="490211">
                <a:tc>
                  <a:txBody>
                    <a:bodyPr/>
                    <a:lstStyle/>
                    <a:p>
                      <a:r>
                        <a:rPr lang="it-IT" dirty="0"/>
                        <a:t>Gender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Male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452319"/>
                  </a:ext>
                </a:extLst>
              </a:tr>
              <a:tr h="490211">
                <a:tc>
                  <a:txBody>
                    <a:bodyPr/>
                    <a:lstStyle/>
                    <a:p>
                      <a:r>
                        <a:rPr lang="it-IT" dirty="0" err="1"/>
                        <a:t>Nationality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European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677029"/>
                  </a:ext>
                </a:extLst>
              </a:tr>
              <a:tr h="490211">
                <a:tc>
                  <a:txBody>
                    <a:bodyPr/>
                    <a:lstStyle/>
                    <a:p>
                      <a:r>
                        <a:rPr lang="it-IT" dirty="0"/>
                        <a:t>Work Sector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Metal Industry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484806"/>
                  </a:ext>
                </a:extLst>
              </a:tr>
              <a:tr h="490211">
                <a:tc>
                  <a:txBody>
                    <a:bodyPr/>
                    <a:lstStyle/>
                    <a:p>
                      <a:r>
                        <a:rPr lang="it-IT" dirty="0"/>
                        <a:t>Area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Nord-Est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726283"/>
                  </a:ext>
                </a:extLst>
              </a:tr>
              <a:tr h="490211">
                <a:tc>
                  <a:txBody>
                    <a:bodyPr/>
                    <a:lstStyle/>
                    <a:p>
                      <a:r>
                        <a:rPr lang="it-IT" dirty="0" err="1"/>
                        <a:t>Injury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Factor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Physiological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Factor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987564"/>
                  </a:ext>
                </a:extLst>
              </a:tr>
              <a:tr h="857869">
                <a:tc>
                  <a:txBody>
                    <a:bodyPr/>
                    <a:lstStyle/>
                    <a:p>
                      <a:r>
                        <a:rPr lang="it-IT" dirty="0" err="1"/>
                        <a:t>Disease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OsteoMuscolar</a:t>
                      </a:r>
                      <a:r>
                        <a:rPr lang="it-IT" dirty="0"/>
                        <a:t>\</a:t>
                      </a:r>
                      <a:r>
                        <a:rPr lang="it-IT" dirty="0" err="1"/>
                        <a:t>Connective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tissue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disease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36465"/>
                  </a:ext>
                </a:extLst>
              </a:tr>
              <a:tr h="490211">
                <a:tc>
                  <a:txBody>
                    <a:bodyPr/>
                    <a:lstStyle/>
                    <a:p>
                      <a:r>
                        <a:rPr lang="it-IT" dirty="0" err="1"/>
                        <a:t>Asbestos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052570"/>
                  </a:ext>
                </a:extLst>
              </a:tr>
              <a:tr h="490211">
                <a:tc>
                  <a:txBody>
                    <a:bodyPr/>
                    <a:lstStyle/>
                    <a:p>
                      <a:r>
                        <a:rPr lang="it-IT" dirty="0"/>
                        <a:t>Death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65283"/>
                  </a:ext>
                </a:extLst>
              </a:tr>
              <a:tr h="490211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>
                          <a:solidFill>
                            <a:schemeClr val="bg1"/>
                          </a:solidFill>
                        </a:rPr>
                        <a:t>Probability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4.8%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129801"/>
                  </a:ext>
                </a:extLst>
              </a:tr>
            </a:tbl>
          </a:graphicData>
        </a:graphic>
      </p:graphicFrame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E8D0E33-CEB6-8CC7-489B-FDDB2262E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1A6E36-38F4-35FF-F878-534E85D76BCB}"/>
              </a:ext>
            </a:extLst>
          </p:cNvPr>
          <p:cNvSpPr/>
          <p:nvPr/>
        </p:nvSpPr>
        <p:spPr>
          <a:xfrm>
            <a:off x="127540" y="3569332"/>
            <a:ext cx="4267726" cy="5225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F31646-9C46-2936-9E78-DAA04282A0B4}"/>
              </a:ext>
            </a:extLst>
          </p:cNvPr>
          <p:cNvSpPr/>
          <p:nvPr/>
        </p:nvSpPr>
        <p:spPr>
          <a:xfrm>
            <a:off x="4938427" y="3435458"/>
            <a:ext cx="6666672" cy="5225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7BA765-F229-65E3-26B1-F53739976A00}"/>
              </a:ext>
            </a:extLst>
          </p:cNvPr>
          <p:cNvSpPr/>
          <p:nvPr/>
        </p:nvSpPr>
        <p:spPr>
          <a:xfrm>
            <a:off x="127540" y="2512418"/>
            <a:ext cx="4267726" cy="5225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A3A251-258A-E7B1-18CB-AE42AA02085F}"/>
              </a:ext>
            </a:extLst>
          </p:cNvPr>
          <p:cNvSpPr/>
          <p:nvPr/>
        </p:nvSpPr>
        <p:spPr>
          <a:xfrm>
            <a:off x="4948083" y="2454924"/>
            <a:ext cx="6666672" cy="5225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8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F0EE-D9A8-7C62-DDB8-A200E6DE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42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/>
              <a:t>DATASET</a:t>
            </a:r>
            <a:endParaRPr lang="en-US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D37015-CDCD-486D-977A-57E325B7DC40}"/>
              </a:ext>
            </a:extLst>
          </p:cNvPr>
          <p:cNvCxnSpPr/>
          <p:nvPr/>
        </p:nvCxnSpPr>
        <p:spPr>
          <a:xfrm>
            <a:off x="19454" y="2916083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D60AED-AB34-8742-D900-EE583A7F3ADD}"/>
              </a:ext>
            </a:extLst>
          </p:cNvPr>
          <p:cNvCxnSpPr/>
          <p:nvPr/>
        </p:nvCxnSpPr>
        <p:spPr>
          <a:xfrm>
            <a:off x="-3248" y="3875879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909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117424D-3D5A-FF9D-9AA5-BA5C2D9AF7D0}"/>
              </a:ext>
            </a:extLst>
          </p:cNvPr>
          <p:cNvSpPr/>
          <p:nvPr/>
        </p:nvSpPr>
        <p:spPr>
          <a:xfrm>
            <a:off x="10105219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>
            <a:normAutofit/>
          </a:bodyPr>
          <a:lstStyle/>
          <a:p>
            <a:r>
              <a:rPr lang="it-IT" b="1" dirty="0"/>
              <a:t>For the Future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F2460D-D0C7-37C9-BD2A-F57A0EAD8988}"/>
              </a:ext>
            </a:extLst>
          </p:cNvPr>
          <p:cNvSpPr txBox="1"/>
          <p:nvPr/>
        </p:nvSpPr>
        <p:spPr>
          <a:xfrm>
            <a:off x="0" y="1027692"/>
            <a:ext cx="116099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Analyze data on </a:t>
            </a:r>
            <a:r>
              <a:rPr lang="en-US" sz="2800" b="1" dirty="0"/>
              <a:t>occupational injuries</a:t>
            </a:r>
            <a:r>
              <a:rPr lang="en-US" sz="2800" dirty="0"/>
              <a:t>, which are stored separately, to compare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Study the presence of </a:t>
            </a:r>
            <a:r>
              <a:rPr lang="en-US" sz="2800" b="1" dirty="0"/>
              <a:t>latent variables</a:t>
            </a:r>
            <a:r>
              <a:rPr lang="en-US" sz="2800" dirty="0"/>
              <a:t>, especially concerning health status and non-work-related physical conditions, that are likely to significantly impact outcomes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Try to extend the study to all people who work in Italy but whose data are not stored by INAIL, For example, to study the safety conditions of </a:t>
            </a:r>
            <a:r>
              <a:rPr lang="en-US" sz="2800" b="1" dirty="0"/>
              <a:t>undocumented workers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Analyze data from </a:t>
            </a:r>
            <a:r>
              <a:rPr lang="en-US" sz="2800" b="1" dirty="0"/>
              <a:t>other countries </a:t>
            </a:r>
            <a:r>
              <a:rPr lang="en-US" sz="2800" dirty="0"/>
              <a:t>and compare it with Italian data</a:t>
            </a:r>
            <a:endParaRPr lang="it-IT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E8D0E33-CEB6-8CC7-489B-FDDB2262E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44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117424D-3D5A-FF9D-9AA5-BA5C2D9AF7D0}"/>
              </a:ext>
            </a:extLst>
          </p:cNvPr>
          <p:cNvSpPr/>
          <p:nvPr/>
        </p:nvSpPr>
        <p:spPr>
          <a:xfrm>
            <a:off x="10105219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>
            <a:normAutofit/>
          </a:bodyPr>
          <a:lstStyle/>
          <a:p>
            <a:r>
              <a:rPr lang="it-IT" b="1" dirty="0" err="1"/>
              <a:t>References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F2460D-D0C7-37C9-BD2A-F57A0EAD8988}"/>
              </a:ext>
            </a:extLst>
          </p:cNvPr>
          <p:cNvSpPr txBox="1"/>
          <p:nvPr/>
        </p:nvSpPr>
        <p:spPr>
          <a:xfrm>
            <a:off x="0" y="775997"/>
            <a:ext cx="12052569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Data: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800" dirty="0">
                <a:hlinkClick r:id="rId2"/>
              </a:rPr>
              <a:t>https://dati.inail.it/opendata/default/Daticadenzasemestralemp/index.html</a:t>
            </a:r>
            <a:endParaRPr lang="it-IT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800" dirty="0">
                <a:hlinkClick r:id="rId3"/>
              </a:rPr>
              <a:t>http://www.globallaboratory.it/pit/TB_STATIESTERI1.htm</a:t>
            </a: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Theory: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hlinkClick r:id="rId4"/>
              </a:rPr>
              <a:t>https://dipartimenti.unicatt.it/scienze-statistiche-23-25-1-17ScutariSlides.pdf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hlinkClick r:id="rId5"/>
              </a:rPr>
              <a:t>https://www.unimi.it/it/corsi/insegnamenti-dei-corsi-di-laurea/2023/advanced-multivariate-statistics</a:t>
            </a:r>
            <a:r>
              <a:rPr lang="en-US" sz="2800" dirty="0"/>
              <a:t> Slides and code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Map Function: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hlinkClick r:id="rId6"/>
              </a:rPr>
              <a:t>https://gauss.inf.um.es/umur/xjurponencias/talleres/J3.pdf</a:t>
            </a:r>
            <a:br>
              <a:rPr lang="en-US" sz="2800" dirty="0"/>
            </a:b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E8D0E33-CEB6-8CC7-489B-FDDB2262EA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9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F0EE-D9A8-7C62-DDB8-A200E6DE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42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/>
              <a:t>Thanks for the </a:t>
            </a:r>
            <a:r>
              <a:rPr lang="it-IT" b="1" dirty="0" err="1"/>
              <a:t>attention</a:t>
            </a:r>
            <a:endParaRPr lang="en-US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D37015-CDCD-486D-977A-57E325B7DC40}"/>
              </a:ext>
            </a:extLst>
          </p:cNvPr>
          <p:cNvCxnSpPr/>
          <p:nvPr/>
        </p:nvCxnSpPr>
        <p:spPr>
          <a:xfrm>
            <a:off x="19454" y="2916083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D60AED-AB34-8742-D900-EE583A7F3ADD}"/>
              </a:ext>
            </a:extLst>
          </p:cNvPr>
          <p:cNvCxnSpPr/>
          <p:nvPr/>
        </p:nvCxnSpPr>
        <p:spPr>
          <a:xfrm>
            <a:off x="-3248" y="3875879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7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958A05-8299-5F62-2FDC-BDE5BF8876FB}"/>
              </a:ext>
            </a:extLst>
          </p:cNvPr>
          <p:cNvSpPr/>
          <p:nvPr/>
        </p:nvSpPr>
        <p:spPr>
          <a:xfrm>
            <a:off x="10139423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/>
          <a:lstStyle/>
          <a:p>
            <a:r>
              <a:rPr lang="it-IT" b="1" dirty="0"/>
              <a:t>Data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691E1A-6191-0CB4-1730-E339BECD83B9}"/>
              </a:ext>
            </a:extLst>
          </p:cNvPr>
          <p:cNvSpPr txBox="1"/>
          <p:nvPr/>
        </p:nvSpPr>
        <p:spPr>
          <a:xfrm>
            <a:off x="261662" y="1075213"/>
            <a:ext cx="1047508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Downloaded</a:t>
            </a:r>
            <a:r>
              <a:rPr lang="it-IT" sz="3200" dirty="0"/>
              <a:t> from the </a:t>
            </a:r>
            <a:r>
              <a:rPr lang="it-IT" sz="3200" dirty="0">
                <a:hlinkClick r:id="rId2"/>
              </a:rPr>
              <a:t>INAIL website</a:t>
            </a: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Data on a semi-annual basis: July-December 2022</a:t>
            </a:r>
          </a:p>
          <a:p>
            <a:r>
              <a:rPr lang="it-IT" dirty="0">
                <a:solidFill>
                  <a:srgbClr val="0563C1"/>
                </a:solidFill>
              </a:rPr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CD79D0-9321-7620-D65B-8EF61C7136C2}"/>
              </a:ext>
            </a:extLst>
          </p:cNvPr>
          <p:cNvSpPr txBox="1"/>
          <p:nvPr/>
        </p:nvSpPr>
        <p:spPr>
          <a:xfrm>
            <a:off x="2299792" y="2548855"/>
            <a:ext cx="1015485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Topological</a:t>
            </a:r>
            <a:r>
              <a:rPr lang="it-IT" sz="3200" dirty="0"/>
              <a:t> </a:t>
            </a:r>
            <a:r>
              <a:rPr lang="it-IT" sz="3200" dirty="0" err="1"/>
              <a:t>Tables</a:t>
            </a:r>
            <a:r>
              <a:rPr lang="it-IT" sz="3200" dirty="0"/>
              <a:t> </a:t>
            </a:r>
            <a:r>
              <a:rPr lang="it-IT" sz="3200" dirty="0">
                <a:sym typeface="Wingdings" panose="05000000000000000000" pitchFamily="2" charset="2"/>
              </a:rPr>
              <a:t> Left JOINS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ym typeface="Wingdings" panose="05000000000000000000" pitchFamily="2" charset="2"/>
              </a:rPr>
              <a:t>Delete </a:t>
            </a:r>
            <a:r>
              <a:rPr lang="it-IT" sz="3200" dirty="0" err="1">
                <a:sym typeface="Wingdings" panose="05000000000000000000" pitchFamily="2" charset="2"/>
              </a:rPr>
              <a:t>useless</a:t>
            </a:r>
            <a:r>
              <a:rPr lang="it-IT" sz="3200" dirty="0">
                <a:sym typeface="Wingdings" panose="05000000000000000000" pitchFamily="2" charset="2"/>
              </a:rPr>
              <a:t> </a:t>
            </a:r>
            <a:r>
              <a:rPr lang="it-IT" sz="3200" dirty="0" err="1">
                <a:sym typeface="Wingdings" panose="05000000000000000000" pitchFamily="2" charset="2"/>
              </a:rPr>
              <a:t>Columns</a:t>
            </a:r>
            <a:endParaRPr lang="it-IT" sz="32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BCE97-788B-65ED-FCB5-5D0C689A1BB8}"/>
              </a:ext>
            </a:extLst>
          </p:cNvPr>
          <p:cNvSpPr txBox="1"/>
          <p:nvPr/>
        </p:nvSpPr>
        <p:spPr>
          <a:xfrm>
            <a:off x="2686558" y="4260653"/>
            <a:ext cx="56252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/>
              <a:t>Initially</a:t>
            </a:r>
            <a:r>
              <a:rPr lang="it-IT" sz="3200" dirty="0"/>
              <a:t> the dataset </a:t>
            </a:r>
            <a:r>
              <a:rPr lang="it-IT" sz="3200" dirty="0" err="1"/>
              <a:t>has</a:t>
            </a:r>
            <a:r>
              <a:rPr lang="it-IT" sz="3200" dirty="0"/>
              <a:t>: </a:t>
            </a:r>
          </a:p>
          <a:p>
            <a:pPr algn="ctr"/>
            <a:r>
              <a:rPr lang="it-IT" sz="3200" b="1" dirty="0"/>
              <a:t>282.118 </a:t>
            </a:r>
            <a:r>
              <a:rPr lang="it-IT" sz="3200" dirty="0" err="1"/>
              <a:t>observations</a:t>
            </a:r>
            <a:r>
              <a:rPr lang="it-IT" sz="3200" b="1" dirty="0"/>
              <a:t> </a:t>
            </a:r>
          </a:p>
          <a:p>
            <a:pPr algn="ctr"/>
            <a:r>
              <a:rPr lang="it-IT" sz="3200" b="1" dirty="0"/>
              <a:t>13 </a:t>
            </a:r>
            <a:r>
              <a:rPr lang="it-IT" sz="3200" dirty="0" err="1"/>
              <a:t>variables</a:t>
            </a:r>
            <a:r>
              <a:rPr lang="it-IT" sz="3200" b="1" dirty="0"/>
              <a:t> </a:t>
            </a:r>
          </a:p>
          <a:p>
            <a:pPr algn="ctr"/>
            <a:r>
              <a:rPr lang="it-IT" sz="3200" b="1" dirty="0"/>
              <a:t>17% </a:t>
            </a:r>
            <a:r>
              <a:rPr lang="it-IT" sz="3200" dirty="0"/>
              <a:t>of </a:t>
            </a:r>
            <a:r>
              <a:rPr lang="it-IT" sz="3200" dirty="0" err="1"/>
              <a:t>Missing</a:t>
            </a:r>
            <a:r>
              <a:rPr lang="it-IT" sz="3200" dirty="0"/>
              <a:t> </a:t>
            </a:r>
            <a:r>
              <a:rPr lang="it-IT" sz="3200" dirty="0" err="1"/>
              <a:t>Values</a:t>
            </a:r>
            <a:endParaRPr lang="it-IT" sz="3200" dirty="0"/>
          </a:p>
        </p:txBody>
      </p:sp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9A045F2-7346-5EC4-5121-7564F0A2E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6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958A05-8299-5F62-2FDC-BDE5BF8876FB}"/>
              </a:ext>
            </a:extLst>
          </p:cNvPr>
          <p:cNvSpPr/>
          <p:nvPr/>
        </p:nvSpPr>
        <p:spPr>
          <a:xfrm>
            <a:off x="10139423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26316-C696-C967-B749-ADD70EBBED4A}"/>
              </a:ext>
            </a:extLst>
          </p:cNvPr>
          <p:cNvSpPr txBox="1"/>
          <p:nvPr/>
        </p:nvSpPr>
        <p:spPr>
          <a:xfrm>
            <a:off x="252057" y="891251"/>
            <a:ext cx="10475089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err="1">
                <a:sym typeface="Wingdings" panose="05000000000000000000" pitchFamily="2" charset="2"/>
              </a:rPr>
              <a:t>Generalize</a:t>
            </a:r>
            <a:r>
              <a:rPr lang="it-IT" sz="3200" dirty="0">
                <a:sym typeface="Wingdings" panose="05000000000000000000" pitchFamily="2" charset="2"/>
              </a:rPr>
              <a:t> the </a:t>
            </a:r>
            <a:r>
              <a:rPr lang="it-IT" sz="3200" dirty="0" err="1">
                <a:sym typeface="Wingdings" panose="05000000000000000000" pitchFamily="2" charset="2"/>
              </a:rPr>
              <a:t>nationality</a:t>
            </a:r>
            <a:r>
              <a:rPr lang="it-IT" sz="3200" dirty="0">
                <a:sym typeface="Wingdings" panose="05000000000000000000" pitchFamily="2" charset="2"/>
              </a:rPr>
              <a:t> with the </a:t>
            </a:r>
            <a:r>
              <a:rPr lang="it-IT" sz="3200" dirty="0" err="1">
                <a:sym typeface="Wingdings" panose="05000000000000000000" pitchFamily="2" charset="2"/>
              </a:rPr>
              <a:t>continent</a:t>
            </a:r>
            <a:r>
              <a:rPr lang="it-IT" sz="3200" dirty="0">
                <a:sym typeface="Wingdings" panose="05000000000000000000" pitchFamily="2" charset="2"/>
              </a:rPr>
              <a:t>  </a:t>
            </a:r>
            <a:r>
              <a:rPr lang="it-IT" sz="3200" dirty="0">
                <a:sym typeface="Wingdings" panose="05000000000000000000" pitchFamily="2" charset="2"/>
                <a:hlinkClick r:id="rId2"/>
              </a:rPr>
              <a:t>Source</a:t>
            </a:r>
            <a:endParaRPr lang="it-IT" sz="32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err="1">
                <a:sym typeface="Wingdings" panose="05000000000000000000" pitchFamily="2" charset="2"/>
              </a:rPr>
              <a:t>Rename</a:t>
            </a:r>
            <a:r>
              <a:rPr lang="it-IT" sz="3200" dirty="0">
                <a:sym typeface="Wingdings" panose="05000000000000000000" pitchFamily="2" charset="2"/>
              </a:rPr>
              <a:t> the </a:t>
            </a:r>
            <a:r>
              <a:rPr lang="it-IT" sz="3200" dirty="0" err="1">
                <a:sym typeface="Wingdings" panose="05000000000000000000" pitchFamily="2" charset="2"/>
              </a:rPr>
              <a:t>possible</a:t>
            </a:r>
            <a:r>
              <a:rPr lang="it-IT" sz="3200" dirty="0">
                <a:sym typeface="Wingdings" panose="05000000000000000000" pitchFamily="2" charset="2"/>
              </a:rPr>
              <a:t> </a:t>
            </a:r>
            <a:r>
              <a:rPr lang="it-IT" sz="3200" dirty="0" err="1">
                <a:sym typeface="Wingdings" panose="05000000000000000000" pitchFamily="2" charset="2"/>
              </a:rPr>
              <a:t>outcomes</a:t>
            </a:r>
            <a:r>
              <a:rPr lang="it-IT" sz="3200" dirty="0">
                <a:sym typeface="Wingdings" panose="05000000000000000000" pitchFamily="2" charset="2"/>
              </a:rPr>
              <a:t> of some </a:t>
            </a:r>
            <a:r>
              <a:rPr lang="it-IT" sz="3200" dirty="0" err="1">
                <a:sym typeface="Wingdings" panose="05000000000000000000" pitchFamily="2" charset="2"/>
              </a:rPr>
              <a:t>variable</a:t>
            </a:r>
            <a:endParaRPr lang="it-IT" sz="32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err="1">
                <a:sym typeface="Wingdings" panose="05000000000000000000" pitchFamily="2" charset="2"/>
              </a:rPr>
              <a:t>Substitute</a:t>
            </a:r>
            <a:r>
              <a:rPr lang="it-IT" sz="3200" dirty="0">
                <a:sym typeface="Wingdings" panose="05000000000000000000" pitchFamily="2" charset="2"/>
              </a:rPr>
              <a:t> the </a:t>
            </a:r>
            <a:r>
              <a:rPr lang="it-IT" sz="3200" dirty="0" err="1">
                <a:sym typeface="Wingdings" panose="05000000000000000000" pitchFamily="2" charset="2"/>
              </a:rPr>
              <a:t>outcome</a:t>
            </a:r>
            <a:r>
              <a:rPr lang="it-IT" sz="3200" dirty="0">
                <a:sym typeface="Wingdings" panose="05000000000000000000" pitchFamily="2" charset="2"/>
              </a:rPr>
              <a:t> ‘</a:t>
            </a:r>
            <a:r>
              <a:rPr lang="it-IT" sz="3200" i="1" dirty="0">
                <a:sym typeface="Wingdings" panose="05000000000000000000" pitchFamily="2" charset="2"/>
              </a:rPr>
              <a:t>Non determinato’ </a:t>
            </a:r>
            <a:r>
              <a:rPr lang="it-IT" sz="3200" dirty="0">
                <a:sym typeface="Wingdings" panose="05000000000000000000" pitchFamily="2" charset="2"/>
              </a:rPr>
              <a:t>with </a:t>
            </a:r>
            <a:r>
              <a:rPr lang="it-IT" sz="3200" i="1" dirty="0">
                <a:sym typeface="Wingdings" panose="05000000000000000000" pitchFamily="2" charset="2"/>
              </a:rPr>
              <a:t>‘NA’</a:t>
            </a:r>
            <a:r>
              <a:rPr lang="it-IT" sz="3200" dirty="0">
                <a:sym typeface="Wingdings" panose="05000000000000000000" pitchFamily="2" charset="2"/>
              </a:rPr>
              <a:t> in some </a:t>
            </a:r>
            <a:r>
              <a:rPr lang="it-IT" sz="3200" dirty="0" err="1">
                <a:sym typeface="Wingdings" panose="05000000000000000000" pitchFamily="2" charset="2"/>
              </a:rPr>
              <a:t>variable</a:t>
            </a:r>
            <a:r>
              <a:rPr lang="it-IT" sz="3200" dirty="0">
                <a:sym typeface="Wingdings" panose="05000000000000000000" pitchFamily="2" charset="2"/>
              </a:rPr>
              <a:t> to </a:t>
            </a:r>
            <a:r>
              <a:rPr lang="it-IT" sz="3200" dirty="0" err="1">
                <a:sym typeface="Wingdings" panose="05000000000000000000" pitchFamily="2" charset="2"/>
              </a:rPr>
              <a:t>analyze</a:t>
            </a:r>
            <a:r>
              <a:rPr lang="it-IT" sz="3200" dirty="0">
                <a:sym typeface="Wingdings" panose="05000000000000000000" pitchFamily="2" charset="2"/>
              </a:rPr>
              <a:t> the </a:t>
            </a:r>
            <a:r>
              <a:rPr lang="it-IT" sz="3200" dirty="0" err="1">
                <a:sym typeface="Wingdings" panose="05000000000000000000" pitchFamily="2" charset="2"/>
              </a:rPr>
              <a:t>distribution</a:t>
            </a:r>
            <a:r>
              <a:rPr lang="it-IT" sz="3200" dirty="0">
                <a:sym typeface="Wingdings" panose="05000000000000000000" pitchFamily="2" charset="2"/>
              </a:rPr>
              <a:t> of the </a:t>
            </a:r>
            <a:r>
              <a:rPr lang="it-IT" sz="3200" dirty="0" err="1">
                <a:sym typeface="Wingdings" panose="05000000000000000000" pitchFamily="2" charset="2"/>
              </a:rPr>
              <a:t>missing</a:t>
            </a:r>
            <a:r>
              <a:rPr lang="it-IT" sz="3200" dirty="0">
                <a:sym typeface="Wingdings" panose="05000000000000000000" pitchFamily="2" charset="2"/>
              </a:rPr>
              <a:t> </a:t>
            </a:r>
            <a:r>
              <a:rPr lang="it-IT" sz="3200" dirty="0" err="1">
                <a:sym typeface="Wingdings" panose="05000000000000000000" pitchFamily="2" charset="2"/>
              </a:rPr>
              <a:t>values</a:t>
            </a:r>
            <a:endParaRPr lang="it-IT" sz="32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sym typeface="Wingdings" panose="05000000000000000000" pitchFamily="2" charset="2"/>
              </a:rPr>
              <a:t>Reduce the </a:t>
            </a:r>
            <a:r>
              <a:rPr lang="it-IT" sz="3200" dirty="0" err="1">
                <a:sym typeface="Wingdings" panose="05000000000000000000" pitchFamily="2" charset="2"/>
              </a:rPr>
              <a:t>number</a:t>
            </a:r>
            <a:r>
              <a:rPr lang="it-IT" sz="3200" dirty="0">
                <a:sym typeface="Wingdings" panose="05000000000000000000" pitchFamily="2" charset="2"/>
              </a:rPr>
              <a:t> of </a:t>
            </a:r>
            <a:r>
              <a:rPr lang="it-IT" sz="3200" dirty="0" err="1">
                <a:sym typeface="Wingdings" panose="05000000000000000000" pitchFamily="2" charset="2"/>
              </a:rPr>
              <a:t>possible</a:t>
            </a:r>
            <a:r>
              <a:rPr lang="it-IT" sz="3200" dirty="0">
                <a:sym typeface="Wingdings" panose="05000000000000000000" pitchFamily="2" charset="2"/>
              </a:rPr>
              <a:t> </a:t>
            </a:r>
            <a:r>
              <a:rPr lang="it-IT" sz="3200" dirty="0" err="1">
                <a:sym typeface="Wingdings" panose="05000000000000000000" pitchFamily="2" charset="2"/>
              </a:rPr>
              <a:t>outcome</a:t>
            </a:r>
            <a:r>
              <a:rPr lang="it-IT" sz="3200" dirty="0">
                <a:sym typeface="Wingdings" panose="05000000000000000000" pitchFamily="2" charset="2"/>
              </a:rPr>
              <a:t> of the </a:t>
            </a:r>
            <a:r>
              <a:rPr lang="it-IT" sz="3200" dirty="0" err="1">
                <a:sym typeface="Wingdings" panose="05000000000000000000" pitchFamily="2" charset="2"/>
              </a:rPr>
              <a:t>variable</a:t>
            </a:r>
            <a:r>
              <a:rPr lang="it-IT" sz="3200" dirty="0">
                <a:sym typeface="Wingdings" panose="05000000000000000000" pitchFamily="2" charset="2"/>
              </a:rPr>
              <a:t> </a:t>
            </a:r>
            <a:r>
              <a:rPr lang="it-IT" sz="3200" i="1" dirty="0" err="1">
                <a:sym typeface="Wingdings" panose="05000000000000000000" pitchFamily="2" charset="2"/>
              </a:rPr>
              <a:t>Subsector_Work</a:t>
            </a:r>
            <a:r>
              <a:rPr lang="it-IT" sz="3200" b="1" i="1" dirty="0">
                <a:sym typeface="Wingdings" panose="05000000000000000000" pitchFamily="2" charset="2"/>
              </a:rPr>
              <a:t>, </a:t>
            </a:r>
            <a:r>
              <a:rPr lang="it-IT" sz="3200" dirty="0" err="1">
                <a:sym typeface="Wingdings" panose="05000000000000000000" pitchFamily="2" charset="2"/>
              </a:rPr>
              <a:t>based</a:t>
            </a:r>
            <a:r>
              <a:rPr lang="it-IT" sz="3200" dirty="0">
                <a:sym typeface="Wingdings" panose="05000000000000000000" pitchFamily="2" charset="2"/>
              </a:rPr>
              <a:t> on the semantic. </a:t>
            </a:r>
          </a:p>
          <a:p>
            <a:endParaRPr lang="it-IT" sz="28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/>
          <a:lstStyle/>
          <a:p>
            <a:r>
              <a:rPr lang="it-IT" b="1" dirty="0"/>
              <a:t>Dataset </a:t>
            </a:r>
            <a:r>
              <a:rPr lang="it-IT" b="1" dirty="0" err="1"/>
              <a:t>Manipulation</a:t>
            </a:r>
            <a:r>
              <a:rPr lang="it-IT" b="1" dirty="0"/>
              <a:t> 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0E6752C-3E51-BE76-B8F2-0ADE63510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958A05-8299-5F62-2FDC-BDE5BF8876FB}"/>
              </a:ext>
            </a:extLst>
          </p:cNvPr>
          <p:cNvSpPr/>
          <p:nvPr/>
        </p:nvSpPr>
        <p:spPr>
          <a:xfrm>
            <a:off x="10139423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/>
          <a:lstStyle/>
          <a:p>
            <a:r>
              <a:rPr lang="it-IT" b="1" i="1" dirty="0" err="1"/>
              <a:t>Subsector_work</a:t>
            </a:r>
            <a:r>
              <a:rPr lang="it-IT" b="1" i="1" dirty="0"/>
              <a:t> </a:t>
            </a:r>
            <a:r>
              <a:rPr lang="it-IT" b="1" dirty="0" err="1"/>
              <a:t>simplification</a:t>
            </a:r>
            <a:endParaRPr lang="en-US" b="1" i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691E1A-6191-0CB4-1730-E339BECD83B9}"/>
              </a:ext>
            </a:extLst>
          </p:cNvPr>
          <p:cNvSpPr txBox="1"/>
          <p:nvPr/>
        </p:nvSpPr>
        <p:spPr>
          <a:xfrm>
            <a:off x="115747" y="1088021"/>
            <a:ext cx="1047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563C1"/>
                </a:solidFill>
              </a:rPr>
              <a:t> </a:t>
            </a:r>
            <a:endParaRPr lang="en-US" dirty="0"/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CE8F2B8-D762-78C9-5760-1E63F6FD5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1489A025-034A-3F64-CBA5-0018A041B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21" y="775997"/>
            <a:ext cx="6274340" cy="60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5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F0EE-D9A8-7C62-DDB8-A200E6DE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42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/>
              <a:t>MISSING VALUES</a:t>
            </a:r>
            <a:endParaRPr lang="en-US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D37015-CDCD-486D-977A-57E325B7DC40}"/>
              </a:ext>
            </a:extLst>
          </p:cNvPr>
          <p:cNvCxnSpPr/>
          <p:nvPr/>
        </p:nvCxnSpPr>
        <p:spPr>
          <a:xfrm>
            <a:off x="19454" y="2916083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D60AED-AB34-8742-D900-EE583A7F3ADD}"/>
              </a:ext>
            </a:extLst>
          </p:cNvPr>
          <p:cNvCxnSpPr/>
          <p:nvPr/>
        </p:nvCxnSpPr>
        <p:spPr>
          <a:xfrm>
            <a:off x="-3248" y="3875879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97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958A05-8299-5F62-2FDC-BDE5BF8876FB}"/>
              </a:ext>
            </a:extLst>
          </p:cNvPr>
          <p:cNvSpPr/>
          <p:nvPr/>
        </p:nvSpPr>
        <p:spPr>
          <a:xfrm>
            <a:off x="10139423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/>
          <a:lstStyle/>
          <a:p>
            <a:r>
              <a:rPr lang="it-IT" b="1" dirty="0"/>
              <a:t>By </a:t>
            </a:r>
            <a:r>
              <a:rPr lang="it-IT" b="1" dirty="0" err="1"/>
              <a:t>Columns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691E1A-6191-0CB4-1730-E339BECD83B9}"/>
              </a:ext>
            </a:extLst>
          </p:cNvPr>
          <p:cNvSpPr txBox="1"/>
          <p:nvPr/>
        </p:nvSpPr>
        <p:spPr>
          <a:xfrm>
            <a:off x="416688" y="1239545"/>
            <a:ext cx="1047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563C1"/>
                </a:solidFill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26316-C696-C967-B749-ADD70EBBED4A}"/>
              </a:ext>
            </a:extLst>
          </p:cNvPr>
          <p:cNvSpPr txBox="1"/>
          <p:nvPr/>
        </p:nvSpPr>
        <p:spPr>
          <a:xfrm>
            <a:off x="858455" y="2806073"/>
            <a:ext cx="104750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7" name="Picture 6" descr="Graphical user interface, application, table, Excel&#10;&#10;Description automatically generated with medium confidence">
            <a:extLst>
              <a:ext uri="{FF2B5EF4-FFF2-40B4-BE49-F238E27FC236}">
                <a16:creationId xmlns:a16="http://schemas.microsoft.com/office/drawing/2014/main" id="{8A1B3F9D-A7E5-5212-D766-E506009BE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59" y="746352"/>
            <a:ext cx="7064836" cy="6111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857141-3886-6DDA-3963-868B86002F40}"/>
              </a:ext>
            </a:extLst>
          </p:cNvPr>
          <p:cNvSpPr txBox="1"/>
          <p:nvPr/>
        </p:nvSpPr>
        <p:spPr>
          <a:xfrm>
            <a:off x="208344" y="891250"/>
            <a:ext cx="4710115" cy="3097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i="1" dirty="0" err="1"/>
              <a:t>Causal</a:t>
            </a:r>
            <a:r>
              <a:rPr lang="it-IT" sz="3200" i="1" dirty="0"/>
              <a:t> Sector\Code</a:t>
            </a:r>
            <a:r>
              <a:rPr lang="it-IT" sz="3200" dirty="0"/>
              <a:t>:      </a:t>
            </a:r>
            <a:r>
              <a:rPr lang="it-IT" sz="3200" b="1" dirty="0"/>
              <a:t>55%</a:t>
            </a:r>
            <a:r>
              <a:rPr lang="it-IT" sz="3200" dirty="0"/>
              <a:t> of 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i="1" dirty="0"/>
              <a:t>Sector\</a:t>
            </a:r>
            <a:r>
              <a:rPr lang="it-IT" sz="3200" i="1" dirty="0" err="1"/>
              <a:t>Subsector_Work</a:t>
            </a:r>
            <a:r>
              <a:rPr lang="it-IT" sz="3200" dirty="0"/>
              <a:t>: </a:t>
            </a:r>
            <a:r>
              <a:rPr lang="it-IT" sz="3200" b="1" dirty="0"/>
              <a:t>54%</a:t>
            </a:r>
            <a:r>
              <a:rPr lang="it-IT" sz="3200" dirty="0"/>
              <a:t> of 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i="1" dirty="0" err="1"/>
              <a:t>Type</a:t>
            </a:r>
            <a:r>
              <a:rPr lang="it-IT" sz="3200" i="1" dirty="0"/>
              <a:t>\</a:t>
            </a:r>
            <a:r>
              <a:rPr lang="it-IT" sz="3200" i="1" dirty="0" err="1"/>
              <a:t>Group_Disease</a:t>
            </a:r>
            <a:r>
              <a:rPr lang="it-IT" sz="3200" dirty="0"/>
              <a:t>:     </a:t>
            </a:r>
            <a:r>
              <a:rPr lang="it-IT" sz="3200" b="1" dirty="0"/>
              <a:t>2.4%</a:t>
            </a:r>
            <a:r>
              <a:rPr lang="it-IT" sz="3200" dirty="0"/>
              <a:t> of NA</a:t>
            </a:r>
            <a:endParaRPr lang="en-US" sz="3200" dirty="0"/>
          </a:p>
        </p:txBody>
      </p: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EEFDD80-96D0-F786-757A-9D19A021D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5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958A05-8299-5F62-2FDC-BDE5BF8876FB}"/>
              </a:ext>
            </a:extLst>
          </p:cNvPr>
          <p:cNvSpPr/>
          <p:nvPr/>
        </p:nvSpPr>
        <p:spPr>
          <a:xfrm>
            <a:off x="10139423" y="5"/>
            <a:ext cx="1504709" cy="6857995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AABD-D2CC-A1AD-525D-202A520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1250"/>
          </a:xfrm>
        </p:spPr>
        <p:txBody>
          <a:bodyPr/>
          <a:lstStyle/>
          <a:p>
            <a:r>
              <a:rPr lang="it-IT" b="1" dirty="0"/>
              <a:t>By </a:t>
            </a:r>
            <a:r>
              <a:rPr lang="it-IT" b="1" dirty="0" err="1"/>
              <a:t>Rows</a:t>
            </a:r>
            <a:r>
              <a:rPr lang="it-IT" b="1" dirty="0"/>
              <a:t> - 1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D1EEC3-DF60-35AB-9B5B-CE57CD0ED7DC}"/>
              </a:ext>
            </a:extLst>
          </p:cNvPr>
          <p:cNvCxnSpPr/>
          <p:nvPr/>
        </p:nvCxnSpPr>
        <p:spPr>
          <a:xfrm>
            <a:off x="0" y="717631"/>
            <a:ext cx="12192000" cy="0"/>
          </a:xfrm>
          <a:prstGeom prst="line">
            <a:avLst/>
          </a:prstGeom>
          <a:ln w="57150">
            <a:solidFill>
              <a:srgbClr val="A64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691E1A-6191-0CB4-1730-E339BECD83B9}"/>
              </a:ext>
            </a:extLst>
          </p:cNvPr>
          <p:cNvSpPr txBox="1"/>
          <p:nvPr/>
        </p:nvSpPr>
        <p:spPr>
          <a:xfrm>
            <a:off x="416688" y="1239545"/>
            <a:ext cx="1047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563C1"/>
                </a:solidFill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857141-3886-6DDA-3963-868B86002F40}"/>
              </a:ext>
            </a:extLst>
          </p:cNvPr>
          <p:cNvSpPr txBox="1"/>
          <p:nvPr/>
        </p:nvSpPr>
        <p:spPr>
          <a:xfrm>
            <a:off x="6823585" y="3832045"/>
            <a:ext cx="3198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It appears that variables share rows with missing values</a:t>
            </a: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6BD96E19-8538-CF3A-D467-5FE98A09A7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9" b="1893"/>
          <a:stretch/>
        </p:blipFill>
        <p:spPr>
          <a:xfrm>
            <a:off x="57875" y="810231"/>
            <a:ext cx="6258826" cy="5885726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638EAE5C-2310-8A6E-37CD-F49A6AA16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6" y="28713"/>
            <a:ext cx="630553" cy="6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3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1329</Words>
  <Application>Microsoft Office PowerPoint</Application>
  <PresentationFormat>Widescreen</PresentationFormat>
  <Paragraphs>394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-apple-system</vt:lpstr>
      <vt:lpstr>arial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Occupational Diseases Analysis </vt:lpstr>
      <vt:lpstr>Research Question</vt:lpstr>
      <vt:lpstr>DATASET</vt:lpstr>
      <vt:lpstr>Data</vt:lpstr>
      <vt:lpstr>Dataset Manipulation </vt:lpstr>
      <vt:lpstr>Subsector_work simplification</vt:lpstr>
      <vt:lpstr>MISSING VALUES</vt:lpstr>
      <vt:lpstr>By Columns</vt:lpstr>
      <vt:lpstr>By Rows - 1</vt:lpstr>
      <vt:lpstr>By Rows - 2</vt:lpstr>
      <vt:lpstr>Imputation</vt:lpstr>
      <vt:lpstr>Type_Disease and Group_Disease</vt:lpstr>
      <vt:lpstr>Sector_Work and SubSector_Work</vt:lpstr>
      <vt:lpstr>Gestione  Sector_Work</vt:lpstr>
      <vt:lpstr>Sector_Work  SubSector_Work</vt:lpstr>
      <vt:lpstr>Causal Code and Causal Sector</vt:lpstr>
      <vt:lpstr>BAYESIAN NETWORK</vt:lpstr>
      <vt:lpstr>Dataset</vt:lpstr>
      <vt:lpstr>DAG</vt:lpstr>
      <vt:lpstr>Arc Strength - 1</vt:lpstr>
      <vt:lpstr>Arc Strength - 2</vt:lpstr>
      <vt:lpstr>Maximum a Posteriori Queries - 1</vt:lpstr>
      <vt:lpstr>Maximum a Posteriori Queries - 2</vt:lpstr>
      <vt:lpstr>Conditional Probability Queries -1</vt:lpstr>
      <vt:lpstr>Conditional Probability Queries -2</vt:lpstr>
      <vt:lpstr>Conditional Probability Queries -3</vt:lpstr>
      <vt:lpstr>Foreigners in Italy</vt:lpstr>
      <vt:lpstr>Foreigners in Italy - DAG</vt:lpstr>
      <vt:lpstr>Foreigners in Italy - MAP  </vt:lpstr>
      <vt:lpstr>For the Future</vt:lpstr>
      <vt:lpstr>References</vt:lpstr>
      <vt:lpstr>Thanks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Occupational Diseases Analysis </dc:title>
  <dc:creator>Guido Giacomo Mussini</dc:creator>
  <cp:lastModifiedBy>Guido Giacomo Mussini</cp:lastModifiedBy>
  <cp:revision>15</cp:revision>
  <dcterms:created xsi:type="dcterms:W3CDTF">2023-01-16T13:42:20Z</dcterms:created>
  <dcterms:modified xsi:type="dcterms:W3CDTF">2023-01-21T15:17:16Z</dcterms:modified>
</cp:coreProperties>
</file>