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9" r:id="rId4"/>
    <p:sldId id="260" r:id="rId5"/>
    <p:sldId id="273" r:id="rId6"/>
    <p:sldId id="261" r:id="rId7"/>
    <p:sldId id="262" r:id="rId8"/>
    <p:sldId id="275" r:id="rId9"/>
    <p:sldId id="263" r:id="rId10"/>
    <p:sldId id="279" r:id="rId11"/>
    <p:sldId id="264" r:id="rId12"/>
    <p:sldId id="265" r:id="rId13"/>
    <p:sldId id="278" r:id="rId14"/>
    <p:sldId id="280" r:id="rId15"/>
    <p:sldId id="268" r:id="rId16"/>
    <p:sldId id="274" r:id="rId17"/>
    <p:sldId id="266" r:id="rId18"/>
    <p:sldId id="276" r:id="rId19"/>
    <p:sldId id="277" r:id="rId20"/>
    <p:sldId id="283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AA8F"/>
    <a:srgbClr val="A4733E"/>
    <a:srgbClr val="B58863"/>
    <a:srgbClr val="F0D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5E4ED-C90C-4499-8F7C-108FDAA38175}" v="315" dt="2023-05-08T12:44:42.978"/>
    <p1510:client id="{B1261F31-3A5A-4341-A3BD-FC6E25145622}" v="72" dt="2023-05-08T12:33:51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F45C3-2099-4058-A0D2-91BB940D3257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A880-2473-4622-B4D2-82DD1877BF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70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4A880-2473-4622-B4D2-82DD1877BFA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2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4A880-2473-4622-B4D2-82DD1877BFA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12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4A880-2473-4622-B4D2-82DD1877BFA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17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74CC-6CB2-F82F-BF34-F4795670F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D1BCE-853A-756F-7395-057A021C4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EFB1-E835-3A37-2E17-8247A820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1FB7-2FC9-B594-2E34-23426E90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1B95-60CB-064E-81C0-C5321E2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1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6E4C-E4D3-998B-640C-6771CF8D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6F48-58F4-6E7A-9C3E-ACE5036E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0E55-298C-FFAF-052A-6901CE9E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394D-6C5C-C88A-D05C-B406C19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C475-34FC-A818-9650-B13D0D46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8D2B8-6D18-85C2-6631-D4454E3B1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59CE0-B58F-97DE-AE7F-E5467F3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27B9-AB8F-8CA0-7E8B-A5C97E60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ACE4-FB10-0172-8121-E649E809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66BF-AF59-615E-90A7-B0BBCFE1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4FF-14F1-9C41-5EBF-88D36143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B404-43E9-0F35-9C23-01FEFEB0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5B1D-37C9-3464-A348-3EF795C3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DE65-20CF-DD9B-96A5-8B8D1661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DC602-6CEB-0CEB-3BB8-7876523B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BD1D-8DD4-EEC2-230E-05B3774C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AB74-8FE7-641F-0F6B-01217E71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31E6D-4DF0-10E1-9FFB-1FB4B7D2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D0A5-3FDA-3F29-C582-D930FC88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368B7-B99A-5176-4246-78E493D6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9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51C6-0EEC-564B-BCE3-A2231C77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A258-5291-E25D-F72A-9265A91B8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F487-07B7-47B8-1BD6-7A1BCD48A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FBAA-A533-954D-8B51-A7B07155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F1BD5-7BD2-CE8F-B152-64C3570A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0F4B-EDF9-C7CF-9A8C-1EB155C7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4F35-2299-D1EE-4A77-4E53B3A3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B6A05-698A-59CE-6704-105EA8E21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087C6-467D-F393-A9AF-F7E68BA12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91652-4C2C-7D4E-06E9-2F20F232D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1E1EC-84B0-92F2-C4BE-5E70A5B7D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5E63C-3C3F-65BC-2513-F443716F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11B91-4E67-D87F-2187-B5A5F92A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170E-BF08-8161-27A2-9EFBEC85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8AB-C4C0-A903-82C2-292F8AF7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0E3DE-CFA4-03FC-FA1C-736B6EAA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D837C-AA64-4573-E210-D9482CCA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78F4F-AA5F-F8FF-F10B-E7A556D3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4E05A-214B-95A0-9BEF-711A63FE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4C302-C543-175D-5F0E-C2A4FCEB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91F29-4580-5DA8-1CAF-64A0F589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0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6354-2FAE-3372-CC9E-70535184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4CBBB-9540-043B-4DB2-8CEF283E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3B321-00CD-3F33-1667-1FBA8D952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CEDAC-C126-8CF9-1917-D7DE6B9E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5163-EADE-6190-C85C-75337ABD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1764-4116-56C3-051B-0CF446A6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2A68-2D46-23E7-9C7D-B5A62DF0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FC726-4181-BCB8-9860-18C932C85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F5C7E-34D2-976A-9288-8DAA29ED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55AB2-7CFC-9EC7-FAAB-86714247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C3B1-09A5-CD8F-E3F1-5489BE74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52350-CD9B-D2C7-6452-D9A59D4B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66E2A-8A51-E342-481A-4FF33963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0C1-CD62-22A9-2C3A-3FB7FC7E3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8586-C243-4D02-F988-B795EF213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87E1-1B09-48F1-AD39-6B3718570AC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CAA1-EB47-629D-A538-E257BE228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2FFF-3B99-60D3-1EBF-0B85380DC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57E08-5A9C-482D-9C05-4DC53A6C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2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6.sv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8.png"/><Relationship Id="rId5" Type="http://schemas.openxmlformats.org/officeDocument/2006/relationships/image" Target="../media/image28.svg"/><Relationship Id="rId10" Type="http://schemas.openxmlformats.org/officeDocument/2006/relationships/image" Target="../media/image7.png"/><Relationship Id="rId4" Type="http://schemas.openxmlformats.org/officeDocument/2006/relationships/image" Target="../media/image27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chessman&#10;&#10;Description automatically generated">
            <a:extLst>
              <a:ext uri="{FF2B5EF4-FFF2-40B4-BE49-F238E27FC236}">
                <a16:creationId xmlns:a16="http://schemas.microsoft.com/office/drawing/2014/main" id="{512C400A-11E2-6AD6-AC35-AC9972692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23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BA8479-5AB8-84DE-CDE4-B38530C83474}"/>
              </a:ext>
            </a:extLst>
          </p:cNvPr>
          <p:cNvSpPr/>
          <p:nvPr/>
        </p:nvSpPr>
        <p:spPr>
          <a:xfrm>
            <a:off x="0" y="0"/>
            <a:ext cx="12192000" cy="6868159"/>
          </a:xfrm>
          <a:custGeom>
            <a:avLst/>
            <a:gdLst/>
            <a:ahLst/>
            <a:cxnLst/>
            <a:rect l="l" t="t" r="r" b="b"/>
            <a:pathLst>
              <a:path w="12192000" h="6848231">
                <a:moveTo>
                  <a:pt x="9354046" y="6139833"/>
                </a:moveTo>
                <a:cubicBezTo>
                  <a:pt x="9380709" y="6139833"/>
                  <a:pt x="9403449" y="6149178"/>
                  <a:pt x="9422264" y="6167867"/>
                </a:cubicBezTo>
                <a:cubicBezTo>
                  <a:pt x="9441079" y="6186557"/>
                  <a:pt x="9450486" y="6209359"/>
                  <a:pt x="9450486" y="6236273"/>
                </a:cubicBezTo>
                <a:cubicBezTo>
                  <a:pt x="9450486" y="6263486"/>
                  <a:pt x="9441153" y="6286437"/>
                  <a:pt x="9422487" y="6305126"/>
                </a:cubicBezTo>
                <a:cubicBezTo>
                  <a:pt x="9403821" y="6323816"/>
                  <a:pt x="9381007" y="6333160"/>
                  <a:pt x="9354046" y="6333160"/>
                </a:cubicBezTo>
                <a:cubicBezTo>
                  <a:pt x="9323825" y="6333160"/>
                  <a:pt x="9299233" y="6321796"/>
                  <a:pt x="9280271" y="6299067"/>
                </a:cubicBezTo>
                <a:cubicBezTo>
                  <a:pt x="9264864" y="6280826"/>
                  <a:pt x="9257160" y="6259895"/>
                  <a:pt x="9257160" y="6236273"/>
                </a:cubicBezTo>
                <a:cubicBezTo>
                  <a:pt x="9257160" y="6212949"/>
                  <a:pt x="9264864" y="6192167"/>
                  <a:pt x="9280271" y="6173926"/>
                </a:cubicBezTo>
                <a:cubicBezTo>
                  <a:pt x="9299233" y="6151197"/>
                  <a:pt x="9323825" y="6139833"/>
                  <a:pt x="9354046" y="6139833"/>
                </a:cubicBezTo>
                <a:close/>
                <a:moveTo>
                  <a:pt x="10150276" y="6109918"/>
                </a:moveTo>
                <a:cubicBezTo>
                  <a:pt x="10195278" y="6109918"/>
                  <a:pt x="10222960" y="6133284"/>
                  <a:pt x="10233322" y="6180016"/>
                </a:cubicBezTo>
                <a:lnTo>
                  <a:pt x="10066784" y="6180016"/>
                </a:lnTo>
                <a:cubicBezTo>
                  <a:pt x="10070039" y="6159990"/>
                  <a:pt x="10077737" y="6144058"/>
                  <a:pt x="10089875" y="6132222"/>
                </a:cubicBezTo>
                <a:cubicBezTo>
                  <a:pt x="10105274" y="6117353"/>
                  <a:pt x="10125408" y="6109918"/>
                  <a:pt x="10150276" y="6109918"/>
                </a:cubicBezTo>
                <a:close/>
                <a:moveTo>
                  <a:pt x="9682510" y="6029105"/>
                </a:moveTo>
                <a:lnTo>
                  <a:pt x="9682510" y="6650611"/>
                </a:lnTo>
                <a:lnTo>
                  <a:pt x="9829403" y="6650611"/>
                </a:lnTo>
                <a:lnTo>
                  <a:pt x="9829403" y="6029105"/>
                </a:lnTo>
                <a:close/>
                <a:moveTo>
                  <a:pt x="9031762" y="6023300"/>
                </a:moveTo>
                <a:cubicBezTo>
                  <a:pt x="8998810" y="6023300"/>
                  <a:pt x="8970314" y="6030444"/>
                  <a:pt x="8946274" y="6044732"/>
                </a:cubicBezTo>
                <a:cubicBezTo>
                  <a:pt x="8928460" y="6055447"/>
                  <a:pt x="8911836" y="6072860"/>
                  <a:pt x="8896400" y="6096970"/>
                </a:cubicBezTo>
                <a:lnTo>
                  <a:pt x="8896400" y="6029105"/>
                </a:lnTo>
                <a:lnTo>
                  <a:pt x="8749506" y="6029105"/>
                </a:lnTo>
                <a:lnTo>
                  <a:pt x="8749506" y="6443442"/>
                </a:lnTo>
                <a:lnTo>
                  <a:pt x="8896400" y="6443442"/>
                </a:lnTo>
                <a:lnTo>
                  <a:pt x="8896400" y="6266188"/>
                </a:lnTo>
                <a:cubicBezTo>
                  <a:pt x="8896400" y="6242078"/>
                  <a:pt x="8899072" y="6222879"/>
                  <a:pt x="8904415" y="6208591"/>
                </a:cubicBezTo>
                <a:cubicBezTo>
                  <a:pt x="8918666" y="6169003"/>
                  <a:pt x="8949834" y="6149209"/>
                  <a:pt x="8997919" y="6149209"/>
                </a:cubicBezTo>
                <a:cubicBezTo>
                  <a:pt x="9018997" y="6149209"/>
                  <a:pt x="9039778" y="6154120"/>
                  <a:pt x="9060260" y="6163943"/>
                </a:cubicBezTo>
                <a:lnTo>
                  <a:pt x="9060260" y="6024633"/>
                </a:lnTo>
                <a:cubicBezTo>
                  <a:pt x="9048981" y="6023744"/>
                  <a:pt x="9039482" y="6023300"/>
                  <a:pt x="9031762" y="6023300"/>
                </a:cubicBezTo>
                <a:close/>
                <a:moveTo>
                  <a:pt x="10144472" y="6017496"/>
                </a:moveTo>
                <a:cubicBezTo>
                  <a:pt x="10071249" y="6017496"/>
                  <a:pt x="10014545" y="6038183"/>
                  <a:pt x="9974361" y="6079557"/>
                </a:cubicBezTo>
                <a:cubicBezTo>
                  <a:pt x="9934178" y="6120932"/>
                  <a:pt x="9914086" y="6174659"/>
                  <a:pt x="9914086" y="6240738"/>
                </a:cubicBezTo>
                <a:cubicBezTo>
                  <a:pt x="9914086" y="6296400"/>
                  <a:pt x="9930160" y="6343578"/>
                  <a:pt x="9962306" y="6382274"/>
                </a:cubicBezTo>
                <a:cubicBezTo>
                  <a:pt x="10005169" y="6434066"/>
                  <a:pt x="10069165" y="6459962"/>
                  <a:pt x="10154295" y="6459962"/>
                </a:cubicBezTo>
                <a:cubicBezTo>
                  <a:pt x="10221267" y="6459962"/>
                  <a:pt x="10274697" y="6441417"/>
                  <a:pt x="10314583" y="6404326"/>
                </a:cubicBezTo>
                <a:cubicBezTo>
                  <a:pt x="10336609" y="6383853"/>
                  <a:pt x="10353278" y="6354922"/>
                  <a:pt x="10364589" y="6317534"/>
                </a:cubicBezTo>
                <a:lnTo>
                  <a:pt x="10222607" y="6317534"/>
                </a:lnTo>
                <a:cubicBezTo>
                  <a:pt x="10206329" y="6343727"/>
                  <a:pt x="10182944" y="6356824"/>
                  <a:pt x="10152453" y="6356824"/>
                </a:cubicBezTo>
                <a:cubicBezTo>
                  <a:pt x="10092661" y="6356824"/>
                  <a:pt x="10062765" y="6325719"/>
                  <a:pt x="10062765" y="6263509"/>
                </a:cubicBezTo>
                <a:lnTo>
                  <a:pt x="10370393" y="6263509"/>
                </a:lnTo>
                <a:lnTo>
                  <a:pt x="10370393" y="6244722"/>
                </a:lnTo>
                <a:cubicBezTo>
                  <a:pt x="10370393" y="6195818"/>
                  <a:pt x="10359529" y="6152878"/>
                  <a:pt x="10337800" y="6115904"/>
                </a:cubicBezTo>
                <a:cubicBezTo>
                  <a:pt x="10299104" y="6050299"/>
                  <a:pt x="10234662" y="6017496"/>
                  <a:pt x="10144472" y="6017496"/>
                </a:cubicBezTo>
                <a:close/>
                <a:moveTo>
                  <a:pt x="10671472" y="6016157"/>
                </a:moveTo>
                <a:cubicBezTo>
                  <a:pt x="10595868" y="6016157"/>
                  <a:pt x="10535890" y="6041755"/>
                  <a:pt x="10491539" y="6092952"/>
                </a:cubicBezTo>
                <a:cubicBezTo>
                  <a:pt x="10455820" y="6134028"/>
                  <a:pt x="10437961" y="6181951"/>
                  <a:pt x="10437961" y="6236720"/>
                </a:cubicBezTo>
                <a:cubicBezTo>
                  <a:pt x="10437961" y="6291191"/>
                  <a:pt x="10455820" y="6339114"/>
                  <a:pt x="10491539" y="6380488"/>
                </a:cubicBezTo>
                <a:cubicBezTo>
                  <a:pt x="10535890" y="6431685"/>
                  <a:pt x="10595868" y="6457283"/>
                  <a:pt x="10671472" y="6457283"/>
                </a:cubicBezTo>
                <a:cubicBezTo>
                  <a:pt x="10704810" y="6457283"/>
                  <a:pt x="10736659" y="6449693"/>
                  <a:pt x="10767020" y="6434512"/>
                </a:cubicBezTo>
                <a:lnTo>
                  <a:pt x="10767020" y="6309943"/>
                </a:lnTo>
                <a:cubicBezTo>
                  <a:pt x="10740891" y="6327803"/>
                  <a:pt x="10715653" y="6336732"/>
                  <a:pt x="10691306" y="6336732"/>
                </a:cubicBezTo>
                <a:cubicBezTo>
                  <a:pt x="10662210" y="6336732"/>
                  <a:pt x="10638162" y="6327356"/>
                  <a:pt x="10619161" y="6308604"/>
                </a:cubicBezTo>
                <a:cubicBezTo>
                  <a:pt x="10600159" y="6289852"/>
                  <a:pt x="10590659" y="6265890"/>
                  <a:pt x="10590659" y="6236720"/>
                </a:cubicBezTo>
                <a:cubicBezTo>
                  <a:pt x="10590659" y="6207550"/>
                  <a:pt x="10600159" y="6183588"/>
                  <a:pt x="10619161" y="6164836"/>
                </a:cubicBezTo>
                <a:cubicBezTo>
                  <a:pt x="10638162" y="6146084"/>
                  <a:pt x="10662210" y="6136707"/>
                  <a:pt x="10691306" y="6136707"/>
                </a:cubicBezTo>
                <a:cubicBezTo>
                  <a:pt x="10715951" y="6136707"/>
                  <a:pt x="10741189" y="6145786"/>
                  <a:pt x="10767020" y="6163943"/>
                </a:cubicBezTo>
                <a:lnTo>
                  <a:pt x="10767020" y="6039374"/>
                </a:lnTo>
                <a:cubicBezTo>
                  <a:pt x="10737254" y="6023896"/>
                  <a:pt x="10705405" y="6016157"/>
                  <a:pt x="10671472" y="6016157"/>
                </a:cubicBezTo>
                <a:close/>
                <a:moveTo>
                  <a:pt x="9358511" y="6013924"/>
                </a:moveTo>
                <a:cubicBezTo>
                  <a:pt x="9273382" y="6013924"/>
                  <a:pt x="9207748" y="6039076"/>
                  <a:pt x="9161612" y="6089380"/>
                </a:cubicBezTo>
                <a:cubicBezTo>
                  <a:pt x="9123511" y="6131052"/>
                  <a:pt x="9104462" y="6178826"/>
                  <a:pt x="9104462" y="6232702"/>
                </a:cubicBezTo>
                <a:cubicBezTo>
                  <a:pt x="9104462" y="6292530"/>
                  <a:pt x="9123363" y="6342983"/>
                  <a:pt x="9161165" y="6384060"/>
                </a:cubicBezTo>
                <a:cubicBezTo>
                  <a:pt x="9207004" y="6434066"/>
                  <a:pt x="9271298" y="6459069"/>
                  <a:pt x="9354046" y="6459069"/>
                </a:cubicBezTo>
                <a:cubicBezTo>
                  <a:pt x="9436497" y="6459069"/>
                  <a:pt x="9500642" y="6434066"/>
                  <a:pt x="9546481" y="6384060"/>
                </a:cubicBezTo>
                <a:cubicBezTo>
                  <a:pt x="9584283" y="6342983"/>
                  <a:pt x="9603184" y="6293721"/>
                  <a:pt x="9603184" y="6236273"/>
                </a:cubicBezTo>
                <a:cubicBezTo>
                  <a:pt x="9603184" y="6179421"/>
                  <a:pt x="9584134" y="6130457"/>
                  <a:pt x="9546034" y="6089380"/>
                </a:cubicBezTo>
                <a:cubicBezTo>
                  <a:pt x="9499302" y="6039076"/>
                  <a:pt x="9436794" y="6013924"/>
                  <a:pt x="9358511" y="6013924"/>
                </a:cubicBezTo>
                <a:close/>
                <a:moveTo>
                  <a:pt x="8369399" y="5961685"/>
                </a:moveTo>
                <a:lnTo>
                  <a:pt x="8422698" y="5961685"/>
                </a:lnTo>
                <a:cubicBezTo>
                  <a:pt x="8454650" y="5961685"/>
                  <a:pt x="8477269" y="5968477"/>
                  <a:pt x="8490556" y="5982060"/>
                </a:cubicBezTo>
                <a:cubicBezTo>
                  <a:pt x="8503844" y="5995643"/>
                  <a:pt x="8510488" y="6013780"/>
                  <a:pt x="8510488" y="6036472"/>
                </a:cubicBezTo>
                <a:cubicBezTo>
                  <a:pt x="8510488" y="6059456"/>
                  <a:pt x="8504665" y="6077667"/>
                  <a:pt x="8493020" y="6091103"/>
                </a:cubicBezTo>
                <a:cubicBezTo>
                  <a:pt x="8480178" y="6106028"/>
                  <a:pt x="8456589" y="6113490"/>
                  <a:pt x="8422252" y="6113490"/>
                </a:cubicBezTo>
                <a:lnTo>
                  <a:pt x="8369399" y="6113490"/>
                </a:lnTo>
                <a:close/>
                <a:moveTo>
                  <a:pt x="10871497" y="5904535"/>
                </a:moveTo>
                <a:lnTo>
                  <a:pt x="10871497" y="6029105"/>
                </a:lnTo>
                <a:lnTo>
                  <a:pt x="10823277" y="6029105"/>
                </a:lnTo>
                <a:lnTo>
                  <a:pt x="10823277" y="6149209"/>
                </a:lnTo>
                <a:lnTo>
                  <a:pt x="10871497" y="6149209"/>
                </a:lnTo>
                <a:lnTo>
                  <a:pt x="10871497" y="6443442"/>
                </a:lnTo>
                <a:lnTo>
                  <a:pt x="11018391" y="6443442"/>
                </a:lnTo>
                <a:lnTo>
                  <a:pt x="11018391" y="6149209"/>
                </a:lnTo>
                <a:lnTo>
                  <a:pt x="11101883" y="6149209"/>
                </a:lnTo>
                <a:lnTo>
                  <a:pt x="11101883" y="6029105"/>
                </a:lnTo>
                <a:lnTo>
                  <a:pt x="11018391" y="6029105"/>
                </a:lnTo>
                <a:lnTo>
                  <a:pt x="11018391" y="5904535"/>
                </a:lnTo>
                <a:close/>
                <a:moveTo>
                  <a:pt x="8210897" y="5833991"/>
                </a:moveTo>
                <a:lnTo>
                  <a:pt x="8210897" y="6443442"/>
                </a:lnTo>
                <a:lnTo>
                  <a:pt x="8369399" y="6443442"/>
                </a:lnTo>
                <a:lnTo>
                  <a:pt x="8369399" y="6241185"/>
                </a:lnTo>
                <a:lnTo>
                  <a:pt x="8468518" y="6241185"/>
                </a:lnTo>
                <a:cubicBezTo>
                  <a:pt x="8546505" y="6241185"/>
                  <a:pt x="8602316" y="6217844"/>
                  <a:pt x="8635950" y="6171163"/>
                </a:cubicBezTo>
                <a:cubicBezTo>
                  <a:pt x="8661847" y="6135184"/>
                  <a:pt x="8674795" y="6089692"/>
                  <a:pt x="8674795" y="6034686"/>
                </a:cubicBezTo>
                <a:cubicBezTo>
                  <a:pt x="8674795" y="5978791"/>
                  <a:pt x="8658722" y="5932855"/>
                  <a:pt x="8626574" y="5896875"/>
                </a:cubicBezTo>
                <a:cubicBezTo>
                  <a:pt x="8589367" y="5854952"/>
                  <a:pt x="8534896" y="5833991"/>
                  <a:pt x="8463160" y="5833991"/>
                </a:cubicBezTo>
                <a:close/>
                <a:moveTo>
                  <a:pt x="9755956" y="5788003"/>
                </a:moveTo>
                <a:cubicBezTo>
                  <a:pt x="9733097" y="5788003"/>
                  <a:pt x="9713727" y="5795943"/>
                  <a:pt x="9697847" y="5811824"/>
                </a:cubicBezTo>
                <a:cubicBezTo>
                  <a:pt x="9681967" y="5827704"/>
                  <a:pt x="9674026" y="5847074"/>
                  <a:pt x="9674026" y="5869933"/>
                </a:cubicBezTo>
                <a:cubicBezTo>
                  <a:pt x="9674026" y="5892792"/>
                  <a:pt x="9681967" y="5912236"/>
                  <a:pt x="9697847" y="5928265"/>
                </a:cubicBezTo>
                <a:cubicBezTo>
                  <a:pt x="9713727" y="5944295"/>
                  <a:pt x="9733097" y="5952309"/>
                  <a:pt x="9755956" y="5952309"/>
                </a:cubicBezTo>
                <a:cubicBezTo>
                  <a:pt x="9779113" y="5952309"/>
                  <a:pt x="9798632" y="5944369"/>
                  <a:pt x="9814512" y="5928489"/>
                </a:cubicBezTo>
                <a:cubicBezTo>
                  <a:pt x="9830392" y="5912608"/>
                  <a:pt x="9838333" y="5893090"/>
                  <a:pt x="9838333" y="5869933"/>
                </a:cubicBezTo>
                <a:cubicBezTo>
                  <a:pt x="9838333" y="5847074"/>
                  <a:pt x="9830318" y="5827704"/>
                  <a:pt x="9814289" y="5811824"/>
                </a:cubicBezTo>
                <a:cubicBezTo>
                  <a:pt x="9798259" y="5795943"/>
                  <a:pt x="9778815" y="5788003"/>
                  <a:pt x="9755956" y="5788003"/>
                </a:cubicBezTo>
                <a:close/>
                <a:moveTo>
                  <a:pt x="2241393" y="1208483"/>
                </a:moveTo>
                <a:lnTo>
                  <a:pt x="2411127" y="1208483"/>
                </a:lnTo>
                <a:cubicBezTo>
                  <a:pt x="2601430" y="1208483"/>
                  <a:pt x="2739451" y="1248511"/>
                  <a:pt x="2825193" y="1328566"/>
                </a:cubicBezTo>
                <a:cubicBezTo>
                  <a:pt x="2916059" y="1413747"/>
                  <a:pt x="2961493" y="1518508"/>
                  <a:pt x="2961493" y="1642849"/>
                </a:cubicBezTo>
                <a:cubicBezTo>
                  <a:pt x="2961493" y="1767190"/>
                  <a:pt x="2916059" y="1872806"/>
                  <a:pt x="2825193" y="1959695"/>
                </a:cubicBezTo>
                <a:cubicBezTo>
                  <a:pt x="2741186" y="2039750"/>
                  <a:pt x="2603165" y="2079778"/>
                  <a:pt x="2411127" y="2079778"/>
                </a:cubicBezTo>
                <a:lnTo>
                  <a:pt x="2241393" y="2079778"/>
                </a:lnTo>
                <a:close/>
                <a:moveTo>
                  <a:pt x="4617783" y="516572"/>
                </a:moveTo>
                <a:lnTo>
                  <a:pt x="4617783" y="4014567"/>
                </a:lnTo>
                <a:lnTo>
                  <a:pt x="6619199" y="4014567"/>
                </a:lnTo>
                <a:lnTo>
                  <a:pt x="6619199" y="3256027"/>
                </a:lnTo>
                <a:lnTo>
                  <a:pt x="5527518" y="3256027"/>
                </a:lnTo>
                <a:lnTo>
                  <a:pt x="5527518" y="516572"/>
                </a:lnTo>
                <a:close/>
                <a:moveTo>
                  <a:pt x="1331657" y="516572"/>
                </a:moveTo>
                <a:lnTo>
                  <a:pt x="1331657" y="4014567"/>
                </a:lnTo>
                <a:lnTo>
                  <a:pt x="2241393" y="4014567"/>
                </a:lnTo>
                <a:lnTo>
                  <a:pt x="2241393" y="2671747"/>
                </a:lnTo>
                <a:lnTo>
                  <a:pt x="3110126" y="4014567"/>
                </a:lnTo>
                <a:lnTo>
                  <a:pt x="4240247" y="4014567"/>
                </a:lnTo>
                <a:lnTo>
                  <a:pt x="3140877" y="2579492"/>
                </a:lnTo>
                <a:cubicBezTo>
                  <a:pt x="3347596" y="2533365"/>
                  <a:pt x="3509897" y="2451360"/>
                  <a:pt x="3627778" y="2333479"/>
                </a:cubicBezTo>
                <a:cubicBezTo>
                  <a:pt x="3812287" y="2148969"/>
                  <a:pt x="3904542" y="1902103"/>
                  <a:pt x="3904542" y="1592878"/>
                </a:cubicBezTo>
                <a:cubicBezTo>
                  <a:pt x="3904542" y="1322947"/>
                  <a:pt x="3824246" y="1088039"/>
                  <a:pt x="3663655" y="888154"/>
                </a:cubicBezTo>
                <a:cubicBezTo>
                  <a:pt x="3465477" y="640432"/>
                  <a:pt x="3159670" y="516572"/>
                  <a:pt x="2746231" y="51657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48231"/>
                </a:lnTo>
                <a:lnTo>
                  <a:pt x="0" y="684823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10802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0" y="-879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en-US" sz="4000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9D726-9FF8-EECC-E62B-A5581A1FE46D}"/>
              </a:ext>
            </a:extLst>
          </p:cNvPr>
          <p:cNvGrpSpPr/>
          <p:nvPr/>
        </p:nvGrpSpPr>
        <p:grpSpPr>
          <a:xfrm rot="14929162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1C760B58-56CE-454C-99CA-ADD924941AE6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0377771-96DB-898A-ED02-15BCEFCC6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A442EE-1B05-D934-540D-2AE056F87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36E5599-C5D2-40D7-F8DC-F7E63E7D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F5D005F-CCD6-1BBD-0CD9-FB92154E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25" name="Picture 24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7E0492DB-3988-A04B-ED74-60E2E370A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26" name="Picture 25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E5706455-FF4F-F4EB-0DB9-0E0149BA8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p:sp>
        <p:nvSpPr>
          <p:cNvPr id="2" name="TextBox 5">
            <a:extLst>
              <a:ext uri="{FF2B5EF4-FFF2-40B4-BE49-F238E27FC236}">
                <a16:creationId xmlns:a16="http://schemas.microsoft.com/office/drawing/2014/main" id="{35D6630E-A77B-0C82-0743-6AE7ECB4CA3C}"/>
              </a:ext>
            </a:extLst>
          </p:cNvPr>
          <p:cNvSpPr txBox="1"/>
          <p:nvPr/>
        </p:nvSpPr>
        <p:spPr>
          <a:xfrm>
            <a:off x="301908" y="1028343"/>
            <a:ext cx="110713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Function to retrieve all the possible moves (</a:t>
            </a:r>
            <a:r>
              <a:rPr lang="en-US" sz="2400" i="1">
                <a:sym typeface="Wingdings" panose="05000000000000000000" pitchFamily="2" charset="2"/>
              </a:rPr>
              <a:t>actions</a:t>
            </a:r>
            <a:r>
              <a:rPr lang="en-US" sz="2400">
                <a:sym typeface="Wingdings" panose="05000000000000000000" pitchFamily="2" charset="2"/>
              </a:rPr>
              <a:t>) for the white agent starting from the current location matrix (</a:t>
            </a:r>
            <a:r>
              <a:rPr lang="en-US" sz="2400" b="1" err="1">
                <a:sym typeface="Wingdings" panose="05000000000000000000" pitchFamily="2" charset="2"/>
              </a:rPr>
              <a:t>legal_move</a:t>
            </a:r>
            <a:r>
              <a:rPr lang="en-US" sz="2400">
                <a:sym typeface="Wingdings" panose="05000000000000000000" pitchFamily="2" charset="2"/>
              </a:rPr>
              <a:t>).</a:t>
            </a:r>
          </a:p>
          <a:p>
            <a:pPr marL="742950" lvl="1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Encoding pieces as numbers on the chessboard</a:t>
            </a:r>
          </a:p>
          <a:p>
            <a:pPr marL="742950" lvl="1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Matrix/vector addition</a:t>
            </a:r>
          </a:p>
          <a:p>
            <a:pPr lvl="1">
              <a:buClr>
                <a:srgbClr val="F0D9B5"/>
              </a:buClr>
            </a:pPr>
            <a:endParaRPr lang="it-IT" sz="2400">
              <a:sym typeface="Wingdings" panose="05000000000000000000" pitchFamily="2" charset="2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400" b="1" err="1">
                <a:sym typeface="Wingdings" panose="05000000000000000000" pitchFamily="2" charset="2"/>
              </a:rPr>
              <a:t>Algorithm</a:t>
            </a:r>
            <a:r>
              <a:rPr lang="en-US" sz="2400">
                <a:cs typeface="Calibri"/>
              </a:rPr>
              <a:t>: </a:t>
            </a:r>
          </a:p>
          <a:p>
            <a:pPr marL="742950" lvl="1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/>
              <a:t>Store actions as </a:t>
            </a:r>
            <a:r>
              <a:rPr lang="en-US" sz="2400" b="1"/>
              <a:t>pairs of reduced states </a:t>
            </a:r>
            <a:r>
              <a:rPr lang="en-US" sz="2400"/>
              <a:t>in </a:t>
            </a:r>
            <a:r>
              <a:rPr lang="en-US" sz="2400" b="1"/>
              <a:t>integer form.</a:t>
            </a:r>
            <a:endParaRPr 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3018AA-41F3-1CA5-EEF9-C616B43A675E}"/>
              </a:ext>
            </a:extLst>
          </p:cNvPr>
          <p:cNvGrpSpPr/>
          <p:nvPr/>
        </p:nvGrpSpPr>
        <p:grpSpPr>
          <a:xfrm>
            <a:off x="4214765" y="3905952"/>
            <a:ext cx="7890063" cy="2739847"/>
            <a:chOff x="4214765" y="3905952"/>
            <a:chExt cx="7890063" cy="2739847"/>
          </a:xfrm>
        </p:grpSpPr>
        <p:grpSp>
          <p:nvGrpSpPr>
            <p:cNvPr id="6" name="Gruppo 1">
              <a:extLst>
                <a:ext uri="{FF2B5EF4-FFF2-40B4-BE49-F238E27FC236}">
                  <a16:creationId xmlns:a16="http://schemas.microsoft.com/office/drawing/2014/main" id="{EC93229A-8BC4-8FDB-7900-7EF96F551D6F}"/>
                </a:ext>
              </a:extLst>
            </p:cNvPr>
            <p:cNvGrpSpPr/>
            <p:nvPr/>
          </p:nvGrpSpPr>
          <p:grpSpPr>
            <a:xfrm>
              <a:off x="4214765" y="3905952"/>
              <a:ext cx="7890063" cy="2739847"/>
              <a:chOff x="2109612" y="3690947"/>
              <a:chExt cx="7428729" cy="2586245"/>
            </a:xfrm>
          </p:grpSpPr>
          <p:pic>
            <p:nvPicPr>
              <p:cNvPr id="8" name="Picture 7" descr="A picture containing square&#10;&#10;Description automatically generated">
                <a:extLst>
                  <a:ext uri="{FF2B5EF4-FFF2-40B4-BE49-F238E27FC236}">
                    <a16:creationId xmlns:a16="http://schemas.microsoft.com/office/drawing/2014/main" id="{041E7BBF-6034-A785-021B-C2D8192DA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9612" y="3690947"/>
                <a:ext cx="2581393" cy="2586245"/>
              </a:xfrm>
              <a:prstGeom prst="rect">
                <a:avLst/>
              </a:prstGeom>
            </p:spPr>
          </p:pic>
          <p:sp>
            <p:nvSpPr>
              <p:cNvPr id="32" name="Arrow: Left-Right 31">
                <a:extLst>
                  <a:ext uri="{FF2B5EF4-FFF2-40B4-BE49-F238E27FC236}">
                    <a16:creationId xmlns:a16="http://schemas.microsoft.com/office/drawing/2014/main" id="{2E0F3ABE-D1E2-0AA0-DB32-6ADCF7007127}"/>
                  </a:ext>
                </a:extLst>
              </p:cNvPr>
              <p:cNvSpPr/>
              <p:nvPr/>
            </p:nvSpPr>
            <p:spPr>
              <a:xfrm>
                <a:off x="6820734" y="4984070"/>
                <a:ext cx="548640" cy="246888"/>
              </a:xfrm>
              <a:prstGeom prst="leftRightArrow">
                <a:avLst/>
              </a:prstGeom>
              <a:solidFill>
                <a:srgbClr val="A4733E"/>
              </a:solidFill>
              <a:ln>
                <a:solidFill>
                  <a:srgbClr val="A47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sp>
            <p:nvSpPr>
              <p:cNvPr id="33" name="TextBox 9">
                <a:extLst>
                  <a:ext uri="{FF2B5EF4-FFF2-40B4-BE49-F238E27FC236}">
                    <a16:creationId xmlns:a16="http://schemas.microsoft.com/office/drawing/2014/main" id="{7589BBDA-C404-4EC6-1CE9-09E2FC5C4CDD}"/>
                  </a:ext>
                </a:extLst>
              </p:cNvPr>
              <p:cNvSpPr txBox="1"/>
              <p:nvPr/>
            </p:nvSpPr>
            <p:spPr>
              <a:xfrm>
                <a:off x="7714619" y="4863740"/>
                <a:ext cx="1823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2400">
                    <a:solidFill>
                      <a:srgbClr val="FF0000"/>
                    </a:solidFill>
                  </a:rPr>
                  <a:t>(2464, 2564) </a:t>
                </a:r>
                <a:r>
                  <a:rPr lang="it-IT">
                    <a:solidFill>
                      <a:srgbClr val="FF0000"/>
                    </a:solidFill>
                  </a:rPr>
                  <a:t>  </a:t>
                </a:r>
              </a:p>
            </p:txBody>
          </p:sp>
          <p:sp>
            <p:nvSpPr>
              <p:cNvPr id="34" name="Arrow: Up 33">
                <a:extLst>
                  <a:ext uri="{FF2B5EF4-FFF2-40B4-BE49-F238E27FC236}">
                    <a16:creationId xmlns:a16="http://schemas.microsoft.com/office/drawing/2014/main" id="{F1EB0CE7-B4CE-58E0-4AAF-4AE6FF973542}"/>
                  </a:ext>
                </a:extLst>
              </p:cNvPr>
              <p:cNvSpPr/>
              <p:nvPr/>
            </p:nvSpPr>
            <p:spPr>
              <a:xfrm>
                <a:off x="3507094" y="4437066"/>
                <a:ext cx="109728" cy="195380"/>
              </a:xfrm>
              <a:prstGeom prst="up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BB2F86C-A2B1-7CD6-3A2D-6A5E5937D31C}"/>
                </a:ext>
              </a:extLst>
            </p:cNvPr>
            <p:cNvSpPr txBox="1"/>
            <p:nvPr/>
          </p:nvSpPr>
          <p:spPr>
            <a:xfrm>
              <a:off x="7926334" y="5162108"/>
              <a:ext cx="127164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sz="2400">
                  <a:solidFill>
                    <a:srgbClr val="FF0000"/>
                  </a:solidFill>
                  <a:cs typeface="Calibri"/>
                </a:rPr>
                <a:t>'</a:t>
              </a:r>
              <a:r>
                <a:rPr lang="it-IT" sz="2400" err="1">
                  <a:solidFill>
                    <a:srgbClr val="FF0000"/>
                  </a:solidFill>
                  <a:cs typeface="Calibri"/>
                </a:rPr>
                <a:t>kfwd</a:t>
              </a:r>
              <a:r>
                <a:rPr lang="it-IT" sz="2400">
                  <a:solidFill>
                    <a:srgbClr val="FF0000"/>
                  </a:solidFill>
                  <a:cs typeface="Calibri"/>
                </a:rPr>
                <a:t>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845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10798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0" y="-76526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it-IT" sz="4000" err="1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Opponent</a:t>
            </a:r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it-IT" sz="4000" err="1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Stockfish</a:t>
            </a:r>
            <a:endParaRPr lang="en-US" sz="4000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F5A4CD-F4CA-C32B-E513-260BAA650F7A}"/>
              </a:ext>
            </a:extLst>
          </p:cNvPr>
          <p:cNvGrpSpPr/>
          <p:nvPr/>
        </p:nvGrpSpPr>
        <p:grpSpPr>
          <a:xfrm rot="11586634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B3B769AC-9CE3-6E82-D3C8-AF88DCE8485C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D2CB4D-E2CC-2029-355B-2F9B79F70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78F130-F95E-0889-972F-911FBBDDF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23EF64-4D3B-B80D-FB14-CB032F417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68E90D-991B-A019-3A22-3CA219E42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15" name="Picture 14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95494159-1468-CFE2-3EA0-44B1E1E79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17" name="Picture 16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7BB54E02-AA69-0A47-AEC5-D0FE5BBB7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7BDB164-870F-3AE5-E381-CCF139224E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17584">
            <a:off x="8244246" y="921457"/>
            <a:ext cx="3129124" cy="3103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0985D-9E33-F58E-F5BD-DEFDDB537F96}"/>
              </a:ext>
            </a:extLst>
          </p:cNvPr>
          <p:cNvSpPr txBox="1"/>
          <p:nvPr/>
        </p:nvSpPr>
        <p:spPr>
          <a:xfrm>
            <a:off x="194573" y="1143744"/>
            <a:ext cx="8510628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400" b="1">
                <a:cs typeface="Aharoni"/>
              </a:rPr>
              <a:t>Black king: </a:t>
            </a:r>
            <a:r>
              <a:rPr lang="it-IT" sz="2400" err="1">
                <a:cs typeface="Aharoni"/>
              </a:rPr>
              <a:t>controlled</a:t>
            </a:r>
            <a:r>
              <a:rPr lang="it-IT" sz="2400">
                <a:cs typeface="Aharoni"/>
              </a:rPr>
              <a:t> by</a:t>
            </a:r>
            <a:r>
              <a:rPr lang="it-IT" sz="2400" i="1">
                <a:cs typeface="Aharoni"/>
              </a:rPr>
              <a:t> </a:t>
            </a:r>
            <a:r>
              <a:rPr lang="it-IT" sz="2400" i="1" err="1">
                <a:cs typeface="Aharoni"/>
              </a:rPr>
              <a:t>Stockfish</a:t>
            </a:r>
            <a:r>
              <a:rPr lang="it-IT" sz="2400" i="1">
                <a:cs typeface="Aharoni"/>
              </a:rPr>
              <a:t> 15.1</a:t>
            </a:r>
            <a:r>
              <a:rPr lang="it-IT" sz="2400">
                <a:cs typeface="Aharoni"/>
              </a:rPr>
              <a:t>, </a:t>
            </a:r>
            <a:br>
              <a:rPr lang="it-IT" sz="2400">
                <a:cs typeface="Aharoni" panose="02010803020104030203" pitchFamily="2" charset="-79"/>
              </a:rPr>
            </a:br>
            <a:r>
              <a:rPr lang="it-IT" sz="2400">
                <a:cs typeface="Aharoni"/>
              </a:rPr>
              <a:t>one of the </a:t>
            </a:r>
            <a:r>
              <a:rPr lang="it-IT" sz="2400" err="1">
                <a:cs typeface="Aharoni"/>
              </a:rPr>
              <a:t>strongest</a:t>
            </a:r>
            <a:r>
              <a:rPr lang="it-IT" sz="2400">
                <a:cs typeface="Aharoni"/>
              </a:rPr>
              <a:t> </a:t>
            </a:r>
            <a:r>
              <a:rPr lang="it-IT" sz="2400" err="1">
                <a:cs typeface="Aharoni"/>
              </a:rPr>
              <a:t>chess</a:t>
            </a:r>
            <a:r>
              <a:rPr lang="it-IT" sz="2400">
                <a:cs typeface="Aharoni"/>
              </a:rPr>
              <a:t> </a:t>
            </a:r>
            <a:r>
              <a:rPr lang="it-IT" sz="2400" err="1">
                <a:cs typeface="Aharoni"/>
              </a:rPr>
              <a:t>engines</a:t>
            </a:r>
            <a:r>
              <a:rPr lang="it-IT" sz="2400">
                <a:cs typeface="Aharoni"/>
              </a:rPr>
              <a:t> with an </a:t>
            </a:r>
            <a:r>
              <a:rPr lang="it-IT" sz="2400" err="1">
                <a:cs typeface="Aharoni"/>
              </a:rPr>
              <a:t>estimated</a:t>
            </a:r>
            <a:r>
              <a:rPr lang="it-IT" sz="2400">
                <a:cs typeface="Aharoni"/>
              </a:rPr>
              <a:t> ELO rating of 3620.</a:t>
            </a:r>
          </a:p>
          <a:p>
            <a:pPr>
              <a:buClr>
                <a:srgbClr val="F0D9B5"/>
              </a:buClr>
            </a:pPr>
            <a:r>
              <a:rPr lang="it-IT" sz="2400">
                <a:cs typeface="Aharoni" panose="02010803020104030203" pitchFamily="2" charset="-79"/>
              </a:rPr>
              <a:t> </a:t>
            </a: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400">
                <a:cs typeface="Aharoni" panose="02010803020104030203" pitchFamily="2" charset="-79"/>
              </a:rPr>
              <a:t>The </a:t>
            </a:r>
            <a:r>
              <a:rPr lang="it-IT" sz="2400" err="1">
                <a:cs typeface="Aharoni" panose="02010803020104030203" pitchFamily="2" charset="-79"/>
              </a:rPr>
              <a:t>highest</a:t>
            </a:r>
            <a:r>
              <a:rPr lang="it-IT" sz="2400">
                <a:cs typeface="Aharoni" panose="02010803020104030203" pitchFamily="2" charset="-79"/>
              </a:rPr>
              <a:t> ELO </a:t>
            </a:r>
            <a:r>
              <a:rPr lang="it-IT" sz="2400" err="1">
                <a:cs typeface="Aharoni" panose="02010803020104030203" pitchFamily="2" charset="-79"/>
              </a:rPr>
              <a:t>reached</a:t>
            </a:r>
            <a:r>
              <a:rPr lang="it-IT" sz="2400">
                <a:cs typeface="Aharoni" panose="02010803020104030203" pitchFamily="2" charset="-79"/>
              </a:rPr>
              <a:t> by a human </a:t>
            </a:r>
            <a:r>
              <a:rPr lang="it-IT" sz="2400" err="1">
                <a:cs typeface="Aharoni" panose="02010803020104030203" pitchFamily="2" charset="-79"/>
              </a:rPr>
              <a:t>is</a:t>
            </a:r>
            <a:r>
              <a:rPr lang="it-IT" sz="2400">
                <a:cs typeface="Aharoni" panose="02010803020104030203" pitchFamily="2" charset="-79"/>
              </a:rPr>
              <a:t> 2882, in 2014, by Magnus Carlsen.</a:t>
            </a: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it-IT" sz="28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it-IT" sz="28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BF796-099A-2D5B-CD04-241A97565A49}"/>
              </a:ext>
            </a:extLst>
          </p:cNvPr>
          <p:cNvSpPr txBox="1"/>
          <p:nvPr/>
        </p:nvSpPr>
        <p:spPr>
          <a:xfrm>
            <a:off x="5589589" y="4371566"/>
            <a:ext cx="62312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400" b="1">
                <a:cs typeface="Aharoni" panose="02010803020104030203" pitchFamily="2" charset="-79"/>
              </a:rPr>
              <a:t>White </a:t>
            </a:r>
            <a:r>
              <a:rPr lang="it-IT" sz="2400" b="1" err="1">
                <a:cs typeface="Aharoni" panose="02010803020104030203" pitchFamily="2" charset="-79"/>
              </a:rPr>
              <a:t>pieces</a:t>
            </a:r>
            <a:r>
              <a:rPr lang="it-IT" sz="2400" b="1">
                <a:cs typeface="Aharoni" panose="02010803020104030203" pitchFamily="2" charset="-79"/>
              </a:rPr>
              <a:t>: </a:t>
            </a:r>
            <a:r>
              <a:rPr lang="it-IT" sz="2400" err="1">
                <a:cs typeface="Aharoni" panose="02010803020104030203" pitchFamily="2" charset="-79"/>
              </a:rPr>
              <a:t>moved</a:t>
            </a:r>
            <a:r>
              <a:rPr lang="it-IT" sz="2400">
                <a:cs typeface="Aharoni" panose="02010803020104030203" pitchFamily="2" charset="-79"/>
              </a:rPr>
              <a:t> by </a:t>
            </a:r>
            <a:r>
              <a:rPr lang="it-IT" sz="2400" err="1">
                <a:cs typeface="Aharoni" panose="02010803020104030203" pitchFamily="2" charset="-79"/>
              </a:rPr>
              <a:t>our</a:t>
            </a:r>
            <a:r>
              <a:rPr lang="it-IT" sz="2400">
                <a:cs typeface="Aharoni" panose="02010803020104030203" pitchFamily="2" charset="-79"/>
              </a:rPr>
              <a:t> algorithm.</a:t>
            </a: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it-IT" sz="2400"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400">
                <a:cs typeface="Aharoni" panose="02010803020104030203" pitchFamily="2" charset="-79"/>
              </a:rPr>
              <a:t>The agent </a:t>
            </a:r>
            <a:r>
              <a:rPr lang="it-IT" sz="2400" err="1">
                <a:cs typeface="Aharoni" panose="02010803020104030203" pitchFamily="2" charset="-79"/>
              </a:rPr>
              <a:t>decides</a:t>
            </a:r>
            <a:r>
              <a:rPr lang="it-IT" sz="2400">
                <a:cs typeface="Aharoni" panose="02010803020104030203" pitchFamily="2" charset="-79"/>
              </a:rPr>
              <a:t> </a:t>
            </a:r>
            <a:r>
              <a:rPr lang="it-IT" sz="2400" err="1">
                <a:cs typeface="Aharoni" panose="02010803020104030203" pitchFamily="2" charset="-79"/>
              </a:rPr>
              <a:t>at</a:t>
            </a:r>
            <a:r>
              <a:rPr lang="it-IT" sz="2400">
                <a:cs typeface="Aharoni" panose="02010803020104030203" pitchFamily="2" charset="-79"/>
              </a:rPr>
              <a:t> </a:t>
            </a:r>
            <a:r>
              <a:rPr lang="it-IT" sz="2400" err="1">
                <a:cs typeface="Aharoni" panose="02010803020104030203" pitchFamily="2" charset="-79"/>
              </a:rPr>
              <a:t>each</a:t>
            </a:r>
            <a:r>
              <a:rPr lang="it-IT" sz="2400">
                <a:cs typeface="Aharoni" panose="02010803020104030203" pitchFamily="2" charset="-79"/>
              </a:rPr>
              <a:t> turn </a:t>
            </a:r>
            <a:r>
              <a:rPr lang="it-IT" sz="2400" err="1">
                <a:cs typeface="Aharoni" panose="02010803020104030203" pitchFamily="2" charset="-79"/>
              </a:rPr>
              <a:t>whether</a:t>
            </a:r>
            <a:r>
              <a:rPr lang="it-IT" sz="2400">
                <a:cs typeface="Aharoni" panose="02010803020104030203" pitchFamily="2" charset="-79"/>
              </a:rPr>
              <a:t> to </a:t>
            </a:r>
            <a:r>
              <a:rPr lang="it-IT" sz="2400" err="1">
                <a:cs typeface="Aharoni" panose="02010803020104030203" pitchFamily="2" charset="-79"/>
              </a:rPr>
              <a:t>move</a:t>
            </a:r>
            <a:r>
              <a:rPr lang="it-IT" sz="2400">
                <a:cs typeface="Aharoni" panose="02010803020104030203" pitchFamily="2" charset="-79"/>
              </a:rPr>
              <a:t> the white king or the </a:t>
            </a:r>
            <a:r>
              <a:rPr lang="it-IT" sz="2400" err="1">
                <a:cs typeface="Aharoni" panose="02010803020104030203" pitchFamily="2" charset="-79"/>
              </a:rPr>
              <a:t>pawn</a:t>
            </a:r>
            <a:r>
              <a:rPr lang="it-IT" sz="2400">
                <a:cs typeface="Aharoni" panose="02010803020104030203" pitchFamily="2" charset="-79"/>
              </a:rPr>
              <a:t>.</a:t>
            </a: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it-IT" sz="2800">
              <a:cs typeface="Aharoni" panose="02010803020104030203" pitchFamily="2" charset="-79"/>
            </a:endParaRPr>
          </a:p>
        </p:txBody>
      </p:sp>
      <p:pic>
        <p:nvPicPr>
          <p:cNvPr id="14" name="Picture 13" descr="A person sitting at a chess board&#10;&#10;Description automatically generated with medium confidence">
            <a:extLst>
              <a:ext uri="{FF2B5EF4-FFF2-40B4-BE49-F238E27FC236}">
                <a16:creationId xmlns:a16="http://schemas.microsoft.com/office/drawing/2014/main" id="{3BF5E839-EC00-1D6F-7C1F-8B0746F68B9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89"/>
          <a:stretch/>
        </p:blipFill>
        <p:spPr>
          <a:xfrm rot="20078318">
            <a:off x="2091626" y="4142439"/>
            <a:ext cx="2242001" cy="2180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6927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02336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50574" y="-58064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0" i="0" u="none" strike="noStrike">
                <a:solidFill>
                  <a:srgbClr val="A4733E"/>
                </a:solidFill>
                <a:effectLst/>
                <a:latin typeface="Aharoni" panose="02010803020104030203" pitchFamily="2" charset="-79"/>
              </a:rPr>
              <a:t>S(c)arsa-</a:t>
            </a:r>
            <a:r>
              <a:rPr lang="en-US" sz="4000" b="1" i="0" u="none" strike="noStrike">
                <a:solidFill>
                  <a:srgbClr val="A4733E"/>
                </a:solidFill>
                <a:effectLst/>
                <a:latin typeface="Aharoni" panose="02010803020104030203" pitchFamily="2" charset="-79"/>
              </a:rPr>
              <a:t>ʎ</a:t>
            </a:r>
            <a:endParaRPr lang="en-US" sz="7200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DB1306-747F-C136-88E3-074FD6F20CB7}"/>
              </a:ext>
            </a:extLst>
          </p:cNvPr>
          <p:cNvGrpSpPr/>
          <p:nvPr/>
        </p:nvGrpSpPr>
        <p:grpSpPr>
          <a:xfrm rot="8048428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D08DD33-6CB9-424B-0CD7-048A2879A1FB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16B8EC-8478-016E-5F03-E70E966A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A184B1E-CA0E-0520-BF6A-950D45497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23895A-6C4F-FE97-2AA4-13929FC83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9F7AEC-B39E-B374-4229-DC201F2B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15" name="Picture 14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CBAA520C-28CF-296B-9B14-723A7251F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17" name="Picture 16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149637DD-0617-D87E-87A6-FE8C860C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8C6CD74E-6C8C-5F72-FEBF-CDBB16DD8701}"/>
              </a:ext>
            </a:extLst>
          </p:cNvPr>
          <p:cNvSpPr txBox="1"/>
          <p:nvPr/>
        </p:nvSpPr>
        <p:spPr>
          <a:xfrm>
            <a:off x="254561" y="1496933"/>
            <a:ext cx="4647484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200" b="1">
                <a:cs typeface="Calibri"/>
              </a:rPr>
              <a:t>Why SARSA-ʎ? </a:t>
            </a:r>
          </a:p>
          <a:p>
            <a:pPr marL="742950" lvl="1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200" b="1">
                <a:cs typeface="Calibri"/>
              </a:rPr>
              <a:t>On-policy</a:t>
            </a:r>
            <a:r>
              <a:rPr lang="en-US" sz="2200">
                <a:cs typeface="Calibri"/>
              </a:rPr>
              <a:t> vs off-policy: innumerable possible states and actions per state makes Q-learning a waste of time and resources</a:t>
            </a: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200">
              <a:cs typeface="Calibri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200" b="1"/>
              <a:t>Change policy </a:t>
            </a:r>
            <a:r>
              <a:rPr lang="en-US" sz="2200"/>
              <a:t>as the training goes on (vs observing several policies that may be suboptimal)</a:t>
            </a:r>
          </a:p>
          <a:p>
            <a:pPr marL="742950" lvl="1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200"/>
              <a:t>After a certain number of games the agent will perform the best move given its position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CA50C0-9354-D8C0-E78E-D8DF8B96F78F}"/>
              </a:ext>
            </a:extLst>
          </p:cNvPr>
          <p:cNvGrpSpPr/>
          <p:nvPr/>
        </p:nvGrpSpPr>
        <p:grpSpPr>
          <a:xfrm>
            <a:off x="5089551" y="1481136"/>
            <a:ext cx="7027023" cy="4455342"/>
            <a:chOff x="5423916" y="1592290"/>
            <a:chExt cx="6570738" cy="40517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A389BC-630E-6190-37DE-9967474CF8B1}"/>
                </a:ext>
              </a:extLst>
            </p:cNvPr>
            <p:cNvGrpSpPr/>
            <p:nvPr/>
          </p:nvGrpSpPr>
          <p:grpSpPr>
            <a:xfrm>
              <a:off x="5425440" y="1592290"/>
              <a:ext cx="6569214" cy="4051777"/>
              <a:chOff x="5181600" y="2203887"/>
              <a:chExt cx="6569214" cy="40517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C3A27C-7ADB-F3B4-5EBA-215C4B5DD333}"/>
                  </a:ext>
                </a:extLst>
              </p:cNvPr>
              <p:cNvSpPr txBox="1"/>
              <p:nvPr/>
            </p:nvSpPr>
            <p:spPr>
              <a:xfrm>
                <a:off x="5313438" y="2750358"/>
                <a:ext cx="6437376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 fontAlgn="base"/>
                <a:r>
                  <a:rPr lang="en-US" sz="1800" b="1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Input: </a:t>
                </a:r>
                <a:r>
                  <a:rPr lang="en-US" sz="18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Initial state (Starting location matrix)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b="0" i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8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 Set Q, N, E = 0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l" rtl="0" fontAlgn="base"/>
                <a:r>
                  <a:rPr lang="en-US" sz="1800" b="1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For </a:t>
                </a:r>
                <a:r>
                  <a:rPr lang="en-US" sz="18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Games: 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b="0" i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lvl="1" fontAlgn="base"/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 Draw an initial action (epsilon greedy)</a:t>
                </a:r>
                <a:r>
                  <a:rPr lang="en-US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lvl="1" fontAlgn="base"/>
                <a:r>
                  <a:rPr lang="en-US" b="1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For </a:t>
                </a:r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Turns: </a:t>
                </a:r>
                <a:r>
                  <a:rPr lang="en-US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b="0" i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lvl="2" fontAlgn="base"/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 White move </a:t>
                </a:r>
                <a:r>
                  <a:rPr lang="en-US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lvl="2" fontAlgn="base"/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 Update N</a:t>
                </a:r>
                <a:r>
                  <a:rPr lang="en-US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lvl="2" fontAlgn="base"/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 Choose the move for the next turn (epsilon greedy) </a:t>
                </a:r>
                <a:r>
                  <a:rPr lang="en-US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lvl="2" fontAlgn="base"/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 Black move</a:t>
                </a:r>
                <a:r>
                  <a:rPr lang="en-US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lvl="1" fontAlgn="base"/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 Assign the rewards</a:t>
                </a:r>
                <a:r>
                  <a:rPr lang="en-US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lvl="1" fontAlgn="base"/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 Compute Delta</a:t>
                </a:r>
                <a:r>
                  <a:rPr lang="en-US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lvl="1" fontAlgn="base"/>
                <a:r>
                  <a:rPr lang="en-US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 Update Q, E</a:t>
                </a:r>
                <a:endParaRPr 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E44A06B-D064-C336-5C8F-C93A39C90064}"/>
                  </a:ext>
                </a:extLst>
              </p:cNvPr>
              <p:cNvGrpSpPr/>
              <p:nvPr/>
            </p:nvGrpSpPr>
            <p:grpSpPr>
              <a:xfrm>
                <a:off x="5181600" y="2203887"/>
                <a:ext cx="6437376" cy="4051777"/>
                <a:chOff x="5313438" y="2114901"/>
                <a:chExt cx="6437376" cy="405177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1AD5BCD-C446-AD34-8730-890632B85EE3}"/>
                    </a:ext>
                  </a:extLst>
                </p:cNvPr>
                <p:cNvGrpSpPr/>
                <p:nvPr/>
              </p:nvGrpSpPr>
              <p:grpSpPr>
                <a:xfrm>
                  <a:off x="5313438" y="2114901"/>
                  <a:ext cx="6437376" cy="4051777"/>
                  <a:chOff x="5313438" y="2114901"/>
                  <a:chExt cx="6437376" cy="4051777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367367C-DDAE-9D45-3379-8AF5BF6043A9}"/>
                      </a:ext>
                    </a:extLst>
                  </p:cNvPr>
                  <p:cNvSpPr/>
                  <p:nvPr/>
                </p:nvSpPr>
                <p:spPr>
                  <a:xfrm>
                    <a:off x="5313438" y="2667617"/>
                    <a:ext cx="6437376" cy="349906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t-IT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5F47FFF-D26A-2374-5F97-5D1C36C31DAC}"/>
                      </a:ext>
                    </a:extLst>
                  </p:cNvPr>
                  <p:cNvSpPr/>
                  <p:nvPr/>
                </p:nvSpPr>
                <p:spPr>
                  <a:xfrm>
                    <a:off x="5313438" y="2114901"/>
                    <a:ext cx="6437376" cy="54255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CD357F8-5687-2E23-2FC6-6E30FDA18405}"/>
                    </a:ext>
                  </a:extLst>
                </p:cNvPr>
                <p:cNvSpPr txBox="1"/>
                <p:nvPr/>
              </p:nvSpPr>
              <p:spPr>
                <a:xfrm>
                  <a:off x="7891780" y="2256915"/>
                  <a:ext cx="11038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it-IT" sz="1800" b="0" i="0" u="none" strike="noStrike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S(c)arsa-ʎ</a:t>
                  </a:r>
                  <a:r>
                    <a:rPr lang="it-IT" sz="1800" b="0" i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​</a:t>
                  </a:r>
                  <a:endParaRPr lang="en-US"/>
                </a:p>
              </p:txBody>
            </p:sp>
          </p:grpSp>
        </p:grp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D1D6F91-81B0-256A-12F2-F59C47AABC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916" y="1599709"/>
              <a:ext cx="6438900" cy="403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9847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02336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50574" y="-58064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0" i="0" u="none" strike="noStrike">
                <a:solidFill>
                  <a:srgbClr val="A4733E"/>
                </a:solidFill>
                <a:effectLst/>
                <a:latin typeface="Aharoni" panose="02010803020104030203" pitchFamily="2" charset="-79"/>
              </a:rPr>
              <a:t>S(c)arsa-</a:t>
            </a:r>
            <a:r>
              <a:rPr lang="en-US" sz="4000" b="1" i="0" u="none" strike="noStrike">
                <a:solidFill>
                  <a:srgbClr val="A4733E"/>
                </a:solidFill>
                <a:effectLst/>
                <a:latin typeface="Aharoni" panose="02010803020104030203" pitchFamily="2" charset="-79"/>
              </a:rPr>
              <a:t>ʎ: Q, E, N</a:t>
            </a:r>
            <a:endParaRPr lang="en-US" sz="7200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DB1306-747F-C136-88E3-074FD6F20CB7}"/>
              </a:ext>
            </a:extLst>
          </p:cNvPr>
          <p:cNvGrpSpPr/>
          <p:nvPr/>
        </p:nvGrpSpPr>
        <p:grpSpPr>
          <a:xfrm rot="8048428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D08DD33-6CB9-424B-0CD7-048A2879A1FB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16B8EC-8478-016E-5F03-E70E966A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A184B1E-CA0E-0520-BF6A-950D45497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23895A-6C4F-FE97-2AA4-13929FC83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9F7AEC-B39E-B374-4229-DC201F2B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15" name="Picture 14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CBAA520C-28CF-296B-9B14-723A7251F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17" name="Picture 16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149637DD-0617-D87E-87A6-FE8C860C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4FA44A-3D0F-CFFA-A5A6-ED960A6834C7}"/>
              </a:ext>
            </a:extLst>
          </p:cNvPr>
          <p:cNvSpPr txBox="1"/>
          <p:nvPr/>
        </p:nvSpPr>
        <p:spPr>
          <a:xfrm>
            <a:off x="279035" y="341583"/>
            <a:ext cx="8042364" cy="66787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0D9B5"/>
              </a:buClr>
            </a:pPr>
            <a:endParaRPr lang="en-US" sz="2200" dirty="0"/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200" b="1" dirty="0"/>
              <a:t>Q</a:t>
            </a:r>
            <a:r>
              <a:rPr lang="en-US" sz="2200" dirty="0"/>
              <a:t>: storing  </a:t>
            </a:r>
            <a:endParaRPr lang="en-US" sz="2200" dirty="0">
              <a:cs typeface="Calibri" panose="020F0502020204030204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State in form of an integer (e.g. 245642)</a:t>
            </a:r>
            <a:endParaRPr lang="en-US" sz="2200" dirty="0">
              <a:cs typeface="Calibri" panose="020F0502020204030204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Action as a pair of reduced states (e.g. (2464, 3464))</a:t>
            </a:r>
            <a:endParaRPr lang="en-US" sz="2200" dirty="0">
              <a:cs typeface="Calibri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Value (e.g. 10)</a:t>
            </a:r>
            <a:endParaRPr lang="en-US" sz="2200" dirty="0">
              <a:cs typeface="Calibri" panose="020F0502020204030204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cs typeface="Calibri" panose="020F0502020204030204"/>
              </a:rPr>
              <a:t>Updated at the </a:t>
            </a:r>
            <a:r>
              <a:rPr lang="en-US" sz="2200" b="1" dirty="0">
                <a:cs typeface="Calibri" panose="020F0502020204030204"/>
              </a:rPr>
              <a:t>end of each game.</a:t>
            </a: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endParaRPr lang="en-US" sz="2200" dirty="0">
              <a:cs typeface="Calibri" panose="020F0502020204030204"/>
            </a:endParaRPr>
          </a:p>
          <a:p>
            <a:pPr marL="742950" lvl="1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200" b="1" dirty="0"/>
              <a:t>E (eligibility trace)</a:t>
            </a:r>
            <a:r>
              <a:rPr lang="en-US" sz="2200" dirty="0"/>
              <a:t>: same content as Q, but different update rule </a:t>
            </a:r>
            <a:endParaRPr lang="en-US" sz="2200" dirty="0">
              <a:cs typeface="Calibri" panose="020F0502020204030204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cs typeface="Calibri" panose="020F0502020204030204"/>
              </a:rPr>
              <a:t>Updated at the </a:t>
            </a:r>
            <a:r>
              <a:rPr lang="en-US" sz="2200" b="1" dirty="0">
                <a:cs typeface="Calibri" panose="020F0502020204030204"/>
              </a:rPr>
              <a:t>end of each game</a:t>
            </a: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endParaRPr lang="en-US" sz="2200" b="1" dirty="0">
              <a:cs typeface="Calibri" panose="020F0502020204030204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200" b="1" dirty="0"/>
              <a:t>N</a:t>
            </a:r>
            <a:r>
              <a:rPr lang="en-US" sz="2200" dirty="0"/>
              <a:t>: storing</a:t>
            </a:r>
            <a:endParaRPr lang="en-US" sz="2200" dirty="0">
              <a:cs typeface="Calibri" panose="020F0502020204030204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ym typeface="Wingdings" panose="05000000000000000000" pitchFamily="2" charset="2"/>
              </a:rPr>
              <a:t>Reduced </a:t>
            </a:r>
            <a:r>
              <a:rPr lang="en-US" sz="2200" dirty="0"/>
              <a:t>state in form of integer (e.g. 2464)</a:t>
            </a:r>
            <a:endParaRPr lang="en-US" sz="2200" dirty="0">
              <a:cs typeface="Calibri" panose="020F0502020204030204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ym typeface="Wingdings" panose="05000000000000000000" pitchFamily="2" charset="2"/>
              </a:rPr>
              <a:t>Number of visits to</a:t>
            </a:r>
            <a:r>
              <a:rPr lang="en-US" sz="2200" dirty="0"/>
              <a:t> that state (once again, the black king is considered each time as part of the environment)</a:t>
            </a:r>
            <a:endParaRPr lang="en-US" sz="2200" dirty="0">
              <a:cs typeface="Calibri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Updated </a:t>
            </a:r>
            <a:r>
              <a:rPr lang="en-US" sz="2200" b="1" dirty="0">
                <a:cs typeface="Calibri"/>
              </a:rPr>
              <a:t>after every white move</a:t>
            </a:r>
          </a:p>
          <a:p>
            <a:pPr marL="1200150" lvl="2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742950" lvl="1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708E3C-341D-7C4D-400A-76336A7EBB35}"/>
                  </a:ext>
                </a:extLst>
              </p:cNvPr>
              <p:cNvSpPr txBox="1"/>
              <p:nvPr/>
            </p:nvSpPr>
            <p:spPr>
              <a:xfrm>
                <a:off x="5232173" y="2091200"/>
                <a:ext cx="65579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𝑒𝑡𝑎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𝑑𝑒𝑙𝑡𝑎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it-IT" sz="2000" dirty="0"/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𝑔𝑎𝑚𝑚𝑎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708E3C-341D-7C4D-400A-76336A7EB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73" y="2091200"/>
                <a:ext cx="6557915" cy="707886"/>
              </a:xfrm>
              <a:prstGeom prst="rect">
                <a:avLst/>
              </a:prstGeom>
              <a:blipFill>
                <a:blip r:embed="rId8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4E2E5-B332-0E71-AA39-97FC67A88527}"/>
                  </a:ext>
                </a:extLst>
              </p:cNvPr>
              <p:cNvSpPr txBox="1"/>
              <p:nvPr/>
            </p:nvSpPr>
            <p:spPr>
              <a:xfrm>
                <a:off x="5042441" y="3840354"/>
                <a:ext cx="65579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𝑙𝑎𝑚𝑏𝑑𝑎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4E2E5-B332-0E71-AA39-97FC67A88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441" y="3840354"/>
                <a:ext cx="6557915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43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02336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50574" y="-58064"/>
            <a:ext cx="103632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4000" b="0" i="0" u="none" strike="noStrike">
                <a:solidFill>
                  <a:srgbClr val="A4733E"/>
                </a:solidFill>
                <a:effectLst/>
                <a:latin typeface="Aharoni"/>
                <a:cs typeface="Aharoni"/>
              </a:rPr>
              <a:t>S(c)arsa-</a:t>
            </a:r>
            <a:r>
              <a:rPr lang="en-US" sz="4000" b="1" i="0" u="none" strike="noStrike">
                <a:solidFill>
                  <a:srgbClr val="A4733E"/>
                </a:solidFill>
                <a:effectLst/>
                <a:latin typeface="Aharoni"/>
                <a:cs typeface="Aharoni"/>
              </a:rPr>
              <a:t>ʎ: </a:t>
            </a:r>
            <a:r>
              <a:rPr lang="en-US" sz="4000" b="1">
                <a:solidFill>
                  <a:srgbClr val="A4733E"/>
                </a:solidFill>
                <a:latin typeface="Aharoni"/>
                <a:cs typeface="Aharoni"/>
              </a:rPr>
              <a:t>ɛ-greedy </a:t>
            </a:r>
            <a:endParaRPr lang="en-US" sz="7200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DB1306-747F-C136-88E3-074FD6F20CB7}"/>
              </a:ext>
            </a:extLst>
          </p:cNvPr>
          <p:cNvGrpSpPr/>
          <p:nvPr/>
        </p:nvGrpSpPr>
        <p:grpSpPr>
          <a:xfrm rot="8048428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D08DD33-6CB9-424B-0CD7-048A2879A1FB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16B8EC-8478-016E-5F03-E70E966A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A184B1E-CA0E-0520-BF6A-950D45497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23895A-6C4F-FE97-2AA4-13929FC83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9F7AEC-B39E-B374-4229-DC201F2B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15" name="Picture 14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CBAA520C-28CF-296B-9B14-723A7251F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17" name="Picture 16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149637DD-0617-D87E-87A6-FE8C860C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4FA44A-3D0F-CFFA-A5A6-ED960A6834C7}"/>
                  </a:ext>
                </a:extLst>
              </p:cNvPr>
              <p:cNvSpPr txBox="1"/>
              <p:nvPr/>
            </p:nvSpPr>
            <p:spPr>
              <a:xfrm>
                <a:off x="0" y="350859"/>
                <a:ext cx="8375974" cy="53422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F0D9B5"/>
                  </a:buClr>
                </a:pPr>
                <a:endParaRPr lang="en-US" sz="2000"/>
              </a:p>
              <a:p>
                <a:pPr marL="285750" indent="-285750">
                  <a:buClr>
                    <a:srgbClr val="F0D9B5"/>
                  </a:buClr>
                  <a:buFont typeface="Arial" panose="020B0604020202020204" pitchFamily="34" charset="0"/>
                  <a:buChar char="•"/>
                </a:pPr>
                <a:r>
                  <a:rPr lang="en-US" sz="2200" b="1"/>
                  <a:t>Next move:</a:t>
                </a:r>
              </a:p>
              <a:p>
                <a:pPr marL="742950" lvl="1" indent="-285750">
                  <a:buClr>
                    <a:srgbClr val="F0D9B5"/>
                  </a:buClr>
                  <a:buFont typeface="Arial" panose="020B0604020202020204" pitchFamily="34" charset="0"/>
                  <a:buChar char="•"/>
                </a:pPr>
                <a:r>
                  <a:rPr lang="en-US" sz="2200"/>
                  <a:t>Random number generation x </a:t>
                </a:r>
                <a:r>
                  <a:rPr lang="el-GR" sz="2200"/>
                  <a:t>ϵ</a:t>
                </a:r>
                <a:r>
                  <a:rPr lang="it-IT" sz="2200"/>
                  <a:t> [0,1]</a:t>
                </a:r>
              </a:p>
              <a:p>
                <a:pPr marL="1257300" lvl="2" indent="-342900">
                  <a:buClr>
                    <a:srgbClr val="F0D9B5"/>
                  </a:buClr>
                  <a:buFont typeface="Wingdings" panose="05000000000000000000" pitchFamily="2" charset="2"/>
                  <a:buChar char="Ø"/>
                </a:pPr>
                <a:r>
                  <a:rPr lang="it-IT" sz="2200" err="1"/>
                  <a:t>If</a:t>
                </a:r>
                <a:r>
                  <a:rPr lang="it-IT" sz="2200"/>
                  <a:t> x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200"/>
                  <a:t>: </a:t>
                </a:r>
                <a:r>
                  <a:rPr lang="it-IT" sz="2200" err="1"/>
                  <a:t>pick</a:t>
                </a:r>
                <a:r>
                  <a:rPr lang="it-IT" sz="2200"/>
                  <a:t> a </a:t>
                </a:r>
                <a:r>
                  <a:rPr lang="it-IT" sz="2200" err="1"/>
                  <a:t>weighted</a:t>
                </a:r>
                <a:r>
                  <a:rPr lang="it-IT" sz="2200"/>
                  <a:t> random </a:t>
                </a:r>
                <a:r>
                  <a:rPr lang="it-IT" sz="2200" err="1"/>
                  <a:t>move</a:t>
                </a:r>
                <a:r>
                  <a:rPr lang="it-IT" sz="2200"/>
                  <a:t>,</a:t>
                </a:r>
                <a:r>
                  <a:rPr lang="it-IT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visits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state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it-IT" sz="2000"/>
              </a:p>
              <a:p>
                <a:pPr marL="1257300" lvl="2" indent="-342900">
                  <a:buClr>
                    <a:srgbClr val="F0D9B5"/>
                  </a:buClr>
                  <a:buFont typeface="Wingdings" panose="05000000000000000000" pitchFamily="2" charset="2"/>
                  <a:buChar char="Ø"/>
                </a:pPr>
                <a:r>
                  <a:rPr lang="it-IT" sz="2200"/>
                  <a:t>Else: </a:t>
                </a:r>
                <a:r>
                  <a:rPr lang="it-IT" sz="2200" err="1"/>
                  <a:t>pick</a:t>
                </a:r>
                <a:r>
                  <a:rPr lang="it-IT" sz="2200"/>
                  <a:t> the </a:t>
                </a:r>
                <a:r>
                  <a:rPr lang="it-IT" sz="2200" err="1"/>
                  <a:t>move</a:t>
                </a:r>
                <a:r>
                  <a:rPr lang="it-IT" sz="2200"/>
                  <a:t> </a:t>
                </a:r>
                <a:r>
                  <a:rPr lang="it-IT" sz="2200" err="1"/>
                  <a:t>that</a:t>
                </a:r>
                <a:r>
                  <a:rPr lang="it-IT" sz="2200"/>
                  <a:t> </a:t>
                </a:r>
                <a:r>
                  <a:rPr lang="it-IT" sz="2200" err="1"/>
                  <a:t>maximises</a:t>
                </a:r>
                <a:r>
                  <a:rPr lang="it-IT" sz="2200"/>
                  <a:t> the </a:t>
                </a:r>
                <a:r>
                  <a:rPr lang="it-IT" sz="2200" err="1"/>
                  <a:t>value</a:t>
                </a:r>
                <a:r>
                  <a:rPr lang="it-IT" sz="2200"/>
                  <a:t> of Q in </a:t>
                </a:r>
                <a:r>
                  <a:rPr lang="it-IT" sz="2200" err="1"/>
                  <a:t>that</a:t>
                </a:r>
                <a:r>
                  <a:rPr lang="it-IT" sz="2200"/>
                  <a:t> state</a:t>
                </a:r>
              </a:p>
              <a:p>
                <a:pPr marL="742950" lvl="1" indent="-285750">
                  <a:buClr>
                    <a:srgbClr val="F0D9B5"/>
                  </a:buClr>
                  <a:buFont typeface="Arial" panose="020B0604020202020204" pitchFamily="34" charset="0"/>
                  <a:buChar char="•"/>
                </a:pPr>
                <a:endParaRPr lang="it-IT" sz="2200"/>
              </a:p>
              <a:p>
                <a:pPr marL="742950" lvl="1" indent="-285750">
                  <a:buClr>
                    <a:srgbClr val="F0D9B5"/>
                  </a:buClr>
                  <a:buFont typeface="Arial" panose="020B0604020202020204" pitchFamily="34" charset="0"/>
                  <a:buChar char="•"/>
                </a:pPr>
                <a:r>
                  <a:rPr lang="it-IT" sz="2200"/>
                  <a:t>At the </a:t>
                </a:r>
                <a:r>
                  <a:rPr lang="it-IT" sz="2200" b="1" err="1"/>
                  <a:t>beginning</a:t>
                </a:r>
                <a:r>
                  <a:rPr lang="it-IT" sz="2200"/>
                  <a:t> the white agent </a:t>
                </a:r>
                <a:r>
                  <a:rPr lang="it-IT" sz="2200" b="1" err="1"/>
                  <a:t>explores</a:t>
                </a:r>
                <a:r>
                  <a:rPr lang="it-IT" sz="2200"/>
                  <a:t> </a:t>
                </a:r>
                <a:r>
                  <a:rPr lang="it-IT" sz="2200" b="1" err="1"/>
                  <a:t>every</a:t>
                </a:r>
                <a:r>
                  <a:rPr lang="it-IT" sz="2200" b="1"/>
                  <a:t> </a:t>
                </a:r>
                <a:r>
                  <a:rPr lang="it-IT" sz="2200" b="1" err="1"/>
                  <a:t>move</a:t>
                </a:r>
                <a:r>
                  <a:rPr lang="it-IT" sz="2200"/>
                  <a:t>, </a:t>
                </a:r>
                <a:r>
                  <a:rPr lang="it-IT" sz="2200" err="1"/>
                  <a:t>eventually</a:t>
                </a:r>
                <a:r>
                  <a:rPr lang="it-IT" sz="2200"/>
                  <a:t> </a:t>
                </a:r>
                <a:r>
                  <a:rPr lang="it-IT" sz="2200" err="1"/>
                  <a:t>getting</a:t>
                </a:r>
                <a:r>
                  <a:rPr lang="it-IT" sz="2200"/>
                  <a:t> a </a:t>
                </a:r>
                <a:r>
                  <a:rPr lang="it-IT" sz="2200" b="1"/>
                  <a:t>negative </a:t>
                </a:r>
                <a:r>
                  <a:rPr lang="it-IT" sz="2200" b="1" err="1"/>
                  <a:t>reward</a:t>
                </a:r>
                <a:endParaRPr lang="it-IT" sz="2200" b="1"/>
              </a:p>
              <a:p>
                <a:pPr marL="1257300" lvl="2" indent="-342900">
                  <a:buClr>
                    <a:srgbClr val="F0D9B5"/>
                  </a:buClr>
                  <a:buFont typeface="Wingdings" panose="05000000000000000000" pitchFamily="2" charset="2"/>
                  <a:buChar char="Ø"/>
                </a:pPr>
                <a:r>
                  <a:rPr lang="it-IT" sz="2200" err="1"/>
                  <a:t>Each</a:t>
                </a:r>
                <a:r>
                  <a:rPr lang="it-IT" sz="2200"/>
                  <a:t> </a:t>
                </a:r>
                <a:r>
                  <a:rPr lang="it-IT" sz="2200" err="1"/>
                  <a:t>reward</a:t>
                </a:r>
                <a:r>
                  <a:rPr lang="it-IT" sz="2200"/>
                  <a:t> in Q set to 0</a:t>
                </a:r>
              </a:p>
              <a:p>
                <a:pPr marL="1257300" lvl="2" indent="-342900">
                  <a:buClr>
                    <a:srgbClr val="F0D9B5"/>
                  </a:buClr>
                  <a:buFont typeface="Wingdings" panose="05000000000000000000" pitchFamily="2" charset="2"/>
                  <a:buChar char="Ø"/>
                </a:pPr>
                <a:r>
                  <a:rPr lang="it-IT" sz="2200"/>
                  <a:t>For </a:t>
                </a:r>
                <a:r>
                  <a:rPr lang="it-IT" sz="2200" err="1"/>
                  <a:t>each</a:t>
                </a:r>
                <a:r>
                  <a:rPr lang="it-IT" sz="2200"/>
                  <a:t> state #visits </a:t>
                </a:r>
                <a:r>
                  <a:rPr lang="it-IT" sz="2200" err="1"/>
                  <a:t>is</a:t>
                </a:r>
                <a:r>
                  <a:rPr lang="it-IT" sz="2200"/>
                  <a:t> set to 1 </a:t>
                </a:r>
              </a:p>
              <a:p>
                <a:pPr marL="742950" lvl="1" indent="-285750">
                  <a:buClr>
                    <a:srgbClr val="F0D9B5"/>
                  </a:buClr>
                  <a:buFont typeface="Arial" panose="020B0604020202020204" pitchFamily="34" charset="0"/>
                  <a:buChar char="•"/>
                </a:pPr>
                <a:r>
                  <a:rPr lang="it-IT" sz="2200"/>
                  <a:t>After </a:t>
                </a:r>
                <a:r>
                  <a:rPr lang="it-IT" sz="2200" err="1"/>
                  <a:t>several</a:t>
                </a:r>
                <a:r>
                  <a:rPr lang="it-IT" sz="2200"/>
                  <a:t> games </a:t>
                </a:r>
                <a14:m>
                  <m:oMath xmlns:m="http://schemas.openxmlformats.org/officeDocument/2006/math">
                    <m:r>
                      <a:rPr lang="it-IT" sz="2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it-IT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2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sz="2200"/>
                  <a:t>: </a:t>
                </a:r>
                <a:r>
                  <a:rPr lang="it-IT" sz="2200" err="1"/>
                  <a:t>if</a:t>
                </a:r>
                <a:r>
                  <a:rPr lang="it-IT" sz="2200"/>
                  <a:t> the agent </a:t>
                </a:r>
                <a:r>
                  <a:rPr lang="it-IT" sz="2200" b="1" err="1"/>
                  <a:t>already</a:t>
                </a:r>
                <a:r>
                  <a:rPr lang="it-IT" sz="2200" b="1"/>
                  <a:t> </a:t>
                </a:r>
                <a:r>
                  <a:rPr lang="it-IT" sz="2200" b="1" err="1"/>
                  <a:t>visited</a:t>
                </a:r>
                <a:r>
                  <a:rPr lang="it-IT" sz="2200" b="1"/>
                  <a:t> the state</a:t>
                </a:r>
                <a:r>
                  <a:rPr lang="it-IT" sz="2200"/>
                  <a:t> </a:t>
                </a:r>
                <a:r>
                  <a:rPr lang="it-IT" sz="2200" err="1"/>
                  <a:t>many</a:t>
                </a:r>
                <a:r>
                  <a:rPr lang="it-IT" sz="2200"/>
                  <a:t> times, </a:t>
                </a:r>
                <a:r>
                  <a:rPr lang="it-IT" sz="2200" err="1"/>
                  <a:t>it</a:t>
                </a:r>
                <a:r>
                  <a:rPr lang="it-IT" sz="2200"/>
                  <a:t> </a:t>
                </a:r>
                <a:r>
                  <a:rPr lang="it-IT" sz="2200" err="1"/>
                  <a:t>will</a:t>
                </a:r>
                <a:r>
                  <a:rPr lang="it-IT" sz="2200"/>
                  <a:t> </a:t>
                </a:r>
                <a:r>
                  <a:rPr lang="it-IT" sz="2200" b="1" err="1"/>
                  <a:t>choose</a:t>
                </a:r>
                <a:r>
                  <a:rPr lang="it-IT" sz="2200" b="1"/>
                  <a:t> the </a:t>
                </a:r>
                <a:r>
                  <a:rPr lang="it-IT" sz="2200" b="1" err="1"/>
                  <a:t>move</a:t>
                </a:r>
                <a:r>
                  <a:rPr lang="it-IT" sz="2200" b="1"/>
                  <a:t> </a:t>
                </a:r>
                <a:r>
                  <a:rPr lang="it-IT" sz="2200" b="1" err="1"/>
                  <a:t>maximising</a:t>
                </a:r>
                <a:r>
                  <a:rPr lang="it-IT" sz="2200" b="1"/>
                  <a:t> </a:t>
                </a:r>
                <a:r>
                  <a:rPr lang="it-IT" sz="2200" b="1" err="1"/>
                  <a:t>its</a:t>
                </a:r>
                <a:r>
                  <a:rPr lang="it-IT" sz="2200" b="1"/>
                  <a:t> </a:t>
                </a:r>
                <a:r>
                  <a:rPr lang="it-IT" sz="2200" b="1" err="1"/>
                  <a:t>reward</a:t>
                </a:r>
                <a:r>
                  <a:rPr lang="it-IT" sz="2200" b="1"/>
                  <a:t> </a:t>
                </a:r>
                <a:r>
                  <a:rPr lang="it-IT" sz="2200"/>
                  <a:t>in </a:t>
                </a:r>
                <a:r>
                  <a:rPr lang="it-IT" sz="2200" err="1"/>
                  <a:t>that</a:t>
                </a:r>
                <a:r>
                  <a:rPr lang="it-IT" sz="2200"/>
                  <a:t> state (</a:t>
                </a:r>
                <a:r>
                  <a:rPr lang="it-IT" sz="2200" err="1"/>
                  <a:t>greedy</a:t>
                </a:r>
                <a:r>
                  <a:rPr lang="it-IT" sz="2200"/>
                  <a:t>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4FA44A-3D0F-CFFA-A5A6-ED960A683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859"/>
                <a:ext cx="8375974" cy="5342232"/>
              </a:xfrm>
              <a:prstGeom prst="rect">
                <a:avLst/>
              </a:prstGeom>
              <a:blipFill>
                <a:blip r:embed="rId8"/>
                <a:stretch>
                  <a:fillRect l="-801" b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CB91EE50-9BAE-16B4-289F-2D696460791B}"/>
              </a:ext>
            </a:extLst>
          </p:cNvPr>
          <p:cNvGrpSpPr/>
          <p:nvPr/>
        </p:nvGrpSpPr>
        <p:grpSpPr>
          <a:xfrm>
            <a:off x="8278837" y="1262737"/>
            <a:ext cx="3579102" cy="5244747"/>
            <a:chOff x="8278837" y="1262737"/>
            <a:chExt cx="3579102" cy="5244747"/>
          </a:xfrm>
        </p:grpSpPr>
        <p:pic>
          <p:nvPicPr>
            <p:cNvPr id="1026" name="Picture 2" descr="Thinking Man Silhouette drawing free image download">
              <a:extLst>
                <a:ext uri="{FF2B5EF4-FFF2-40B4-BE49-F238E27FC236}">
                  <a16:creationId xmlns:a16="http://schemas.microsoft.com/office/drawing/2014/main" id="{493AFF1E-EAEC-65AC-BFF5-B6F931F11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68" b="95163" l="5377" r="96317">
                          <a14:foregroundMark x1="50000" y1="9839" x2="76334" y2="9740"/>
                          <a14:foregroundMark x1="76334" y1="9740" x2="65876" y2="7568"/>
                          <a14:foregroundMark x1="90347" y1="52320" x2="86198" y2="53241"/>
                          <a14:foregroundMark x1="78959" y1="5561" x2="80017" y2="3258"/>
                          <a14:foregroundMark x1="91025" y1="17341" x2="92083" y2="9444"/>
                          <a14:foregroundMark x1="96190" y1="13590" x2="96359" y2="6088"/>
                          <a14:foregroundMark x1="81541" y1="3126" x2="91363" y2="2468"/>
                          <a14:foregroundMark x1="9695" y1="73873" x2="8975" y2="88878"/>
                          <a14:foregroundMark x1="5377" y1="89668" x2="5885" y2="91708"/>
                          <a14:foregroundMark x1="2625" y1="94636" x2="53768" y2="92761"/>
                          <a14:foregroundMark x1="53768" y1="92761" x2="58129" y2="951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074" y="3663700"/>
              <a:ext cx="2210515" cy="2843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-form: Shape 13">
              <a:extLst>
                <a:ext uri="{FF2B5EF4-FFF2-40B4-BE49-F238E27FC236}">
                  <a16:creationId xmlns:a16="http://schemas.microsoft.com/office/drawing/2014/main" id="{67BC39BC-F2F3-0E5D-70A9-AC25F1F88914}"/>
                </a:ext>
              </a:extLst>
            </p:cNvPr>
            <p:cNvSpPr/>
            <p:nvPr/>
          </p:nvSpPr>
          <p:spPr>
            <a:xfrm>
              <a:off x="8326351" y="1262737"/>
              <a:ext cx="3483963" cy="3428165"/>
            </a:xfrm>
            <a:custGeom>
              <a:avLst/>
              <a:gdLst>
                <a:gd name="connsiteX0" fmla="*/ 3352678 w 3483963"/>
                <a:gd name="connsiteY0" fmla="*/ 2018150 h 3271527"/>
                <a:gd name="connsiteX1" fmla="*/ 3027777 w 3483963"/>
                <a:gd name="connsiteY1" fmla="*/ 637311 h 3271527"/>
                <a:gd name="connsiteX2" fmla="*/ 3144065 w 3483963"/>
                <a:gd name="connsiteY2" fmla="*/ 637311 h 3271527"/>
                <a:gd name="connsiteX3" fmla="*/ 3186552 w 3483963"/>
                <a:gd name="connsiteY3" fmla="*/ 594823 h 3271527"/>
                <a:gd name="connsiteX4" fmla="*/ 3144065 w 3483963"/>
                <a:gd name="connsiteY4" fmla="*/ 552336 h 3271527"/>
                <a:gd name="connsiteX5" fmla="*/ 1905898 w 3483963"/>
                <a:gd name="connsiteY5" fmla="*/ 552336 h 3271527"/>
                <a:gd name="connsiteX6" fmla="*/ 1784469 w 3483963"/>
                <a:gd name="connsiteY6" fmla="*/ 430907 h 3271527"/>
                <a:gd name="connsiteX7" fmla="*/ 1784469 w 3483963"/>
                <a:gd name="connsiteY7" fmla="*/ 42487 h 3271527"/>
                <a:gd name="connsiteX8" fmla="*/ 1741982 w 3483963"/>
                <a:gd name="connsiteY8" fmla="*/ 0 h 3271527"/>
                <a:gd name="connsiteX9" fmla="*/ 1699495 w 3483963"/>
                <a:gd name="connsiteY9" fmla="*/ 42487 h 3271527"/>
                <a:gd name="connsiteX10" fmla="*/ 1699495 w 3483963"/>
                <a:gd name="connsiteY10" fmla="*/ 430907 h 3271527"/>
                <a:gd name="connsiteX11" fmla="*/ 1578066 w 3483963"/>
                <a:gd name="connsiteY11" fmla="*/ 552336 h 3271527"/>
                <a:gd name="connsiteX12" fmla="*/ 339899 w 3483963"/>
                <a:gd name="connsiteY12" fmla="*/ 552336 h 3271527"/>
                <a:gd name="connsiteX13" fmla="*/ 297412 w 3483963"/>
                <a:gd name="connsiteY13" fmla="*/ 594823 h 3271527"/>
                <a:gd name="connsiteX14" fmla="*/ 339899 w 3483963"/>
                <a:gd name="connsiteY14" fmla="*/ 637311 h 3271527"/>
                <a:gd name="connsiteX15" fmla="*/ 456187 w 3483963"/>
                <a:gd name="connsiteY15" fmla="*/ 637311 h 3271527"/>
                <a:gd name="connsiteX16" fmla="*/ 131286 w 3483963"/>
                <a:gd name="connsiteY16" fmla="*/ 2018150 h 3271527"/>
                <a:gd name="connsiteX17" fmla="*/ 0 w 3483963"/>
                <a:gd name="connsiteY17" fmla="*/ 2018150 h 3271527"/>
                <a:gd name="connsiteX18" fmla="*/ 0 w 3483963"/>
                <a:gd name="connsiteY18" fmla="*/ 2060637 h 3271527"/>
                <a:gd name="connsiteX19" fmla="*/ 531092 w 3483963"/>
                <a:gd name="connsiteY19" fmla="*/ 2367778 h 3271527"/>
                <a:gd name="connsiteX20" fmla="*/ 1062184 w 3483963"/>
                <a:gd name="connsiteY20" fmla="*/ 2060637 h 3271527"/>
                <a:gd name="connsiteX21" fmla="*/ 1062184 w 3483963"/>
                <a:gd name="connsiteY21" fmla="*/ 2018150 h 3271527"/>
                <a:gd name="connsiteX22" fmla="*/ 930898 w 3483963"/>
                <a:gd name="connsiteY22" fmla="*/ 2018150 h 3271527"/>
                <a:gd name="connsiteX23" fmla="*/ 605997 w 3483963"/>
                <a:gd name="connsiteY23" fmla="*/ 637311 h 3271527"/>
                <a:gd name="connsiteX24" fmla="*/ 1578066 w 3483963"/>
                <a:gd name="connsiteY24" fmla="*/ 637311 h 3271527"/>
                <a:gd name="connsiteX25" fmla="*/ 1699495 w 3483963"/>
                <a:gd name="connsiteY25" fmla="*/ 758739 h 3271527"/>
                <a:gd name="connsiteX26" fmla="*/ 1699495 w 3483963"/>
                <a:gd name="connsiteY26" fmla="*/ 3101578 h 3271527"/>
                <a:gd name="connsiteX27" fmla="*/ 1402083 w 3483963"/>
                <a:gd name="connsiteY27" fmla="*/ 3101578 h 3271527"/>
                <a:gd name="connsiteX28" fmla="*/ 1232134 w 3483963"/>
                <a:gd name="connsiteY28" fmla="*/ 3271527 h 3271527"/>
                <a:gd name="connsiteX29" fmla="*/ 1317108 w 3483963"/>
                <a:gd name="connsiteY29" fmla="*/ 3271527 h 3271527"/>
                <a:gd name="connsiteX30" fmla="*/ 1402083 w 3483963"/>
                <a:gd name="connsiteY30" fmla="*/ 3186552 h 3271527"/>
                <a:gd name="connsiteX31" fmla="*/ 2081881 w 3483963"/>
                <a:gd name="connsiteY31" fmla="*/ 3186552 h 3271527"/>
                <a:gd name="connsiteX32" fmla="*/ 2166856 w 3483963"/>
                <a:gd name="connsiteY32" fmla="*/ 3271527 h 3271527"/>
                <a:gd name="connsiteX33" fmla="*/ 2251830 w 3483963"/>
                <a:gd name="connsiteY33" fmla="*/ 3271527 h 3271527"/>
                <a:gd name="connsiteX34" fmla="*/ 2081881 w 3483963"/>
                <a:gd name="connsiteY34" fmla="*/ 3101578 h 3271527"/>
                <a:gd name="connsiteX35" fmla="*/ 1784469 w 3483963"/>
                <a:gd name="connsiteY35" fmla="*/ 3101578 h 3271527"/>
                <a:gd name="connsiteX36" fmla="*/ 1784469 w 3483963"/>
                <a:gd name="connsiteY36" fmla="*/ 758739 h 3271527"/>
                <a:gd name="connsiteX37" fmla="*/ 1905898 w 3483963"/>
                <a:gd name="connsiteY37" fmla="*/ 637311 h 3271527"/>
                <a:gd name="connsiteX38" fmla="*/ 2877967 w 3483963"/>
                <a:gd name="connsiteY38" fmla="*/ 637311 h 3271527"/>
                <a:gd name="connsiteX39" fmla="*/ 2553066 w 3483963"/>
                <a:gd name="connsiteY39" fmla="*/ 2018150 h 3271527"/>
                <a:gd name="connsiteX40" fmla="*/ 2421780 w 3483963"/>
                <a:gd name="connsiteY40" fmla="*/ 2018150 h 3271527"/>
                <a:gd name="connsiteX41" fmla="*/ 2421780 w 3483963"/>
                <a:gd name="connsiteY41" fmla="*/ 2060637 h 3271527"/>
                <a:gd name="connsiteX42" fmla="*/ 2952872 w 3483963"/>
                <a:gd name="connsiteY42" fmla="*/ 2367778 h 3271527"/>
                <a:gd name="connsiteX43" fmla="*/ 3483964 w 3483963"/>
                <a:gd name="connsiteY43" fmla="*/ 2060637 h 3271527"/>
                <a:gd name="connsiteX44" fmla="*/ 3483964 w 3483963"/>
                <a:gd name="connsiteY44" fmla="*/ 2018150 h 3271527"/>
                <a:gd name="connsiteX45" fmla="*/ 3265367 w 3483963"/>
                <a:gd name="connsiteY45" fmla="*/ 2018150 h 3271527"/>
                <a:gd name="connsiteX46" fmla="*/ 2640377 w 3483963"/>
                <a:gd name="connsiteY46" fmla="*/ 2018150 h 3271527"/>
                <a:gd name="connsiteX47" fmla="*/ 2952447 w 3483963"/>
                <a:gd name="connsiteY47" fmla="*/ 691822 h 3271527"/>
                <a:gd name="connsiteX48" fmla="*/ 2952872 w 3483963"/>
                <a:gd name="connsiteY48" fmla="*/ 691397 h 3271527"/>
                <a:gd name="connsiteX49" fmla="*/ 2953297 w 3483963"/>
                <a:gd name="connsiteY49" fmla="*/ 691822 h 3271527"/>
                <a:gd name="connsiteX50" fmla="*/ 531517 w 3483963"/>
                <a:gd name="connsiteY50" fmla="*/ 691822 h 3271527"/>
                <a:gd name="connsiteX51" fmla="*/ 843587 w 3483963"/>
                <a:gd name="connsiteY51" fmla="*/ 2018150 h 3271527"/>
                <a:gd name="connsiteX52" fmla="*/ 218598 w 3483963"/>
                <a:gd name="connsiteY52" fmla="*/ 2018150 h 3271527"/>
                <a:gd name="connsiteX53" fmla="*/ 530667 w 3483963"/>
                <a:gd name="connsiteY53" fmla="*/ 691822 h 3271527"/>
                <a:gd name="connsiteX54" fmla="*/ 531092 w 3483963"/>
                <a:gd name="connsiteY54" fmla="*/ 691397 h 3271527"/>
                <a:gd name="connsiteX55" fmla="*/ 531517 w 3483963"/>
                <a:gd name="connsiteY55" fmla="*/ 691822 h 3271527"/>
                <a:gd name="connsiteX56" fmla="*/ 531092 w 3483963"/>
                <a:gd name="connsiteY56" fmla="*/ 2282804 h 3271527"/>
                <a:gd name="connsiteX57" fmla="*/ 93472 w 3483963"/>
                <a:gd name="connsiteY57" fmla="*/ 2103125 h 3271527"/>
                <a:gd name="connsiteX58" fmla="*/ 968712 w 3483963"/>
                <a:gd name="connsiteY58" fmla="*/ 2103125 h 3271527"/>
                <a:gd name="connsiteX59" fmla="*/ 531092 w 3483963"/>
                <a:gd name="connsiteY59" fmla="*/ 2282804 h 3271527"/>
                <a:gd name="connsiteX60" fmla="*/ 1741982 w 3483963"/>
                <a:gd name="connsiteY60" fmla="*/ 679798 h 3271527"/>
                <a:gd name="connsiteX61" fmla="*/ 1657007 w 3483963"/>
                <a:gd name="connsiteY61" fmla="*/ 594823 h 3271527"/>
                <a:gd name="connsiteX62" fmla="*/ 1741982 w 3483963"/>
                <a:gd name="connsiteY62" fmla="*/ 509848 h 3271527"/>
                <a:gd name="connsiteX63" fmla="*/ 1826957 w 3483963"/>
                <a:gd name="connsiteY63" fmla="*/ 594823 h 3271527"/>
                <a:gd name="connsiteX64" fmla="*/ 1741982 w 3483963"/>
                <a:gd name="connsiteY64" fmla="*/ 679798 h 3271527"/>
                <a:gd name="connsiteX65" fmla="*/ 2952872 w 3483963"/>
                <a:gd name="connsiteY65" fmla="*/ 2282804 h 3271527"/>
                <a:gd name="connsiteX66" fmla="*/ 2515252 w 3483963"/>
                <a:gd name="connsiteY66" fmla="*/ 2103125 h 3271527"/>
                <a:gd name="connsiteX67" fmla="*/ 3390492 w 3483963"/>
                <a:gd name="connsiteY67" fmla="*/ 2103125 h 3271527"/>
                <a:gd name="connsiteX68" fmla="*/ 2952872 w 3483963"/>
                <a:gd name="connsiteY68" fmla="*/ 2282804 h 327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483963" h="3271527">
                  <a:moveTo>
                    <a:pt x="3352678" y="2018150"/>
                  </a:moveTo>
                  <a:lnTo>
                    <a:pt x="3027777" y="637311"/>
                  </a:lnTo>
                  <a:lnTo>
                    <a:pt x="3144065" y="637311"/>
                  </a:lnTo>
                  <a:cubicBezTo>
                    <a:pt x="3167531" y="637311"/>
                    <a:pt x="3186552" y="618289"/>
                    <a:pt x="3186552" y="594823"/>
                  </a:cubicBezTo>
                  <a:cubicBezTo>
                    <a:pt x="3186552" y="571357"/>
                    <a:pt x="3167531" y="552336"/>
                    <a:pt x="3144065" y="552336"/>
                  </a:cubicBezTo>
                  <a:lnTo>
                    <a:pt x="1905898" y="552336"/>
                  </a:lnTo>
                  <a:cubicBezTo>
                    <a:pt x="1890352" y="492883"/>
                    <a:pt x="1843922" y="446453"/>
                    <a:pt x="1784469" y="430907"/>
                  </a:cubicBezTo>
                  <a:lnTo>
                    <a:pt x="1784469" y="42487"/>
                  </a:lnTo>
                  <a:cubicBezTo>
                    <a:pt x="1784469" y="19022"/>
                    <a:pt x="1765448" y="0"/>
                    <a:pt x="1741982" y="0"/>
                  </a:cubicBezTo>
                  <a:cubicBezTo>
                    <a:pt x="1718516" y="0"/>
                    <a:pt x="1699495" y="19022"/>
                    <a:pt x="1699495" y="42487"/>
                  </a:cubicBezTo>
                  <a:lnTo>
                    <a:pt x="1699495" y="430907"/>
                  </a:lnTo>
                  <a:cubicBezTo>
                    <a:pt x="1640042" y="446453"/>
                    <a:pt x="1593612" y="492883"/>
                    <a:pt x="1578066" y="552336"/>
                  </a:cubicBezTo>
                  <a:lnTo>
                    <a:pt x="339899" y="552336"/>
                  </a:lnTo>
                  <a:cubicBezTo>
                    <a:pt x="316433" y="552336"/>
                    <a:pt x="297412" y="571357"/>
                    <a:pt x="297412" y="594823"/>
                  </a:cubicBezTo>
                  <a:cubicBezTo>
                    <a:pt x="297412" y="618289"/>
                    <a:pt x="316433" y="637311"/>
                    <a:pt x="339899" y="637311"/>
                  </a:cubicBezTo>
                  <a:lnTo>
                    <a:pt x="456187" y="637311"/>
                  </a:lnTo>
                  <a:lnTo>
                    <a:pt x="131286" y="2018150"/>
                  </a:lnTo>
                  <a:lnTo>
                    <a:pt x="0" y="2018150"/>
                  </a:lnTo>
                  <a:lnTo>
                    <a:pt x="0" y="2060637"/>
                  </a:lnTo>
                  <a:cubicBezTo>
                    <a:pt x="0" y="2232881"/>
                    <a:pt x="233256" y="2367778"/>
                    <a:pt x="531092" y="2367778"/>
                  </a:cubicBezTo>
                  <a:cubicBezTo>
                    <a:pt x="828929" y="2367778"/>
                    <a:pt x="1062184" y="2232881"/>
                    <a:pt x="1062184" y="2060637"/>
                  </a:cubicBezTo>
                  <a:lnTo>
                    <a:pt x="1062184" y="2018150"/>
                  </a:lnTo>
                  <a:lnTo>
                    <a:pt x="930898" y="2018150"/>
                  </a:lnTo>
                  <a:lnTo>
                    <a:pt x="605997" y="637311"/>
                  </a:lnTo>
                  <a:lnTo>
                    <a:pt x="1578066" y="637311"/>
                  </a:lnTo>
                  <a:cubicBezTo>
                    <a:pt x="1593612" y="696763"/>
                    <a:pt x="1640042" y="743193"/>
                    <a:pt x="1699495" y="758739"/>
                  </a:cubicBezTo>
                  <a:lnTo>
                    <a:pt x="1699495" y="3101578"/>
                  </a:lnTo>
                  <a:lnTo>
                    <a:pt x="1402083" y="3101578"/>
                  </a:lnTo>
                  <a:cubicBezTo>
                    <a:pt x="1308224" y="3101578"/>
                    <a:pt x="1232134" y="3177668"/>
                    <a:pt x="1232134" y="3271527"/>
                  </a:cubicBezTo>
                  <a:lnTo>
                    <a:pt x="1317108" y="3271527"/>
                  </a:lnTo>
                  <a:cubicBezTo>
                    <a:pt x="1317108" y="3224596"/>
                    <a:pt x="1355152" y="3186552"/>
                    <a:pt x="1402083" y="3186552"/>
                  </a:cubicBezTo>
                  <a:lnTo>
                    <a:pt x="2081881" y="3186552"/>
                  </a:lnTo>
                  <a:cubicBezTo>
                    <a:pt x="2128812" y="3186552"/>
                    <a:pt x="2166856" y="3224596"/>
                    <a:pt x="2166856" y="3271527"/>
                  </a:cubicBezTo>
                  <a:lnTo>
                    <a:pt x="2251830" y="3271527"/>
                  </a:lnTo>
                  <a:cubicBezTo>
                    <a:pt x="2251830" y="3177668"/>
                    <a:pt x="2175740" y="3101578"/>
                    <a:pt x="2081881" y="3101578"/>
                  </a:cubicBezTo>
                  <a:lnTo>
                    <a:pt x="1784469" y="3101578"/>
                  </a:lnTo>
                  <a:lnTo>
                    <a:pt x="1784469" y="758739"/>
                  </a:lnTo>
                  <a:cubicBezTo>
                    <a:pt x="1843922" y="743193"/>
                    <a:pt x="1890352" y="696763"/>
                    <a:pt x="1905898" y="637311"/>
                  </a:cubicBezTo>
                  <a:lnTo>
                    <a:pt x="2877967" y="637311"/>
                  </a:lnTo>
                  <a:lnTo>
                    <a:pt x="2553066" y="2018150"/>
                  </a:lnTo>
                  <a:lnTo>
                    <a:pt x="2421780" y="2018150"/>
                  </a:lnTo>
                  <a:lnTo>
                    <a:pt x="2421780" y="2060637"/>
                  </a:lnTo>
                  <a:cubicBezTo>
                    <a:pt x="2421780" y="2232881"/>
                    <a:pt x="2655035" y="2367778"/>
                    <a:pt x="2952872" y="2367778"/>
                  </a:cubicBezTo>
                  <a:cubicBezTo>
                    <a:pt x="3250708" y="2367778"/>
                    <a:pt x="3483964" y="2232881"/>
                    <a:pt x="3483964" y="2060637"/>
                  </a:cubicBezTo>
                  <a:lnTo>
                    <a:pt x="3483964" y="2018150"/>
                  </a:lnTo>
                  <a:close/>
                  <a:moveTo>
                    <a:pt x="3265367" y="2018150"/>
                  </a:moveTo>
                  <a:lnTo>
                    <a:pt x="2640377" y="2018150"/>
                  </a:lnTo>
                  <a:lnTo>
                    <a:pt x="2952447" y="691822"/>
                  </a:lnTo>
                  <a:cubicBezTo>
                    <a:pt x="2952447" y="691588"/>
                    <a:pt x="2952638" y="691397"/>
                    <a:pt x="2952872" y="691397"/>
                  </a:cubicBezTo>
                  <a:cubicBezTo>
                    <a:pt x="2953106" y="691397"/>
                    <a:pt x="2953297" y="691588"/>
                    <a:pt x="2953297" y="691822"/>
                  </a:cubicBezTo>
                  <a:close/>
                  <a:moveTo>
                    <a:pt x="531517" y="691822"/>
                  </a:moveTo>
                  <a:lnTo>
                    <a:pt x="843587" y="2018150"/>
                  </a:lnTo>
                  <a:lnTo>
                    <a:pt x="218598" y="2018150"/>
                  </a:lnTo>
                  <a:lnTo>
                    <a:pt x="530667" y="691822"/>
                  </a:lnTo>
                  <a:cubicBezTo>
                    <a:pt x="530667" y="691588"/>
                    <a:pt x="530858" y="691397"/>
                    <a:pt x="531092" y="691397"/>
                  </a:cubicBezTo>
                  <a:cubicBezTo>
                    <a:pt x="531326" y="691397"/>
                    <a:pt x="531517" y="691588"/>
                    <a:pt x="531517" y="691822"/>
                  </a:cubicBezTo>
                  <a:close/>
                  <a:moveTo>
                    <a:pt x="531092" y="2282804"/>
                  </a:moveTo>
                  <a:cubicBezTo>
                    <a:pt x="318358" y="2282804"/>
                    <a:pt x="134642" y="2204075"/>
                    <a:pt x="93472" y="2103125"/>
                  </a:cubicBezTo>
                  <a:lnTo>
                    <a:pt x="968712" y="2103125"/>
                  </a:lnTo>
                  <a:cubicBezTo>
                    <a:pt x="927542" y="2204075"/>
                    <a:pt x="743826" y="2282804"/>
                    <a:pt x="531092" y="2282804"/>
                  </a:cubicBezTo>
                  <a:close/>
                  <a:moveTo>
                    <a:pt x="1741982" y="679798"/>
                  </a:moveTo>
                  <a:cubicBezTo>
                    <a:pt x="1695051" y="679798"/>
                    <a:pt x="1657007" y="641755"/>
                    <a:pt x="1657007" y="594823"/>
                  </a:cubicBezTo>
                  <a:cubicBezTo>
                    <a:pt x="1657007" y="547892"/>
                    <a:pt x="1695051" y="509848"/>
                    <a:pt x="1741982" y="509848"/>
                  </a:cubicBezTo>
                  <a:cubicBezTo>
                    <a:pt x="1788914" y="509848"/>
                    <a:pt x="1826957" y="547892"/>
                    <a:pt x="1826957" y="594823"/>
                  </a:cubicBezTo>
                  <a:cubicBezTo>
                    <a:pt x="1826957" y="641755"/>
                    <a:pt x="1788914" y="679798"/>
                    <a:pt x="1741982" y="679798"/>
                  </a:cubicBezTo>
                  <a:close/>
                  <a:moveTo>
                    <a:pt x="2952872" y="2282804"/>
                  </a:moveTo>
                  <a:cubicBezTo>
                    <a:pt x="2740138" y="2282804"/>
                    <a:pt x="2556422" y="2204075"/>
                    <a:pt x="2515252" y="2103125"/>
                  </a:cubicBezTo>
                  <a:lnTo>
                    <a:pt x="3390492" y="2103125"/>
                  </a:lnTo>
                  <a:cubicBezTo>
                    <a:pt x="3349322" y="2204075"/>
                    <a:pt x="3165606" y="2282804"/>
                    <a:pt x="2952872" y="2282804"/>
                  </a:cubicBezTo>
                  <a:close/>
                </a:path>
              </a:pathLst>
            </a:custGeom>
            <a:solidFill>
              <a:srgbClr val="000000"/>
            </a:solidFill>
            <a:ln w="424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E4E127-D002-F53A-A5B9-0F13CB960B5F}"/>
                </a:ext>
              </a:extLst>
            </p:cNvPr>
            <p:cNvSpPr/>
            <p:nvPr/>
          </p:nvSpPr>
          <p:spPr>
            <a:xfrm>
              <a:off x="8278837" y="2754380"/>
              <a:ext cx="1137920" cy="386080"/>
            </a:xfrm>
            <a:prstGeom prst="roundRect">
              <a:avLst/>
            </a:prstGeom>
            <a:solidFill>
              <a:srgbClr val="A4733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>
                  <a:solidFill>
                    <a:schemeClr val="tx1"/>
                  </a:solidFill>
                </a:rPr>
                <a:t>EXPLORE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22A6908-8C8F-CB33-3945-DDB629B3E154}"/>
                </a:ext>
              </a:extLst>
            </p:cNvPr>
            <p:cNvSpPr/>
            <p:nvPr/>
          </p:nvSpPr>
          <p:spPr>
            <a:xfrm>
              <a:off x="10720019" y="2754380"/>
              <a:ext cx="1137920" cy="386080"/>
            </a:xfrm>
            <a:prstGeom prst="roundRect">
              <a:avLst/>
            </a:prstGeom>
            <a:solidFill>
              <a:srgbClr val="A4733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>
                  <a:solidFill>
                    <a:schemeClr val="tx1"/>
                  </a:solidFill>
                </a:rPr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01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10801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0" y="-54753"/>
            <a:ext cx="103632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4000">
                <a:solidFill>
                  <a:srgbClr val="A4733E"/>
                </a:solidFill>
                <a:latin typeface="Aharoni"/>
                <a:cs typeface="Aharoni"/>
              </a:rPr>
              <a:t>S(c)arsa-</a:t>
            </a:r>
            <a:r>
              <a:rPr lang="en-US" sz="4000" b="1">
                <a:solidFill>
                  <a:srgbClr val="A4733E"/>
                </a:solidFill>
                <a:ea typeface="+mn-lt"/>
                <a:cs typeface="+mn-lt"/>
              </a:rPr>
              <a:t>ʎ</a:t>
            </a:r>
            <a:r>
              <a:rPr lang="it-IT" sz="4000">
                <a:solidFill>
                  <a:srgbClr val="A4733E"/>
                </a:solidFill>
                <a:latin typeface="Aharoni"/>
                <a:cs typeface="Aharoni"/>
              </a:rPr>
              <a:t>: </a:t>
            </a:r>
            <a:r>
              <a:rPr lang="it-IT" sz="4000" err="1">
                <a:solidFill>
                  <a:srgbClr val="A4733E"/>
                </a:solidFill>
                <a:latin typeface="Aharoni"/>
                <a:cs typeface="Aharoni"/>
              </a:rPr>
              <a:t>Rewards</a:t>
            </a:r>
            <a:endParaRPr lang="en-US" sz="4000">
              <a:solidFill>
                <a:srgbClr val="A4733E"/>
              </a:solidFill>
              <a:latin typeface="Aharoni"/>
              <a:cs typeface="Aharoni"/>
            </a:endParaRP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2680BE2F-340A-62CD-2580-3EFA2C638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06922"/>
            <a:ext cx="6460067" cy="3210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85B24F-63E0-FA27-1C07-7AE492C051EC}"/>
              </a:ext>
            </a:extLst>
          </p:cNvPr>
          <p:cNvSpPr txBox="1"/>
          <p:nvPr/>
        </p:nvSpPr>
        <p:spPr>
          <a:xfrm>
            <a:off x="6598582" y="639854"/>
            <a:ext cx="5562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0D9B5"/>
              </a:buClr>
            </a:pPr>
            <a:endParaRPr lang="it-IT" sz="28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it-IT" sz="2800"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400" b="1" err="1">
                <a:cs typeface="Aharoni" panose="02010803020104030203" pitchFamily="2" charset="-79"/>
              </a:rPr>
              <a:t>Rewards</a:t>
            </a:r>
            <a:r>
              <a:rPr lang="it-IT" sz="2400" b="1">
                <a:cs typeface="Aharoni" panose="02010803020104030203" pitchFamily="2" charset="-79"/>
              </a:rPr>
              <a:t> </a:t>
            </a:r>
            <a:r>
              <a:rPr lang="it-IT" sz="2400" b="1" err="1">
                <a:cs typeface="Aharoni" panose="02010803020104030203" pitchFamily="2" charset="-79"/>
              </a:rPr>
              <a:t>given</a:t>
            </a:r>
            <a:r>
              <a:rPr lang="it-IT" sz="2400" b="1">
                <a:cs typeface="Aharoni" panose="02010803020104030203" pitchFamily="2" charset="-79"/>
              </a:rPr>
              <a:t> to the single </a:t>
            </a:r>
            <a:r>
              <a:rPr lang="it-IT" sz="2400" b="1" err="1">
                <a:cs typeface="Aharoni" panose="02010803020104030203" pitchFamily="2" charset="-79"/>
              </a:rPr>
              <a:t>moves</a:t>
            </a:r>
            <a:r>
              <a:rPr lang="it-IT" sz="2400" b="1">
                <a:cs typeface="Aharoni" panose="02010803020104030203" pitchFamily="2" charset="-79"/>
              </a:rPr>
              <a:t>, </a:t>
            </a:r>
            <a:r>
              <a:rPr lang="it-IT" sz="2400" b="1" err="1">
                <a:cs typeface="Aharoni" panose="02010803020104030203" pitchFamily="2" charset="-79"/>
              </a:rPr>
              <a:t>at</a:t>
            </a:r>
            <a:r>
              <a:rPr lang="it-IT" sz="2400" b="1">
                <a:cs typeface="Aharoni" panose="02010803020104030203" pitchFamily="2" charset="-79"/>
              </a:rPr>
              <a:t> the end of </a:t>
            </a:r>
            <a:r>
              <a:rPr lang="it-IT" sz="2400" b="1" err="1">
                <a:cs typeface="Aharoni" panose="02010803020104030203" pitchFamily="2" charset="-79"/>
              </a:rPr>
              <a:t>each</a:t>
            </a:r>
            <a:r>
              <a:rPr lang="it-IT" sz="2400" b="1">
                <a:cs typeface="Aharoni" panose="02010803020104030203" pitchFamily="2" charset="-79"/>
              </a:rPr>
              <a:t> game.</a:t>
            </a:r>
          </a:p>
          <a:p>
            <a:pPr>
              <a:buClr>
                <a:srgbClr val="F0D9B5"/>
              </a:buClr>
            </a:pPr>
            <a:endParaRPr lang="it-IT" sz="2400"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400" b="1">
                <a:solidFill>
                  <a:srgbClr val="00B050"/>
                </a:solidFill>
                <a:cs typeface="Aharoni" panose="02010803020104030203" pitchFamily="2" charset="-79"/>
              </a:rPr>
              <a:t>Positive </a:t>
            </a:r>
            <a:r>
              <a:rPr lang="it-IT" sz="2400" b="1" err="1">
                <a:solidFill>
                  <a:srgbClr val="00B050"/>
                </a:solidFill>
                <a:cs typeface="Aharoni" panose="02010803020104030203" pitchFamily="2" charset="-79"/>
              </a:rPr>
              <a:t>Rewards</a:t>
            </a:r>
            <a:r>
              <a:rPr lang="it-IT" sz="2400" b="1">
                <a:solidFill>
                  <a:srgbClr val="00B050"/>
                </a:solidFill>
                <a:cs typeface="Aharoni" panose="02010803020104030203" pitchFamily="2" charset="-79"/>
              </a:rPr>
              <a:t> </a:t>
            </a:r>
            <a:r>
              <a:rPr lang="it-IT" sz="2400">
                <a:cs typeface="Aharoni" panose="02010803020104030203" pitchFamily="2" charset="-79"/>
              </a:rPr>
              <a:t>if the agent </a:t>
            </a:r>
            <a:r>
              <a:rPr lang="it-IT" sz="2400" err="1">
                <a:cs typeface="Aharoni" panose="02010803020104030203" pitchFamily="2" charset="-79"/>
              </a:rPr>
              <a:t>wins</a:t>
            </a:r>
            <a:r>
              <a:rPr lang="it-IT" sz="2400">
                <a:cs typeface="Aharoni" panose="02010803020104030203" pitchFamily="2" charset="-79"/>
              </a:rPr>
              <a:t> the game.</a:t>
            </a:r>
          </a:p>
          <a:p>
            <a:pPr>
              <a:buClr>
                <a:srgbClr val="F0D9B5"/>
              </a:buClr>
            </a:pPr>
            <a:endParaRPr lang="en-US" sz="2400"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 b="1">
                <a:cs typeface="Aharoni" panose="02010803020104030203" pitchFamily="2" charset="-79"/>
              </a:rPr>
              <a:t>Higher rewards </a:t>
            </a:r>
            <a:r>
              <a:rPr lang="en-US" sz="2400">
                <a:cs typeface="Aharoni" panose="02010803020104030203" pitchFamily="2" charset="-79"/>
              </a:rPr>
              <a:t>if the agent wins in a shorter number of moves, as shown in the figure.</a:t>
            </a:r>
          </a:p>
          <a:p>
            <a:pPr>
              <a:buClr>
                <a:srgbClr val="F0D9B5"/>
              </a:buClr>
            </a:pPr>
            <a:endParaRPr lang="en-US" sz="2400"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  <a:cs typeface="Aharoni" panose="02010803020104030203" pitchFamily="2" charset="-79"/>
              </a:rPr>
              <a:t>Negative</a:t>
            </a:r>
            <a:r>
              <a:rPr lang="en-US" sz="2400">
                <a:solidFill>
                  <a:srgbClr val="FF0000"/>
                </a:solidFill>
                <a:cs typeface="Aharoni" panose="02010803020104030203" pitchFamily="2" charset="-79"/>
              </a:rPr>
              <a:t> </a:t>
            </a:r>
            <a:r>
              <a:rPr lang="en-US" sz="2400" b="1">
                <a:solidFill>
                  <a:srgbClr val="FF0000"/>
                </a:solidFill>
                <a:cs typeface="Aharoni" panose="02010803020104030203" pitchFamily="2" charset="-79"/>
              </a:rPr>
              <a:t>rewards</a:t>
            </a:r>
            <a:r>
              <a:rPr lang="en-US" sz="2400">
                <a:cs typeface="Aharoni" panose="02010803020104030203" pitchFamily="2" charset="-79"/>
              </a:rPr>
              <a:t> if the Agent loses the game.</a:t>
            </a:r>
            <a:endParaRPr lang="it-IT" sz="2400"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7278C5-5108-B48B-7593-C781D13EAC6B}"/>
              </a:ext>
            </a:extLst>
          </p:cNvPr>
          <p:cNvGrpSpPr/>
          <p:nvPr/>
        </p:nvGrpSpPr>
        <p:grpSpPr>
          <a:xfrm rot="8048428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5D3AE45-310D-6633-710D-7F48CD9C506F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D49A7B5-1A16-E0FD-AEF9-4E82872A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2F4B3A-5520-3ADD-48DC-6C7941673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9786E67-032C-4FD7-A657-9ACD1D5A4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D61CD4-D578-71FF-76F9-692D44734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18" name="Picture 17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DF1037D1-B41A-B386-B78F-143D7A423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21" name="Picture 20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FB7CCCE1-0838-B127-AD85-697083FF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59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02336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0" y="-59589"/>
            <a:ext cx="103632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4000">
                <a:solidFill>
                  <a:srgbClr val="A4733E"/>
                </a:solidFill>
                <a:latin typeface="Aharoni"/>
                <a:cs typeface="Aharoni"/>
              </a:rPr>
              <a:t>S(c)arsa-</a:t>
            </a:r>
            <a:r>
              <a:rPr lang="en-US" sz="4000" b="1">
                <a:solidFill>
                  <a:srgbClr val="A4733E"/>
                </a:solidFill>
                <a:ea typeface="+mn-lt"/>
                <a:cs typeface="+mn-lt"/>
              </a:rPr>
              <a:t>ʎ</a:t>
            </a:r>
            <a:r>
              <a:rPr lang="it-IT" sz="4000">
                <a:solidFill>
                  <a:srgbClr val="A4733E"/>
                </a:solidFill>
                <a:latin typeface="Aharoni"/>
                <a:cs typeface="Aharoni"/>
              </a:rPr>
              <a:t>: Weights</a:t>
            </a:r>
            <a:endParaRPr lang="en-US" sz="4000">
              <a:solidFill>
                <a:srgbClr val="A4733E"/>
              </a:solidFill>
              <a:latin typeface="Aharoni"/>
              <a:cs typeface="Aharon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B9DD3D-FF4C-F4EA-2C45-8D7C38C65890}"/>
              </a:ext>
            </a:extLst>
          </p:cNvPr>
          <p:cNvGrpSpPr/>
          <p:nvPr/>
        </p:nvGrpSpPr>
        <p:grpSpPr>
          <a:xfrm>
            <a:off x="-3" y="533523"/>
            <a:ext cx="4754878" cy="3661876"/>
            <a:chOff x="6610663" y="1134050"/>
            <a:chExt cx="5469592" cy="4807772"/>
          </a:xfrm>
        </p:grpSpPr>
        <p:pic>
          <p:nvPicPr>
            <p:cNvPr id="10" name="Graphic 9" descr="Scales of justice with solid fill">
              <a:extLst>
                <a:ext uri="{FF2B5EF4-FFF2-40B4-BE49-F238E27FC236}">
                  <a16:creationId xmlns:a16="http://schemas.microsoft.com/office/drawing/2014/main" id="{C17387AD-3B84-A92E-CEAB-E3A03975B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5748" y="1134050"/>
              <a:ext cx="4807772" cy="4807772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646C671-FEAB-9EAB-1828-7CD13871F725}"/>
                </a:ext>
              </a:extLst>
            </p:cNvPr>
            <p:cNvGrpSpPr/>
            <p:nvPr/>
          </p:nvGrpSpPr>
          <p:grpSpPr>
            <a:xfrm>
              <a:off x="6610663" y="1379595"/>
              <a:ext cx="2385780" cy="2832082"/>
              <a:chOff x="8740887" y="3304424"/>
              <a:chExt cx="1876783" cy="2123162"/>
            </a:xfrm>
          </p:grpSpPr>
          <p:pic>
            <p:nvPicPr>
              <p:cNvPr id="6" name="Graphic 5" descr="Pawn with solid fill">
                <a:extLst>
                  <a:ext uri="{FF2B5EF4-FFF2-40B4-BE49-F238E27FC236}">
                    <a16:creationId xmlns:a16="http://schemas.microsoft.com/office/drawing/2014/main" id="{ED9FF61B-CAF5-52C6-AD7A-6BDC78287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53684" y="3304424"/>
                <a:ext cx="1251189" cy="1251189"/>
              </a:xfrm>
              <a:prstGeom prst="rect">
                <a:avLst/>
              </a:prstGeom>
            </p:spPr>
          </p:pic>
          <p:pic>
            <p:nvPicPr>
              <p:cNvPr id="15" name="Graphic 14" descr="Pawn with solid fill">
                <a:extLst>
                  <a:ext uri="{FF2B5EF4-FFF2-40B4-BE49-F238E27FC236}">
                    <a16:creationId xmlns:a16="http://schemas.microsoft.com/office/drawing/2014/main" id="{2A421B38-B84C-54F4-B167-299DEBC80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66481" y="4176397"/>
                <a:ext cx="1251189" cy="1251189"/>
              </a:xfrm>
              <a:prstGeom prst="rect">
                <a:avLst/>
              </a:prstGeom>
            </p:spPr>
          </p:pic>
          <p:pic>
            <p:nvPicPr>
              <p:cNvPr id="17" name="Graphic 16" descr="Pawn with solid fill">
                <a:extLst>
                  <a:ext uri="{FF2B5EF4-FFF2-40B4-BE49-F238E27FC236}">
                    <a16:creationId xmlns:a16="http://schemas.microsoft.com/office/drawing/2014/main" id="{B5B88BE9-28DB-5407-2B57-91DB83058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40887" y="4176397"/>
                <a:ext cx="1251189" cy="1251189"/>
              </a:xfrm>
              <a:prstGeom prst="rect">
                <a:avLst/>
              </a:prstGeom>
            </p:spPr>
          </p:pic>
        </p:grpSp>
        <p:pic>
          <p:nvPicPr>
            <p:cNvPr id="25" name="Picture 2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E65B773-4F34-3701-E32D-7E8B1D9CF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1550" y="1367282"/>
              <a:ext cx="2818705" cy="2625908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C81D8E0-8E24-D427-2DAA-ECFA58523208}"/>
              </a:ext>
            </a:extLst>
          </p:cNvPr>
          <p:cNvSpPr txBox="1"/>
          <p:nvPr/>
        </p:nvSpPr>
        <p:spPr>
          <a:xfrm>
            <a:off x="4383903" y="1264262"/>
            <a:ext cx="783068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400" err="1">
                <a:cs typeface="Aharoni"/>
              </a:rPr>
              <a:t>When</a:t>
            </a:r>
            <a:r>
              <a:rPr lang="it-IT" sz="2400">
                <a:cs typeface="Aharoni"/>
              </a:rPr>
              <a:t> the </a:t>
            </a:r>
            <a:r>
              <a:rPr lang="it-IT" sz="2400" err="1">
                <a:cs typeface="Aharoni"/>
              </a:rPr>
              <a:t>algorithm</a:t>
            </a:r>
            <a:r>
              <a:rPr lang="it-IT" sz="2400">
                <a:cs typeface="Aharoni"/>
              </a:rPr>
              <a:t> </a:t>
            </a:r>
            <a:r>
              <a:rPr lang="it-IT" sz="2400" err="1">
                <a:cs typeface="Aharoni"/>
              </a:rPr>
              <a:t>explores</a:t>
            </a:r>
            <a:r>
              <a:rPr lang="it-IT" sz="2400">
                <a:cs typeface="Aharoni"/>
              </a:rPr>
              <a:t>, </a:t>
            </a:r>
            <a:r>
              <a:rPr lang="en-US" sz="2400" noProof="1">
                <a:cs typeface="Aharoni"/>
              </a:rPr>
              <a:t>we</a:t>
            </a:r>
            <a:r>
              <a:rPr lang="it-IT" sz="2400">
                <a:cs typeface="Aharoni"/>
              </a:rPr>
              <a:t> </a:t>
            </a:r>
            <a:r>
              <a:rPr lang="it-IT" sz="2400" b="1">
                <a:cs typeface="Aharoni"/>
              </a:rPr>
              <a:t>weight the </a:t>
            </a:r>
            <a:r>
              <a:rPr lang="en-US" sz="2400" b="1" noProof="1">
                <a:cs typeface="Aharoni"/>
              </a:rPr>
              <a:t>probability</a:t>
            </a:r>
            <a:r>
              <a:rPr lang="it-IT" sz="2400" b="1" noProof="1">
                <a:cs typeface="Aharoni"/>
              </a:rPr>
              <a:t> </a:t>
            </a:r>
            <a:r>
              <a:rPr lang="it-IT" sz="2400">
                <a:cs typeface="Aharoni"/>
              </a:rPr>
              <a:t>of </a:t>
            </a:r>
            <a:r>
              <a:rPr lang="it-IT" sz="2400" err="1">
                <a:cs typeface="Aharoni"/>
              </a:rPr>
              <a:t>choosing</a:t>
            </a:r>
            <a:r>
              <a:rPr lang="it-IT" sz="2400">
                <a:cs typeface="Aharoni"/>
              </a:rPr>
              <a:t> the </a:t>
            </a:r>
            <a:r>
              <a:rPr lang="it-IT" sz="2400" err="1">
                <a:cs typeface="Aharoni"/>
              </a:rPr>
              <a:t>piece</a:t>
            </a:r>
            <a:r>
              <a:rPr lang="it-IT" sz="2400">
                <a:cs typeface="Aharoni"/>
              </a:rPr>
              <a:t> to </a:t>
            </a:r>
            <a:r>
              <a:rPr lang="it-IT" sz="2400" err="1">
                <a:cs typeface="Aharoni"/>
              </a:rPr>
              <a:t>move</a:t>
            </a:r>
            <a:r>
              <a:rPr lang="it-IT" sz="2400">
                <a:cs typeface="Aharoni"/>
              </a:rPr>
              <a:t>.</a:t>
            </a: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400">
                <a:cs typeface="Aharoni" panose="02010803020104030203" pitchFamily="2" charset="-79"/>
              </a:rPr>
              <a:t>At </a:t>
            </a:r>
            <a:r>
              <a:rPr lang="it-IT" sz="2400" err="1">
                <a:cs typeface="Aharoni" panose="02010803020104030203" pitchFamily="2" charset="-79"/>
              </a:rPr>
              <a:t>each</a:t>
            </a:r>
            <a:r>
              <a:rPr lang="it-IT" sz="2400">
                <a:cs typeface="Aharoni" panose="02010803020104030203" pitchFamily="2" charset="-79"/>
              </a:rPr>
              <a:t> </a:t>
            </a:r>
            <a:r>
              <a:rPr lang="it-IT" sz="2400" err="1">
                <a:cs typeface="Aharoni" panose="02010803020104030203" pitchFamily="2" charset="-79"/>
              </a:rPr>
              <a:t>move</a:t>
            </a:r>
            <a:r>
              <a:rPr lang="it-IT" sz="2400">
                <a:cs typeface="Aharoni" panose="02010803020104030203" pitchFamily="2" charset="-79"/>
              </a:rPr>
              <a:t>: </a:t>
            </a:r>
          </a:p>
          <a:p>
            <a:pPr marL="914400" lvl="1" indent="-4572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it-IT" sz="2400">
                <a:cs typeface="Aharoni" panose="02010803020104030203" pitchFamily="2" charset="-79"/>
              </a:rPr>
              <a:t>50% of chance of </a:t>
            </a:r>
            <a:r>
              <a:rPr lang="it-IT" sz="2400" err="1">
                <a:cs typeface="Aharoni" panose="02010803020104030203" pitchFamily="2" charset="-79"/>
              </a:rPr>
              <a:t>moving</a:t>
            </a:r>
            <a:r>
              <a:rPr lang="it-IT" sz="2400">
                <a:cs typeface="Aharoni" panose="02010803020104030203" pitchFamily="2" charset="-79"/>
              </a:rPr>
              <a:t> the </a:t>
            </a:r>
            <a:r>
              <a:rPr lang="it-IT" sz="2400" err="1">
                <a:cs typeface="Aharoni" panose="02010803020104030203" pitchFamily="2" charset="-79"/>
              </a:rPr>
              <a:t>pawn</a:t>
            </a:r>
            <a:endParaRPr lang="it-IT" sz="2400">
              <a:cs typeface="Aharoni" panose="02010803020104030203" pitchFamily="2" charset="-79"/>
            </a:endParaRPr>
          </a:p>
          <a:p>
            <a:pPr marL="914400" lvl="1" indent="-4572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it-IT" sz="2400" b="1" err="1">
                <a:cs typeface="Aharoni" panose="02010803020104030203" pitchFamily="2" charset="-79"/>
              </a:rPr>
              <a:t>fairly</a:t>
            </a:r>
            <a:r>
              <a:rPr lang="it-IT" sz="2400">
                <a:cs typeface="Aharoni" panose="02010803020104030203" pitchFamily="2" charset="-79"/>
              </a:rPr>
              <a:t> divide the </a:t>
            </a:r>
            <a:r>
              <a:rPr lang="it-IT" sz="2400" err="1">
                <a:cs typeface="Aharoni" panose="02010803020104030203" pitchFamily="2" charset="-79"/>
              </a:rPr>
              <a:t>remaing</a:t>
            </a:r>
            <a:r>
              <a:rPr lang="it-IT" sz="2400">
                <a:cs typeface="Aharoni" panose="02010803020104030203" pitchFamily="2" charset="-79"/>
              </a:rPr>
              <a:t> 50% </a:t>
            </a:r>
            <a:r>
              <a:rPr lang="it-IT" sz="2400" err="1">
                <a:cs typeface="Aharoni" panose="02010803020104030203" pitchFamily="2" charset="-79"/>
              </a:rPr>
              <a:t>among</a:t>
            </a:r>
            <a:r>
              <a:rPr lang="it-IT" sz="2400">
                <a:cs typeface="Aharoni" panose="02010803020104030203" pitchFamily="2" charset="-79"/>
              </a:rPr>
              <a:t> </a:t>
            </a:r>
            <a:r>
              <a:rPr lang="it-IT" sz="2400" err="1">
                <a:cs typeface="Aharoni" panose="02010803020104030203" pitchFamily="2" charset="-79"/>
              </a:rPr>
              <a:t>all</a:t>
            </a:r>
            <a:r>
              <a:rPr lang="it-IT" sz="2400">
                <a:cs typeface="Aharoni" panose="02010803020104030203" pitchFamily="2" charset="-79"/>
              </a:rPr>
              <a:t> the king </a:t>
            </a:r>
            <a:r>
              <a:rPr lang="it-IT" sz="2400" err="1">
                <a:cs typeface="Aharoni" panose="02010803020104030203" pitchFamily="2" charset="-79"/>
              </a:rPr>
              <a:t>possible</a:t>
            </a:r>
            <a:r>
              <a:rPr lang="it-IT" sz="2400">
                <a:cs typeface="Aharoni" panose="02010803020104030203" pitchFamily="2" charset="-79"/>
              </a:rPr>
              <a:t> </a:t>
            </a:r>
            <a:r>
              <a:rPr lang="it-IT" sz="2400" err="1">
                <a:cs typeface="Aharoni" panose="02010803020104030203" pitchFamily="2" charset="-79"/>
              </a:rPr>
              <a:t>moves</a:t>
            </a:r>
            <a:r>
              <a:rPr lang="it-IT" sz="2400">
                <a:cs typeface="Aharoni" panose="02010803020104030203" pitchFamily="2" charset="-79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7B0EC5-1F83-7755-31BD-2F53DD84043A}"/>
              </a:ext>
            </a:extLst>
          </p:cNvPr>
          <p:cNvGrpSpPr/>
          <p:nvPr/>
        </p:nvGrpSpPr>
        <p:grpSpPr>
          <a:xfrm rot="8036183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83D51AC3-3929-F175-AED0-3C4B4D3CAFAC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5C0DA3-B0FC-18F5-E3B6-BD9D7C7D9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003E32-5109-DF47-14AA-28E303E1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6FD805-038C-3555-F93C-A3213FF17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79C0F0F-A111-5D9D-30D5-DE7DAC6F6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22" name="Picture 21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1C68DBF6-E131-9FCF-1D6D-8CD83E6BB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23" name="Picture 22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F1AE1FBA-641B-D315-4BD4-77831889C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7291E4A-9896-38F8-9EBC-9C3FFA5F3B99}"/>
              </a:ext>
            </a:extLst>
          </p:cNvPr>
          <p:cNvSpPr txBox="1"/>
          <p:nvPr/>
        </p:nvSpPr>
        <p:spPr>
          <a:xfrm>
            <a:off x="174695" y="4410886"/>
            <a:ext cx="420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400" err="1">
                <a:cs typeface="Aharoni" panose="02010803020104030203" pitchFamily="2" charset="-79"/>
              </a:rPr>
              <a:t>Example</a:t>
            </a:r>
            <a:r>
              <a:rPr lang="it-IT" sz="2400">
                <a:cs typeface="Aharoni" panose="02010803020104030203" pitchFamily="2" charset="-79"/>
              </a:rPr>
              <a:t>: </a:t>
            </a: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it-IT" sz="2400" err="1">
                <a:cs typeface="Aharoni" panose="02010803020104030203" pitchFamily="2" charset="-79"/>
              </a:rPr>
              <a:t>Pawn</a:t>
            </a:r>
            <a:r>
              <a:rPr lang="it-IT" sz="2400">
                <a:cs typeface="Aharoni" panose="02010803020104030203" pitchFamily="2" charset="-79"/>
              </a:rPr>
              <a:t>: 1 </a:t>
            </a:r>
            <a:r>
              <a:rPr lang="it-IT" sz="2400" err="1">
                <a:cs typeface="Aharoni" panose="02010803020104030203" pitchFamily="2" charset="-79"/>
              </a:rPr>
              <a:t>possible</a:t>
            </a:r>
            <a:r>
              <a:rPr lang="it-IT" sz="2400">
                <a:cs typeface="Aharoni" panose="02010803020104030203" pitchFamily="2" charset="-79"/>
              </a:rPr>
              <a:t> </a:t>
            </a:r>
            <a:r>
              <a:rPr lang="it-IT" sz="2400" err="1">
                <a:cs typeface="Aharoni" panose="02010803020104030203" pitchFamily="2" charset="-79"/>
              </a:rPr>
              <a:t>move</a:t>
            </a:r>
            <a:endParaRPr lang="it-IT" sz="2400">
              <a:cs typeface="Aharoni" panose="02010803020104030203" pitchFamily="2" charset="-79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it-IT" sz="2400">
                <a:cs typeface="Aharoni" panose="02010803020104030203" pitchFamily="2" charset="-79"/>
              </a:rPr>
              <a:t>King: 4 </a:t>
            </a:r>
            <a:r>
              <a:rPr lang="it-IT" sz="2400" err="1">
                <a:cs typeface="Aharoni" panose="02010803020104030203" pitchFamily="2" charset="-79"/>
              </a:rPr>
              <a:t>possible</a:t>
            </a:r>
            <a:r>
              <a:rPr lang="it-IT" sz="2400">
                <a:cs typeface="Aharoni" panose="02010803020104030203" pitchFamily="2" charset="-79"/>
              </a:rPr>
              <a:t> </a:t>
            </a:r>
            <a:r>
              <a:rPr lang="it-IT" sz="2400" err="1">
                <a:cs typeface="Aharoni" panose="02010803020104030203" pitchFamily="2" charset="-79"/>
              </a:rPr>
              <a:t>moves</a:t>
            </a:r>
            <a:endParaRPr lang="en-US" sz="24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BA4F09-22CC-7370-7E97-F0196DC6781D}"/>
              </a:ext>
            </a:extLst>
          </p:cNvPr>
          <p:cNvGrpSpPr/>
          <p:nvPr/>
        </p:nvGrpSpPr>
        <p:grpSpPr>
          <a:xfrm>
            <a:off x="6369122" y="4761921"/>
            <a:ext cx="6181889" cy="1208800"/>
            <a:chOff x="6457151" y="4520990"/>
            <a:chExt cx="6181889" cy="12088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3035BD8-EC4C-C242-436E-20BE445B9839}"/>
                </a:ext>
              </a:extLst>
            </p:cNvPr>
            <p:cNvGrpSpPr/>
            <p:nvPr/>
          </p:nvGrpSpPr>
          <p:grpSpPr>
            <a:xfrm>
              <a:off x="6457151" y="5109938"/>
              <a:ext cx="5631944" cy="619852"/>
              <a:chOff x="1532399" y="5722808"/>
              <a:chExt cx="5631944" cy="61985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DB8FFE-DB6D-4AC6-67B2-AD56747A02D2}"/>
                  </a:ext>
                </a:extLst>
              </p:cNvPr>
              <p:cNvGrpSpPr/>
              <p:nvPr/>
            </p:nvGrpSpPr>
            <p:grpSpPr>
              <a:xfrm>
                <a:off x="1532399" y="5722808"/>
                <a:ext cx="5631944" cy="619852"/>
                <a:chOff x="1405744" y="4833735"/>
                <a:chExt cx="5133053" cy="595495"/>
              </a:xfrm>
            </p:grpSpPr>
            <p:sp>
              <p:nvSpPr>
                <p:cNvPr id="18" name="Right Brace 17">
                  <a:extLst>
                    <a:ext uri="{FF2B5EF4-FFF2-40B4-BE49-F238E27FC236}">
                      <a16:creationId xmlns:a16="http://schemas.microsoft.com/office/drawing/2014/main" id="{4651A431-433F-59E1-DBE3-9E0F38F92307}"/>
                    </a:ext>
                  </a:extLst>
                </p:cNvPr>
                <p:cNvSpPr/>
                <p:nvPr/>
              </p:nvSpPr>
              <p:spPr>
                <a:xfrm rot="5400000">
                  <a:off x="2208734" y="4757900"/>
                  <a:ext cx="203930" cy="355600"/>
                </a:xfrm>
                <a:prstGeom prst="rightBrace">
                  <a:avLst>
                    <a:gd name="adj1" fmla="val 25299"/>
                    <a:gd name="adj2" fmla="val 47396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C88B32-FB8F-C361-EBDB-CDD0E4C11260}"/>
                    </a:ext>
                  </a:extLst>
                </p:cNvPr>
                <p:cNvSpPr txBox="1"/>
                <p:nvPr/>
              </p:nvSpPr>
              <p:spPr>
                <a:xfrm>
                  <a:off x="1405744" y="5074411"/>
                  <a:ext cx="2154486" cy="35481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it-IT" err="1">
                      <a:cs typeface="Aharoni"/>
                    </a:rPr>
                    <a:t>Pawn</a:t>
                  </a:r>
                  <a:r>
                    <a:rPr lang="it-IT">
                      <a:cs typeface="Aharoni"/>
                    </a:rPr>
                    <a:t> </a:t>
                  </a:r>
                  <a:r>
                    <a:rPr lang="it-IT" err="1">
                      <a:cs typeface="Aharoni"/>
                    </a:rPr>
                    <a:t>move</a:t>
                  </a:r>
                  <a:r>
                    <a:rPr lang="it-IT">
                      <a:cs typeface="Aharoni"/>
                    </a:rPr>
                    <a:t> </a:t>
                  </a:r>
                  <a:r>
                    <a:rPr lang="it-IT" err="1">
                      <a:cs typeface="Aharoni"/>
                    </a:rPr>
                    <a:t>probability</a:t>
                  </a:r>
                  <a:endParaRPr lang="en-US" err="1"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0F5ED0B-BD9D-A2A5-ECC1-69F2334EE866}"/>
                    </a:ext>
                  </a:extLst>
                </p:cNvPr>
                <p:cNvSpPr txBox="1"/>
                <p:nvPr/>
              </p:nvSpPr>
              <p:spPr>
                <a:xfrm>
                  <a:off x="3745444" y="5064233"/>
                  <a:ext cx="2793353" cy="35481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it-IT">
                      <a:cs typeface="Aharoni"/>
                    </a:rPr>
                    <a:t>King </a:t>
                  </a:r>
                  <a:r>
                    <a:rPr lang="it-IT" err="1">
                      <a:cs typeface="Aharoni"/>
                    </a:rPr>
                    <a:t>moves</a:t>
                  </a:r>
                  <a:r>
                    <a:rPr lang="it-IT">
                      <a:cs typeface="Aharoni"/>
                    </a:rPr>
                    <a:t> </a:t>
                  </a:r>
                  <a:r>
                    <a:rPr lang="it-IT" err="1">
                      <a:cs typeface="Aharoni"/>
                    </a:rPr>
                    <a:t>probabilities</a:t>
                  </a:r>
                  <a:endParaRPr lang="en-US" err="1"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34" name="Right Brace 33">
                <a:extLst>
                  <a:ext uri="{FF2B5EF4-FFF2-40B4-BE49-F238E27FC236}">
                    <a16:creationId xmlns:a16="http://schemas.microsoft.com/office/drawing/2014/main" id="{3BD2AC1A-93F0-B4E3-1C10-505F3C8DD47B}"/>
                  </a:ext>
                </a:extLst>
              </p:cNvPr>
              <p:cNvSpPr/>
              <p:nvPr/>
            </p:nvSpPr>
            <p:spPr>
              <a:xfrm rot="5400000">
                <a:off x="4912903" y="3879769"/>
                <a:ext cx="212273" cy="3921760"/>
              </a:xfrm>
              <a:prstGeom prst="rightBrace">
                <a:avLst>
                  <a:gd name="adj1" fmla="val 25299"/>
                  <a:gd name="adj2" fmla="val 47396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5816EC-A817-446C-C602-7B77C6C430DA}"/>
                </a:ext>
              </a:extLst>
            </p:cNvPr>
            <p:cNvSpPr txBox="1"/>
            <p:nvPr/>
          </p:nvSpPr>
          <p:spPr>
            <a:xfrm>
              <a:off x="7051040" y="4520990"/>
              <a:ext cx="5588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>
                  <a:cs typeface="Aharoni" panose="02010803020104030203" pitchFamily="2" charset="-79"/>
                </a:rPr>
                <a:t>[0.5 ; 0.125 ; 0.125 ; 0.125 ; 0.125]</a:t>
              </a:r>
              <a:endParaRPr lang="en-US" sz="2800">
                <a:cs typeface="Aharoni" panose="02010803020104030203" pitchFamily="2" charset="-79"/>
              </a:endParaRPr>
            </a:p>
            <a:p>
              <a:endParaRPr lang="en-US" sz="280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5D79906-68F3-EF77-84CA-122ADD5FF4D6}"/>
              </a:ext>
            </a:extLst>
          </p:cNvPr>
          <p:cNvSpPr/>
          <p:nvPr/>
        </p:nvSpPr>
        <p:spPr>
          <a:xfrm>
            <a:off x="4146148" y="4561163"/>
            <a:ext cx="2613648" cy="919829"/>
          </a:xfrm>
          <a:prstGeom prst="rightArrow">
            <a:avLst/>
          </a:prstGeom>
          <a:solidFill>
            <a:srgbClr val="B58863"/>
          </a:solidFill>
          <a:ln>
            <a:solidFill>
              <a:srgbClr val="A47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Weights vector</a:t>
            </a:r>
          </a:p>
        </p:txBody>
      </p:sp>
    </p:spTree>
    <p:extLst>
      <p:ext uri="{BB962C8B-B14F-4D97-AF65-F5344CB8AC3E}">
        <p14:creationId xmlns:p14="http://schemas.microsoft.com/office/powerpoint/2010/main" val="385100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10798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0" y="-879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err="1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[1]</a:t>
            </a:r>
            <a:endParaRPr lang="en-US" sz="4000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290882-FA6E-BD58-1D0C-2AB4008BAA62}"/>
              </a:ext>
            </a:extLst>
          </p:cNvPr>
          <p:cNvGrpSpPr/>
          <p:nvPr/>
        </p:nvGrpSpPr>
        <p:grpSpPr>
          <a:xfrm rot="3919214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22FBCB9-ED95-2268-1231-F89010F5A8FC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E2E8FC-5656-EDD2-42B3-F97559F86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E6D7068-8633-B608-64FC-CADF5B9B8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94F2F6-B0A8-BA2D-6820-B8D8429E9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650D3E4-E667-10A0-DBB8-89A93DF54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15" name="Picture 14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EEFCAA1C-6040-463F-4609-BD4B502D9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17" name="Picture 16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E192501D-3DC4-B42D-2EC4-BC3C307D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9A3FCCF-0D75-4652-0DCC-55003A158D0D}"/>
              </a:ext>
            </a:extLst>
          </p:cNvPr>
          <p:cNvSpPr txBox="1"/>
          <p:nvPr/>
        </p:nvSpPr>
        <p:spPr>
          <a:xfrm>
            <a:off x="-13960" y="993458"/>
            <a:ext cx="56600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200"/>
              <a:t>The graph represent the score obtained: </a:t>
            </a: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>
                <a:solidFill>
                  <a:srgbClr val="00B050"/>
                </a:solidFill>
              </a:rPr>
              <a:t>+ 1</a:t>
            </a:r>
            <a:r>
              <a:rPr lang="en-US" sz="2200"/>
              <a:t> if white agent </a:t>
            </a:r>
            <a:r>
              <a:rPr lang="en-US" sz="2200">
                <a:solidFill>
                  <a:srgbClr val="00B050"/>
                </a:solidFill>
              </a:rPr>
              <a:t>wins the game</a:t>
            </a: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>
                <a:solidFill>
                  <a:srgbClr val="FF0000"/>
                </a:solidFill>
              </a:rPr>
              <a:t>– 1</a:t>
            </a:r>
            <a:r>
              <a:rPr lang="en-US" sz="2200"/>
              <a:t> if white agent </a:t>
            </a:r>
            <a:r>
              <a:rPr lang="en-US" sz="2200">
                <a:solidFill>
                  <a:srgbClr val="FF0000"/>
                </a:solidFill>
              </a:rPr>
              <a:t>loses the game</a:t>
            </a: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200"/>
              <a:t>3 main phases:</a:t>
            </a:r>
          </a:p>
          <a:p>
            <a:pPr marL="742950" lvl="1" indent="-28575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 b="1"/>
              <a:t>First</a:t>
            </a:r>
            <a:r>
              <a:rPr lang="en-US" sz="2200"/>
              <a:t>: The algorithm is </a:t>
            </a:r>
            <a:r>
              <a:rPr lang="en-US" sz="2200" b="1"/>
              <a:t>totally explorative,</a:t>
            </a:r>
            <a:r>
              <a:rPr lang="en-US" sz="2200"/>
              <a:t> no winning sequence discovered.</a:t>
            </a:r>
          </a:p>
          <a:p>
            <a:pPr marL="742950" lvl="1" indent="-28575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 b="1"/>
              <a:t>Second</a:t>
            </a:r>
            <a:r>
              <a:rPr lang="en-US" sz="2200"/>
              <a:t>: The algorithm starts to learn, but still </a:t>
            </a:r>
            <a:r>
              <a:rPr lang="en-US" sz="2200" b="1"/>
              <a:t>explores</a:t>
            </a:r>
            <a:r>
              <a:rPr lang="en-US" sz="2200"/>
              <a:t> </a:t>
            </a:r>
            <a:r>
              <a:rPr lang="en-US" sz="2200" b="1"/>
              <a:t>new</a:t>
            </a:r>
            <a:r>
              <a:rPr lang="en-US" sz="2200"/>
              <a:t> </a:t>
            </a:r>
            <a:r>
              <a:rPr lang="en-US" sz="2200" b="1"/>
              <a:t>paths</a:t>
            </a:r>
            <a:r>
              <a:rPr lang="en-US" sz="2200"/>
              <a:t>, that cause it to lose. </a:t>
            </a:r>
          </a:p>
          <a:p>
            <a:pPr marL="742950" lvl="1" indent="-28575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200" b="1"/>
              <a:t>Third</a:t>
            </a:r>
            <a:r>
              <a:rPr lang="en-US" sz="2200"/>
              <a:t>: The algorithm becomes (almost) </a:t>
            </a:r>
            <a:r>
              <a:rPr lang="en-US" sz="2200" b="1"/>
              <a:t>totally</a:t>
            </a:r>
            <a:r>
              <a:rPr lang="en-US" sz="2200"/>
              <a:t> </a:t>
            </a:r>
            <a:r>
              <a:rPr lang="en-US" sz="2200" b="1"/>
              <a:t>greedy</a:t>
            </a:r>
            <a:r>
              <a:rPr lang="en-US" sz="2200"/>
              <a:t>: it has learnt how to respond to the majority of the possible black moves.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E66E52-E8D3-B585-435F-E52586C6F1D3}"/>
              </a:ext>
            </a:extLst>
          </p:cNvPr>
          <p:cNvGrpSpPr/>
          <p:nvPr/>
        </p:nvGrpSpPr>
        <p:grpSpPr>
          <a:xfrm>
            <a:off x="5502966" y="699096"/>
            <a:ext cx="6680584" cy="4900677"/>
            <a:chOff x="5502966" y="699096"/>
            <a:chExt cx="6680584" cy="49006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2252B5A-F43F-CC67-CDBD-B4B93D523D33}"/>
                </a:ext>
              </a:extLst>
            </p:cNvPr>
            <p:cNvGrpSpPr/>
            <p:nvPr/>
          </p:nvGrpSpPr>
          <p:grpSpPr>
            <a:xfrm>
              <a:off x="5502966" y="699096"/>
              <a:ext cx="6680584" cy="4900677"/>
              <a:chOff x="5447441" y="857019"/>
              <a:chExt cx="6680584" cy="490067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0706EF4-D481-B818-2C69-D7EEAD7E6CFE}"/>
                  </a:ext>
                </a:extLst>
              </p:cNvPr>
              <p:cNvGrpSpPr/>
              <p:nvPr/>
            </p:nvGrpSpPr>
            <p:grpSpPr>
              <a:xfrm>
                <a:off x="5447441" y="857019"/>
                <a:ext cx="6680584" cy="4900677"/>
                <a:chOff x="5474337" y="836699"/>
                <a:chExt cx="6680584" cy="4900677"/>
              </a:xfrm>
            </p:grpSpPr>
            <p:pic>
              <p:nvPicPr>
                <p:cNvPr id="7" name="Picture 6" descr="Chart, line chart&#10;&#10;Description automatically generated">
                  <a:extLst>
                    <a:ext uri="{FF2B5EF4-FFF2-40B4-BE49-F238E27FC236}">
                      <a16:creationId xmlns:a16="http://schemas.microsoft.com/office/drawing/2014/main" id="{3D9B9A88-D0EB-02A7-69E9-789B811BDA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4337" y="836699"/>
                  <a:ext cx="6680584" cy="4900677"/>
                </a:xfrm>
                <a:prstGeom prst="rect">
                  <a:avLst/>
                </a:prstGeom>
              </p:spPr>
            </p:pic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F8F10BE-5047-E87F-021D-185D7DC4E3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7920" y="1457183"/>
                  <a:ext cx="0" cy="38869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DD99B89-CC39-3C65-C825-DB8DD3C3F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429" y="1447022"/>
                  <a:ext cx="0" cy="38869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EE9A1430-8723-CB6F-348A-8E29A0A8AFC3}"/>
                  </a:ext>
                </a:extLst>
              </p:cNvPr>
              <p:cNvSpPr/>
              <p:nvPr/>
            </p:nvSpPr>
            <p:spPr>
              <a:xfrm>
                <a:off x="7933623" y="2722880"/>
                <a:ext cx="487558" cy="467124"/>
              </a:xfrm>
              <a:prstGeom prst="flowChartConnector">
                <a:avLst/>
              </a:prstGeom>
              <a:solidFill>
                <a:srgbClr val="B58863">
                  <a:alpha val="65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85D5B2D2-4685-8EDF-6D2A-3E49A3902810}"/>
                  </a:ext>
                </a:extLst>
              </p:cNvPr>
              <p:cNvSpPr/>
              <p:nvPr/>
            </p:nvSpPr>
            <p:spPr>
              <a:xfrm>
                <a:off x="9307023" y="2713666"/>
                <a:ext cx="487558" cy="467124"/>
              </a:xfrm>
              <a:prstGeom prst="flowChartConnector">
                <a:avLst/>
              </a:prstGeom>
              <a:solidFill>
                <a:srgbClr val="B58863">
                  <a:alpha val="8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2654F1CF-81F6-076E-D9EF-CE74F253FBA5}"/>
                </a:ext>
              </a:extLst>
            </p:cNvPr>
            <p:cNvSpPr/>
            <p:nvPr/>
          </p:nvSpPr>
          <p:spPr>
            <a:xfrm>
              <a:off x="6579505" y="2548178"/>
              <a:ext cx="487558" cy="467124"/>
            </a:xfrm>
            <a:prstGeom prst="flowChartConnector">
              <a:avLst/>
            </a:prstGeom>
            <a:solidFill>
              <a:srgbClr val="B58863">
                <a:alpha val="5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7F3E999-FAFD-4AB5-0AFF-B262574AD074}"/>
              </a:ext>
            </a:extLst>
          </p:cNvPr>
          <p:cNvSpPr txBox="1"/>
          <p:nvPr/>
        </p:nvSpPr>
        <p:spPr>
          <a:xfrm>
            <a:off x="5779678" y="5538420"/>
            <a:ext cx="64123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Note that </a:t>
            </a:r>
            <a:r>
              <a:rPr lang="en-US"/>
              <a:t>since the explorative phase has a </a:t>
            </a:r>
            <a:r>
              <a:rPr lang="en-US" b="1"/>
              <a:t>random component</a:t>
            </a:r>
            <a:r>
              <a:rPr lang="en-US"/>
              <a:t>, repeating the same experiment twice could provide different results (due to potentially different black response). Nonetheless, in the long run the algorithm will converge in any case</a:t>
            </a:r>
          </a:p>
        </p:txBody>
      </p:sp>
    </p:spTree>
    <p:extLst>
      <p:ext uri="{BB962C8B-B14F-4D97-AF65-F5344CB8AC3E}">
        <p14:creationId xmlns:p14="http://schemas.microsoft.com/office/powerpoint/2010/main" val="297217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873BFE6-A887-3DD0-E01E-257EA285F102}"/>
              </a:ext>
            </a:extLst>
          </p:cNvPr>
          <p:cNvGrpSpPr/>
          <p:nvPr/>
        </p:nvGrpSpPr>
        <p:grpSpPr>
          <a:xfrm>
            <a:off x="345867" y="717587"/>
            <a:ext cx="6093425" cy="5141406"/>
            <a:chOff x="121820" y="699095"/>
            <a:chExt cx="6502500" cy="554810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7A20F5E-EA70-F306-F0E6-BBF0DA276A08}"/>
                </a:ext>
              </a:extLst>
            </p:cNvPr>
            <p:cNvGrpSpPr/>
            <p:nvPr/>
          </p:nvGrpSpPr>
          <p:grpSpPr>
            <a:xfrm>
              <a:off x="121820" y="699095"/>
              <a:ext cx="6502500" cy="5548105"/>
              <a:chOff x="121820" y="699095"/>
              <a:chExt cx="6502500" cy="554810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ABF301A-544B-E749-F77B-34EDD7CE87D9}"/>
                  </a:ext>
                </a:extLst>
              </p:cNvPr>
              <p:cNvGrpSpPr/>
              <p:nvPr/>
            </p:nvGrpSpPr>
            <p:grpSpPr>
              <a:xfrm>
                <a:off x="121820" y="699095"/>
                <a:ext cx="6502500" cy="5548105"/>
                <a:chOff x="150902" y="833566"/>
                <a:chExt cx="6064343" cy="4832357"/>
              </a:xfrm>
            </p:grpSpPr>
            <p:pic>
              <p:nvPicPr>
                <p:cNvPr id="12" name="Picture 11" descr="Chart, line chart&#10;&#10;Description automatically generated">
                  <a:extLst>
                    <a:ext uri="{FF2B5EF4-FFF2-40B4-BE49-F238E27FC236}">
                      <a16:creationId xmlns:a16="http://schemas.microsoft.com/office/drawing/2014/main" id="{A4C8B2ED-6CFC-B135-8759-22490EAEF6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902" y="833566"/>
                  <a:ext cx="6064343" cy="4832357"/>
                </a:xfrm>
                <a:prstGeom prst="rect">
                  <a:avLst/>
                </a:prstGeom>
              </p:spPr>
            </p:pic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AA57454-07C6-68D7-D671-F270B13EB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2169" y="1640321"/>
                  <a:ext cx="2666551" cy="324663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123D8E3-875B-EE9B-FBDA-D88DE83BB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00584" y="1536205"/>
                  <a:ext cx="1523737" cy="10411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C21EBB-E3D7-AB5C-D791-1023DA2C15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9666" y="1225820"/>
                <a:ext cx="712550" cy="27998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4656380-A700-98BC-BDAC-D1FD878E5A86}"/>
                  </a:ext>
                </a:extLst>
              </p:cNvPr>
              <p:cNvSpPr txBox="1"/>
              <p:nvPr/>
            </p:nvSpPr>
            <p:spPr>
              <a:xfrm>
                <a:off x="991049" y="5633548"/>
                <a:ext cx="5394177" cy="3321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1400"/>
                  <a:t>0                     200                     400                     600                    800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6BEE2D0-870F-1EAD-534D-AABF12109F3A}"/>
                </a:ext>
              </a:extLst>
            </p:cNvPr>
            <p:cNvCxnSpPr>
              <a:cxnSpLocks/>
            </p:cNvCxnSpPr>
            <p:nvPr/>
          </p:nvCxnSpPr>
          <p:spPr>
            <a:xfrm>
              <a:off x="3958140" y="1076766"/>
              <a:ext cx="0" cy="45112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D600DF-E5D5-048B-CC55-B364D7EBCFF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45" y="1086669"/>
              <a:ext cx="0" cy="45112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10798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0" y="-879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err="1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[2]</a:t>
            </a:r>
            <a:endParaRPr lang="en-US" sz="4000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3FCCF-0D75-4652-0DCC-55003A158D0D}"/>
              </a:ext>
            </a:extLst>
          </p:cNvPr>
          <p:cNvSpPr txBox="1"/>
          <p:nvPr/>
        </p:nvSpPr>
        <p:spPr>
          <a:xfrm>
            <a:off x="6215245" y="699096"/>
            <a:ext cx="59008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F0D9B5"/>
              </a:buClr>
            </a:pPr>
            <a:r>
              <a:rPr lang="en-US" sz="2400"/>
              <a:t>What is the slope of the learning?</a:t>
            </a:r>
          </a:p>
          <a:p>
            <a:pPr lvl="1">
              <a:buClr>
                <a:srgbClr val="F0D9B5"/>
              </a:buClr>
            </a:pPr>
            <a:endParaRPr lang="en-US" sz="2400"/>
          </a:p>
          <a:p>
            <a:pPr marL="800100" lvl="1" indent="-34290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/>
              <a:t>Taking into account </a:t>
            </a:r>
            <a:r>
              <a:rPr lang="en-US" sz="2400" b="1"/>
              <a:t>all the games</a:t>
            </a:r>
            <a:r>
              <a:rPr lang="en-US" sz="2400"/>
              <a:t>, the algorithm has won </a:t>
            </a:r>
            <a:r>
              <a:rPr lang="en-US" sz="2400" b="1"/>
              <a:t>64,38%</a:t>
            </a:r>
            <a:r>
              <a:rPr lang="en-US" sz="2400"/>
              <a:t> of the games</a:t>
            </a:r>
          </a:p>
          <a:p>
            <a:pPr marL="800100" lvl="1" indent="-34290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400"/>
          </a:p>
          <a:p>
            <a:pPr marL="800100" lvl="1" indent="-34290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/>
              <a:t>Let’s check </a:t>
            </a:r>
            <a:r>
              <a:rPr lang="en-US" sz="2400" b="1"/>
              <a:t>how the win rate changes</a:t>
            </a:r>
            <a:r>
              <a:rPr lang="en-US" sz="2400"/>
              <a:t>, (iteratively excluding 100 games)</a:t>
            </a:r>
          </a:p>
          <a:p>
            <a:pPr marL="1257300" lvl="2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400"/>
              <a:t>The graph shows an </a:t>
            </a:r>
            <a:r>
              <a:rPr lang="en-US" sz="2400" b="1"/>
              <a:t>almost linear growth </a:t>
            </a:r>
            <a:r>
              <a:rPr lang="en-US" sz="2400"/>
              <a:t>in the win rate for the first 500 games</a:t>
            </a:r>
          </a:p>
          <a:p>
            <a:pPr marL="1257300" lvl="2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400"/>
              <a:t>From game 500 to game 800 the win rate is stable at </a:t>
            </a:r>
            <a:r>
              <a:rPr lang="en-US" sz="2400" b="1"/>
              <a:t>95%</a:t>
            </a:r>
            <a:r>
              <a:rPr lang="en-US" sz="2400"/>
              <a:t>.</a:t>
            </a:r>
          </a:p>
          <a:p>
            <a:pPr marL="1257300" lvl="2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400"/>
              <a:t>After game 800 it starts increasing again (</a:t>
            </a:r>
            <a:r>
              <a:rPr lang="en-US" sz="2400" b="1"/>
              <a:t>99.01%</a:t>
            </a:r>
            <a:r>
              <a:rPr lang="en-US" sz="2400"/>
              <a:t> of win rate in the last 100 games).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290882-FA6E-BD58-1D0C-2AB4008BAA62}"/>
              </a:ext>
            </a:extLst>
          </p:cNvPr>
          <p:cNvGrpSpPr/>
          <p:nvPr/>
        </p:nvGrpSpPr>
        <p:grpSpPr>
          <a:xfrm rot="3919214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22FBCB9-ED95-2268-1231-F89010F5A8FC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E2E8FC-5656-EDD2-42B3-F97559F86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E6D7068-8633-B608-64FC-CADF5B9B8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94F2F6-B0A8-BA2D-6820-B8D8429E9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650D3E4-E667-10A0-DBB8-89A93DF54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15" name="Picture 14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EEFCAA1C-6040-463F-4609-BD4B502D9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17" name="Picture 16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E192501D-3DC4-B42D-2EC4-BC3C307D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824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554484-C40C-F604-4C17-BB2C35CFE6E3}"/>
              </a:ext>
            </a:extLst>
          </p:cNvPr>
          <p:cNvGrpSpPr/>
          <p:nvPr/>
        </p:nvGrpSpPr>
        <p:grpSpPr>
          <a:xfrm>
            <a:off x="538480" y="1173599"/>
            <a:ext cx="7040880" cy="5340946"/>
            <a:chOff x="599440" y="320159"/>
            <a:chExt cx="7040880" cy="53409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EA0E66B-2E90-EF05-722C-22E4FFA76E96}"/>
                </a:ext>
              </a:extLst>
            </p:cNvPr>
            <p:cNvSpPr txBox="1"/>
            <p:nvPr/>
          </p:nvSpPr>
          <p:spPr>
            <a:xfrm>
              <a:off x="599440" y="320159"/>
              <a:ext cx="704088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>
                  <a:latin typeface="Aharoni" panose="02010803020104030203" pitchFamily="2" charset="-79"/>
                  <a:cs typeface="Aharoni" panose="02010803020104030203" pitchFamily="2" charset="-79"/>
                </a:rPr>
                <a:t>PLAY</a:t>
              </a:r>
            </a:p>
            <a:p>
              <a:pPr algn="r"/>
              <a:r>
                <a:rPr lang="en-US" sz="6600">
                  <a:latin typeface="Aharoni" panose="02010803020104030203" pitchFamily="2" charset="-79"/>
                  <a:cs typeface="Aharoni" panose="02010803020104030203" pitchFamily="2" charset="-79"/>
                </a:rPr>
                <a:t>AGAINST</a:t>
              </a:r>
            </a:p>
            <a:p>
              <a:r>
                <a:rPr lang="en-US" sz="6600">
                  <a:latin typeface="Aharoni" panose="02010803020104030203" pitchFamily="2" charset="-79"/>
                  <a:cs typeface="Aharoni" panose="02010803020104030203" pitchFamily="2" charset="-79"/>
                </a:rPr>
                <a:t>		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329C6F-BB00-046F-BAEC-977DA253A9CA}"/>
                </a:ext>
              </a:extLst>
            </p:cNvPr>
            <p:cNvSpPr txBox="1"/>
            <p:nvPr/>
          </p:nvSpPr>
          <p:spPr>
            <a:xfrm>
              <a:off x="2600960" y="1767731"/>
              <a:ext cx="1747520" cy="3893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600">
                  <a:latin typeface="Aharoni" panose="02010803020104030203" pitchFamily="2" charset="-79"/>
                  <a:cs typeface="Aharoni" panose="02010803020104030203" pitchFamily="2" charset="-79"/>
                </a:rPr>
                <a:t>US</a:t>
              </a:r>
              <a:r>
                <a:rPr lang="en-US" sz="11500">
                  <a:latin typeface="Aharoni" panose="02010803020104030203" pitchFamily="2" charset="-79"/>
                  <a:cs typeface="Aharoni" panose="02010803020104030203" pitchFamily="2" charset="-79"/>
                </a:rPr>
                <a:t>!</a:t>
              </a:r>
              <a:endParaRPr lang="en-US" sz="6600"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n-US" sz="6600">
                  <a:latin typeface="Aharoni" panose="02010803020104030203" pitchFamily="2" charset="-79"/>
                  <a:cs typeface="Aharoni" panose="02010803020104030203" pitchFamily="2" charset="-79"/>
                </a:rPr>
                <a:t>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22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chessman&#10;&#10;Description automatically generated">
            <a:extLst>
              <a:ext uri="{FF2B5EF4-FFF2-40B4-BE49-F238E27FC236}">
                <a16:creationId xmlns:a16="http://schemas.microsoft.com/office/drawing/2014/main" id="{512C400A-11E2-6AD6-AC35-AC9972692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23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BA8479-5AB8-84DE-CDE4-B38530C83474}"/>
              </a:ext>
            </a:extLst>
          </p:cNvPr>
          <p:cNvSpPr/>
          <p:nvPr/>
        </p:nvSpPr>
        <p:spPr>
          <a:xfrm>
            <a:off x="-38938200" y="-34591433"/>
            <a:ext cx="96164400" cy="71551799"/>
          </a:xfrm>
          <a:custGeom>
            <a:avLst/>
            <a:gdLst/>
            <a:ahLst/>
            <a:cxnLst/>
            <a:rect l="l" t="t" r="r" b="b"/>
            <a:pathLst>
              <a:path w="12192000" h="6848231">
                <a:moveTo>
                  <a:pt x="9354046" y="6139833"/>
                </a:moveTo>
                <a:cubicBezTo>
                  <a:pt x="9380709" y="6139833"/>
                  <a:pt x="9403449" y="6149178"/>
                  <a:pt x="9422264" y="6167867"/>
                </a:cubicBezTo>
                <a:cubicBezTo>
                  <a:pt x="9441079" y="6186557"/>
                  <a:pt x="9450486" y="6209359"/>
                  <a:pt x="9450486" y="6236273"/>
                </a:cubicBezTo>
                <a:cubicBezTo>
                  <a:pt x="9450486" y="6263486"/>
                  <a:pt x="9441153" y="6286437"/>
                  <a:pt x="9422487" y="6305126"/>
                </a:cubicBezTo>
                <a:cubicBezTo>
                  <a:pt x="9403821" y="6323816"/>
                  <a:pt x="9381007" y="6333160"/>
                  <a:pt x="9354046" y="6333160"/>
                </a:cubicBezTo>
                <a:cubicBezTo>
                  <a:pt x="9323825" y="6333160"/>
                  <a:pt x="9299233" y="6321796"/>
                  <a:pt x="9280271" y="6299067"/>
                </a:cubicBezTo>
                <a:cubicBezTo>
                  <a:pt x="9264864" y="6280826"/>
                  <a:pt x="9257160" y="6259895"/>
                  <a:pt x="9257160" y="6236273"/>
                </a:cubicBezTo>
                <a:cubicBezTo>
                  <a:pt x="9257160" y="6212949"/>
                  <a:pt x="9264864" y="6192167"/>
                  <a:pt x="9280271" y="6173926"/>
                </a:cubicBezTo>
                <a:cubicBezTo>
                  <a:pt x="9299233" y="6151197"/>
                  <a:pt x="9323825" y="6139833"/>
                  <a:pt x="9354046" y="6139833"/>
                </a:cubicBezTo>
                <a:close/>
                <a:moveTo>
                  <a:pt x="10150276" y="6109918"/>
                </a:moveTo>
                <a:cubicBezTo>
                  <a:pt x="10195278" y="6109918"/>
                  <a:pt x="10222960" y="6133284"/>
                  <a:pt x="10233322" y="6180016"/>
                </a:cubicBezTo>
                <a:lnTo>
                  <a:pt x="10066784" y="6180016"/>
                </a:lnTo>
                <a:cubicBezTo>
                  <a:pt x="10070039" y="6159990"/>
                  <a:pt x="10077737" y="6144058"/>
                  <a:pt x="10089875" y="6132222"/>
                </a:cubicBezTo>
                <a:cubicBezTo>
                  <a:pt x="10105274" y="6117353"/>
                  <a:pt x="10125408" y="6109918"/>
                  <a:pt x="10150276" y="6109918"/>
                </a:cubicBezTo>
                <a:close/>
                <a:moveTo>
                  <a:pt x="9682510" y="6029105"/>
                </a:moveTo>
                <a:lnTo>
                  <a:pt x="9682510" y="6650611"/>
                </a:lnTo>
                <a:lnTo>
                  <a:pt x="9829403" y="6650611"/>
                </a:lnTo>
                <a:lnTo>
                  <a:pt x="9829403" y="6029105"/>
                </a:lnTo>
                <a:close/>
                <a:moveTo>
                  <a:pt x="9031762" y="6023300"/>
                </a:moveTo>
                <a:cubicBezTo>
                  <a:pt x="8998810" y="6023300"/>
                  <a:pt x="8970314" y="6030444"/>
                  <a:pt x="8946274" y="6044732"/>
                </a:cubicBezTo>
                <a:cubicBezTo>
                  <a:pt x="8928460" y="6055447"/>
                  <a:pt x="8911836" y="6072860"/>
                  <a:pt x="8896400" y="6096970"/>
                </a:cubicBezTo>
                <a:lnTo>
                  <a:pt x="8896400" y="6029105"/>
                </a:lnTo>
                <a:lnTo>
                  <a:pt x="8749506" y="6029105"/>
                </a:lnTo>
                <a:lnTo>
                  <a:pt x="8749506" y="6443442"/>
                </a:lnTo>
                <a:lnTo>
                  <a:pt x="8896400" y="6443442"/>
                </a:lnTo>
                <a:lnTo>
                  <a:pt x="8896400" y="6266188"/>
                </a:lnTo>
                <a:cubicBezTo>
                  <a:pt x="8896400" y="6242078"/>
                  <a:pt x="8899072" y="6222879"/>
                  <a:pt x="8904415" y="6208591"/>
                </a:cubicBezTo>
                <a:cubicBezTo>
                  <a:pt x="8918666" y="6169003"/>
                  <a:pt x="8949834" y="6149209"/>
                  <a:pt x="8997919" y="6149209"/>
                </a:cubicBezTo>
                <a:cubicBezTo>
                  <a:pt x="9018997" y="6149209"/>
                  <a:pt x="9039778" y="6154120"/>
                  <a:pt x="9060260" y="6163943"/>
                </a:cubicBezTo>
                <a:lnTo>
                  <a:pt x="9060260" y="6024633"/>
                </a:lnTo>
                <a:cubicBezTo>
                  <a:pt x="9048981" y="6023744"/>
                  <a:pt x="9039482" y="6023300"/>
                  <a:pt x="9031762" y="6023300"/>
                </a:cubicBezTo>
                <a:close/>
                <a:moveTo>
                  <a:pt x="10144472" y="6017496"/>
                </a:moveTo>
                <a:cubicBezTo>
                  <a:pt x="10071249" y="6017496"/>
                  <a:pt x="10014545" y="6038183"/>
                  <a:pt x="9974361" y="6079557"/>
                </a:cubicBezTo>
                <a:cubicBezTo>
                  <a:pt x="9934178" y="6120932"/>
                  <a:pt x="9914086" y="6174659"/>
                  <a:pt x="9914086" y="6240738"/>
                </a:cubicBezTo>
                <a:cubicBezTo>
                  <a:pt x="9914086" y="6296400"/>
                  <a:pt x="9930160" y="6343578"/>
                  <a:pt x="9962306" y="6382274"/>
                </a:cubicBezTo>
                <a:cubicBezTo>
                  <a:pt x="10005169" y="6434066"/>
                  <a:pt x="10069165" y="6459962"/>
                  <a:pt x="10154295" y="6459962"/>
                </a:cubicBezTo>
                <a:cubicBezTo>
                  <a:pt x="10221267" y="6459962"/>
                  <a:pt x="10274697" y="6441417"/>
                  <a:pt x="10314583" y="6404326"/>
                </a:cubicBezTo>
                <a:cubicBezTo>
                  <a:pt x="10336609" y="6383853"/>
                  <a:pt x="10353278" y="6354922"/>
                  <a:pt x="10364589" y="6317534"/>
                </a:cubicBezTo>
                <a:lnTo>
                  <a:pt x="10222607" y="6317534"/>
                </a:lnTo>
                <a:cubicBezTo>
                  <a:pt x="10206329" y="6343727"/>
                  <a:pt x="10182944" y="6356824"/>
                  <a:pt x="10152453" y="6356824"/>
                </a:cubicBezTo>
                <a:cubicBezTo>
                  <a:pt x="10092661" y="6356824"/>
                  <a:pt x="10062765" y="6325719"/>
                  <a:pt x="10062765" y="6263509"/>
                </a:cubicBezTo>
                <a:lnTo>
                  <a:pt x="10370393" y="6263509"/>
                </a:lnTo>
                <a:lnTo>
                  <a:pt x="10370393" y="6244722"/>
                </a:lnTo>
                <a:cubicBezTo>
                  <a:pt x="10370393" y="6195818"/>
                  <a:pt x="10359529" y="6152878"/>
                  <a:pt x="10337800" y="6115904"/>
                </a:cubicBezTo>
                <a:cubicBezTo>
                  <a:pt x="10299104" y="6050299"/>
                  <a:pt x="10234662" y="6017496"/>
                  <a:pt x="10144472" y="6017496"/>
                </a:cubicBezTo>
                <a:close/>
                <a:moveTo>
                  <a:pt x="10671472" y="6016157"/>
                </a:moveTo>
                <a:cubicBezTo>
                  <a:pt x="10595868" y="6016157"/>
                  <a:pt x="10535890" y="6041755"/>
                  <a:pt x="10491539" y="6092952"/>
                </a:cubicBezTo>
                <a:cubicBezTo>
                  <a:pt x="10455820" y="6134028"/>
                  <a:pt x="10437961" y="6181951"/>
                  <a:pt x="10437961" y="6236720"/>
                </a:cubicBezTo>
                <a:cubicBezTo>
                  <a:pt x="10437961" y="6291191"/>
                  <a:pt x="10455820" y="6339114"/>
                  <a:pt x="10491539" y="6380488"/>
                </a:cubicBezTo>
                <a:cubicBezTo>
                  <a:pt x="10535890" y="6431685"/>
                  <a:pt x="10595868" y="6457283"/>
                  <a:pt x="10671472" y="6457283"/>
                </a:cubicBezTo>
                <a:cubicBezTo>
                  <a:pt x="10704810" y="6457283"/>
                  <a:pt x="10736659" y="6449693"/>
                  <a:pt x="10767020" y="6434512"/>
                </a:cubicBezTo>
                <a:lnTo>
                  <a:pt x="10767020" y="6309943"/>
                </a:lnTo>
                <a:cubicBezTo>
                  <a:pt x="10740891" y="6327803"/>
                  <a:pt x="10715653" y="6336732"/>
                  <a:pt x="10691306" y="6336732"/>
                </a:cubicBezTo>
                <a:cubicBezTo>
                  <a:pt x="10662210" y="6336732"/>
                  <a:pt x="10638162" y="6327356"/>
                  <a:pt x="10619161" y="6308604"/>
                </a:cubicBezTo>
                <a:cubicBezTo>
                  <a:pt x="10600159" y="6289852"/>
                  <a:pt x="10590659" y="6265890"/>
                  <a:pt x="10590659" y="6236720"/>
                </a:cubicBezTo>
                <a:cubicBezTo>
                  <a:pt x="10590659" y="6207550"/>
                  <a:pt x="10600159" y="6183588"/>
                  <a:pt x="10619161" y="6164836"/>
                </a:cubicBezTo>
                <a:cubicBezTo>
                  <a:pt x="10638162" y="6146084"/>
                  <a:pt x="10662210" y="6136707"/>
                  <a:pt x="10691306" y="6136707"/>
                </a:cubicBezTo>
                <a:cubicBezTo>
                  <a:pt x="10715951" y="6136707"/>
                  <a:pt x="10741189" y="6145786"/>
                  <a:pt x="10767020" y="6163943"/>
                </a:cubicBezTo>
                <a:lnTo>
                  <a:pt x="10767020" y="6039374"/>
                </a:lnTo>
                <a:cubicBezTo>
                  <a:pt x="10737254" y="6023896"/>
                  <a:pt x="10705405" y="6016157"/>
                  <a:pt x="10671472" y="6016157"/>
                </a:cubicBezTo>
                <a:close/>
                <a:moveTo>
                  <a:pt x="9358511" y="6013924"/>
                </a:moveTo>
                <a:cubicBezTo>
                  <a:pt x="9273382" y="6013924"/>
                  <a:pt x="9207748" y="6039076"/>
                  <a:pt x="9161612" y="6089380"/>
                </a:cubicBezTo>
                <a:cubicBezTo>
                  <a:pt x="9123511" y="6131052"/>
                  <a:pt x="9104462" y="6178826"/>
                  <a:pt x="9104462" y="6232702"/>
                </a:cubicBezTo>
                <a:cubicBezTo>
                  <a:pt x="9104462" y="6292530"/>
                  <a:pt x="9123363" y="6342983"/>
                  <a:pt x="9161165" y="6384060"/>
                </a:cubicBezTo>
                <a:cubicBezTo>
                  <a:pt x="9207004" y="6434066"/>
                  <a:pt x="9271298" y="6459069"/>
                  <a:pt x="9354046" y="6459069"/>
                </a:cubicBezTo>
                <a:cubicBezTo>
                  <a:pt x="9436497" y="6459069"/>
                  <a:pt x="9500642" y="6434066"/>
                  <a:pt x="9546481" y="6384060"/>
                </a:cubicBezTo>
                <a:cubicBezTo>
                  <a:pt x="9584283" y="6342983"/>
                  <a:pt x="9603184" y="6293721"/>
                  <a:pt x="9603184" y="6236273"/>
                </a:cubicBezTo>
                <a:cubicBezTo>
                  <a:pt x="9603184" y="6179421"/>
                  <a:pt x="9584134" y="6130457"/>
                  <a:pt x="9546034" y="6089380"/>
                </a:cubicBezTo>
                <a:cubicBezTo>
                  <a:pt x="9499302" y="6039076"/>
                  <a:pt x="9436794" y="6013924"/>
                  <a:pt x="9358511" y="6013924"/>
                </a:cubicBezTo>
                <a:close/>
                <a:moveTo>
                  <a:pt x="8369399" y="5961685"/>
                </a:moveTo>
                <a:lnTo>
                  <a:pt x="8422698" y="5961685"/>
                </a:lnTo>
                <a:cubicBezTo>
                  <a:pt x="8454650" y="5961685"/>
                  <a:pt x="8477269" y="5968477"/>
                  <a:pt x="8490556" y="5982060"/>
                </a:cubicBezTo>
                <a:cubicBezTo>
                  <a:pt x="8503844" y="5995643"/>
                  <a:pt x="8510488" y="6013780"/>
                  <a:pt x="8510488" y="6036472"/>
                </a:cubicBezTo>
                <a:cubicBezTo>
                  <a:pt x="8510488" y="6059456"/>
                  <a:pt x="8504665" y="6077667"/>
                  <a:pt x="8493020" y="6091103"/>
                </a:cubicBezTo>
                <a:cubicBezTo>
                  <a:pt x="8480178" y="6106028"/>
                  <a:pt x="8456589" y="6113490"/>
                  <a:pt x="8422252" y="6113490"/>
                </a:cubicBezTo>
                <a:lnTo>
                  <a:pt x="8369399" y="6113490"/>
                </a:lnTo>
                <a:close/>
                <a:moveTo>
                  <a:pt x="10871497" y="5904535"/>
                </a:moveTo>
                <a:lnTo>
                  <a:pt x="10871497" y="6029105"/>
                </a:lnTo>
                <a:lnTo>
                  <a:pt x="10823277" y="6029105"/>
                </a:lnTo>
                <a:lnTo>
                  <a:pt x="10823277" y="6149209"/>
                </a:lnTo>
                <a:lnTo>
                  <a:pt x="10871497" y="6149209"/>
                </a:lnTo>
                <a:lnTo>
                  <a:pt x="10871497" y="6443442"/>
                </a:lnTo>
                <a:lnTo>
                  <a:pt x="11018391" y="6443442"/>
                </a:lnTo>
                <a:lnTo>
                  <a:pt x="11018391" y="6149209"/>
                </a:lnTo>
                <a:lnTo>
                  <a:pt x="11101883" y="6149209"/>
                </a:lnTo>
                <a:lnTo>
                  <a:pt x="11101883" y="6029105"/>
                </a:lnTo>
                <a:lnTo>
                  <a:pt x="11018391" y="6029105"/>
                </a:lnTo>
                <a:lnTo>
                  <a:pt x="11018391" y="5904535"/>
                </a:lnTo>
                <a:close/>
                <a:moveTo>
                  <a:pt x="8210897" y="5833991"/>
                </a:moveTo>
                <a:lnTo>
                  <a:pt x="8210897" y="6443442"/>
                </a:lnTo>
                <a:lnTo>
                  <a:pt x="8369399" y="6443442"/>
                </a:lnTo>
                <a:lnTo>
                  <a:pt x="8369399" y="6241185"/>
                </a:lnTo>
                <a:lnTo>
                  <a:pt x="8468518" y="6241185"/>
                </a:lnTo>
                <a:cubicBezTo>
                  <a:pt x="8546505" y="6241185"/>
                  <a:pt x="8602316" y="6217844"/>
                  <a:pt x="8635950" y="6171163"/>
                </a:cubicBezTo>
                <a:cubicBezTo>
                  <a:pt x="8661847" y="6135184"/>
                  <a:pt x="8674795" y="6089692"/>
                  <a:pt x="8674795" y="6034686"/>
                </a:cubicBezTo>
                <a:cubicBezTo>
                  <a:pt x="8674795" y="5978791"/>
                  <a:pt x="8658722" y="5932855"/>
                  <a:pt x="8626574" y="5896875"/>
                </a:cubicBezTo>
                <a:cubicBezTo>
                  <a:pt x="8589367" y="5854952"/>
                  <a:pt x="8534896" y="5833991"/>
                  <a:pt x="8463160" y="5833991"/>
                </a:cubicBezTo>
                <a:close/>
                <a:moveTo>
                  <a:pt x="9755956" y="5788003"/>
                </a:moveTo>
                <a:cubicBezTo>
                  <a:pt x="9733097" y="5788003"/>
                  <a:pt x="9713727" y="5795943"/>
                  <a:pt x="9697847" y="5811824"/>
                </a:cubicBezTo>
                <a:cubicBezTo>
                  <a:pt x="9681967" y="5827704"/>
                  <a:pt x="9674026" y="5847074"/>
                  <a:pt x="9674026" y="5869933"/>
                </a:cubicBezTo>
                <a:cubicBezTo>
                  <a:pt x="9674026" y="5892792"/>
                  <a:pt x="9681967" y="5912236"/>
                  <a:pt x="9697847" y="5928265"/>
                </a:cubicBezTo>
                <a:cubicBezTo>
                  <a:pt x="9713727" y="5944295"/>
                  <a:pt x="9733097" y="5952309"/>
                  <a:pt x="9755956" y="5952309"/>
                </a:cubicBezTo>
                <a:cubicBezTo>
                  <a:pt x="9779113" y="5952309"/>
                  <a:pt x="9798632" y="5944369"/>
                  <a:pt x="9814512" y="5928489"/>
                </a:cubicBezTo>
                <a:cubicBezTo>
                  <a:pt x="9830392" y="5912608"/>
                  <a:pt x="9838333" y="5893090"/>
                  <a:pt x="9838333" y="5869933"/>
                </a:cubicBezTo>
                <a:cubicBezTo>
                  <a:pt x="9838333" y="5847074"/>
                  <a:pt x="9830318" y="5827704"/>
                  <a:pt x="9814289" y="5811824"/>
                </a:cubicBezTo>
                <a:cubicBezTo>
                  <a:pt x="9798259" y="5795943"/>
                  <a:pt x="9778815" y="5788003"/>
                  <a:pt x="9755956" y="5788003"/>
                </a:cubicBezTo>
                <a:close/>
                <a:moveTo>
                  <a:pt x="2241393" y="1208483"/>
                </a:moveTo>
                <a:lnTo>
                  <a:pt x="2411127" y="1208483"/>
                </a:lnTo>
                <a:cubicBezTo>
                  <a:pt x="2601430" y="1208483"/>
                  <a:pt x="2739451" y="1248511"/>
                  <a:pt x="2825193" y="1328566"/>
                </a:cubicBezTo>
                <a:cubicBezTo>
                  <a:pt x="2916059" y="1413747"/>
                  <a:pt x="2961493" y="1518508"/>
                  <a:pt x="2961493" y="1642849"/>
                </a:cubicBezTo>
                <a:cubicBezTo>
                  <a:pt x="2961493" y="1767190"/>
                  <a:pt x="2916059" y="1872806"/>
                  <a:pt x="2825193" y="1959695"/>
                </a:cubicBezTo>
                <a:cubicBezTo>
                  <a:pt x="2741186" y="2039750"/>
                  <a:pt x="2603165" y="2079778"/>
                  <a:pt x="2411127" y="2079778"/>
                </a:cubicBezTo>
                <a:lnTo>
                  <a:pt x="2241393" y="2079778"/>
                </a:lnTo>
                <a:close/>
                <a:moveTo>
                  <a:pt x="4617783" y="516572"/>
                </a:moveTo>
                <a:lnTo>
                  <a:pt x="4617783" y="4014567"/>
                </a:lnTo>
                <a:lnTo>
                  <a:pt x="6619199" y="4014567"/>
                </a:lnTo>
                <a:lnTo>
                  <a:pt x="6619199" y="3256027"/>
                </a:lnTo>
                <a:lnTo>
                  <a:pt x="5527518" y="3256027"/>
                </a:lnTo>
                <a:lnTo>
                  <a:pt x="5527518" y="516572"/>
                </a:lnTo>
                <a:close/>
                <a:moveTo>
                  <a:pt x="1331657" y="516572"/>
                </a:moveTo>
                <a:lnTo>
                  <a:pt x="1331657" y="4014567"/>
                </a:lnTo>
                <a:lnTo>
                  <a:pt x="2241393" y="4014567"/>
                </a:lnTo>
                <a:lnTo>
                  <a:pt x="2241393" y="2671747"/>
                </a:lnTo>
                <a:lnTo>
                  <a:pt x="3110126" y="4014567"/>
                </a:lnTo>
                <a:lnTo>
                  <a:pt x="4240247" y="4014567"/>
                </a:lnTo>
                <a:lnTo>
                  <a:pt x="3140877" y="2579492"/>
                </a:lnTo>
                <a:cubicBezTo>
                  <a:pt x="3347596" y="2533365"/>
                  <a:pt x="3509897" y="2451360"/>
                  <a:pt x="3627778" y="2333479"/>
                </a:cubicBezTo>
                <a:cubicBezTo>
                  <a:pt x="3812287" y="2148969"/>
                  <a:pt x="3904542" y="1902103"/>
                  <a:pt x="3904542" y="1592878"/>
                </a:cubicBezTo>
                <a:cubicBezTo>
                  <a:pt x="3904542" y="1322947"/>
                  <a:pt x="3824246" y="1088039"/>
                  <a:pt x="3663655" y="888154"/>
                </a:cubicBezTo>
                <a:cubicBezTo>
                  <a:pt x="3465477" y="640432"/>
                  <a:pt x="3159670" y="516572"/>
                  <a:pt x="2746231" y="51657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48231"/>
                </a:lnTo>
                <a:lnTo>
                  <a:pt x="0" y="684823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528DE-EBF1-D3DB-619B-C3D0DA003EE0}"/>
              </a:ext>
            </a:extLst>
          </p:cNvPr>
          <p:cNvSpPr txBox="1"/>
          <p:nvPr/>
        </p:nvSpPr>
        <p:spPr>
          <a:xfrm>
            <a:off x="6574229" y="1184467"/>
            <a:ext cx="4693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>
                <a:latin typeface="Aharoni" panose="02010803020104030203" pitchFamily="2" charset="-79"/>
                <a:cs typeface="Aharoni" panose="02010803020104030203" pitchFamily="2" charset="-79"/>
              </a:rPr>
              <a:t>CHESS</a:t>
            </a:r>
            <a:r>
              <a:rPr lang="en-US" sz="600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sz="6000">
                <a:latin typeface="Aharoni" panose="02010803020104030203" pitchFamily="2" charset="-79"/>
                <a:cs typeface="Aharoni" panose="02010803020104030203" pitchFamily="2" charset="-79"/>
              </a:rPr>
              <a:t>ENGINE </a:t>
            </a:r>
            <a:endParaRPr lang="it-IT" sz="60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E779F-FA10-FF58-0A30-C92F679898FD}"/>
              </a:ext>
            </a:extLst>
          </p:cNvPr>
          <p:cNvSpPr txBox="1"/>
          <p:nvPr/>
        </p:nvSpPr>
        <p:spPr>
          <a:xfrm>
            <a:off x="6574229" y="2811212"/>
            <a:ext cx="3241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>
              <a:ln w="12700">
                <a:solidFill>
                  <a:schemeClr val="tx1"/>
                </a:solidFill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it-IT" b="1">
                <a:ln w="12700">
                  <a:solidFill>
                    <a:schemeClr val="tx1"/>
                  </a:solidFill>
                </a:ln>
                <a:latin typeface="Aharoni" panose="02010803020104030203" pitchFamily="2" charset="-79"/>
                <a:cs typeface="Aharoni" panose="02010803020104030203" pitchFamily="2" charset="-79"/>
              </a:rPr>
              <a:t>Michele Bartesaghi</a:t>
            </a:r>
          </a:p>
          <a:p>
            <a:r>
              <a:rPr lang="it-IT" b="1">
                <a:ln w="12700">
                  <a:solidFill>
                    <a:schemeClr val="tx1"/>
                  </a:solidFill>
                </a:ln>
                <a:latin typeface="Aharoni" panose="02010803020104030203" pitchFamily="2" charset="-79"/>
                <a:cs typeface="Aharoni" panose="02010803020104030203" pitchFamily="2" charset="-79"/>
              </a:rPr>
              <a:t>Guido Giacomo Mussini </a:t>
            </a:r>
            <a:endParaRPr lang="en-US" b="1">
              <a:ln w="12700">
                <a:solidFill>
                  <a:schemeClr val="tx1"/>
                </a:solidFill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614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persona, interno, pezzo degli scacchi&#10;&#10;Descrizione generata automaticamente">
            <a:extLst>
              <a:ext uri="{FF2B5EF4-FFF2-40B4-BE49-F238E27FC236}">
                <a16:creationId xmlns:a16="http://schemas.microsoft.com/office/drawing/2014/main" id="{9CCF13AC-2D35-48E0-C153-6D5C05E1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18" y="-7730"/>
            <a:ext cx="12228835" cy="686573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312B12-C6B7-F86E-652B-E09819386C1D}"/>
              </a:ext>
            </a:extLst>
          </p:cNvPr>
          <p:cNvSpPr txBox="1"/>
          <p:nvPr/>
        </p:nvSpPr>
        <p:spPr>
          <a:xfrm>
            <a:off x="157017" y="93682"/>
            <a:ext cx="506927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6600">
                <a:solidFill>
                  <a:schemeClr val="bg1"/>
                </a:solidFill>
                <a:latin typeface="Aharoni"/>
                <a:cs typeface="Aharoni"/>
              </a:rPr>
              <a:t>THANKS </a:t>
            </a:r>
          </a:p>
          <a:p>
            <a:r>
              <a:rPr lang="it-IT" sz="6600">
                <a:solidFill>
                  <a:schemeClr val="bg1"/>
                </a:solidFill>
                <a:latin typeface="Aharoni"/>
                <a:cs typeface="Aharoni"/>
              </a:rPr>
              <a:t>FOR THE</a:t>
            </a:r>
          </a:p>
          <a:p>
            <a:r>
              <a:rPr lang="it-IT" sz="6600">
                <a:solidFill>
                  <a:schemeClr val="bg1"/>
                </a:solidFill>
                <a:latin typeface="Aharoni"/>
                <a:cs typeface="Aharoni"/>
              </a:rPr>
              <a:t>ATTENTION</a:t>
            </a:r>
          </a:p>
        </p:txBody>
      </p:sp>
      <p:sp>
        <p:nvSpPr>
          <p:cNvPr id="19" name="Freeform: Shape 18" descr="Pawn with solid fill">
            <a:extLst>
              <a:ext uri="{FF2B5EF4-FFF2-40B4-BE49-F238E27FC236}">
                <a16:creationId xmlns:a16="http://schemas.microsoft.com/office/drawing/2014/main" id="{F1FA5E84-6DFD-94E9-A2C3-DFCCCAC7AC1E}"/>
              </a:ext>
            </a:extLst>
          </p:cNvPr>
          <p:cNvSpPr/>
          <p:nvPr/>
        </p:nvSpPr>
        <p:spPr>
          <a:xfrm>
            <a:off x="-228745806" y="-57226200"/>
            <a:ext cx="459631806" cy="165261327"/>
          </a:xfrm>
          <a:custGeom>
            <a:avLst/>
            <a:gdLst>
              <a:gd name="connsiteX0" fmla="*/ 6243300 w 12247697"/>
              <a:gd name="connsiteY0" fmla="*/ 1816648 h 6959412"/>
              <a:gd name="connsiteX1" fmla="*/ 6181532 w 12247697"/>
              <a:gd name="connsiteY1" fmla="*/ 1836213 h 6959412"/>
              <a:gd name="connsiteX2" fmla="*/ 6117888 w 12247697"/>
              <a:gd name="connsiteY2" fmla="*/ 2058010 h 6959412"/>
              <a:gd name="connsiteX3" fmla="*/ 6180429 w 12247697"/>
              <a:gd name="connsiteY3" fmla="*/ 2121036 h 6959412"/>
              <a:gd name="connsiteX4" fmla="*/ 6069415 w 12247697"/>
              <a:gd name="connsiteY4" fmla="*/ 2432684 h 6959412"/>
              <a:gd name="connsiteX5" fmla="*/ 6068661 w 12247697"/>
              <a:gd name="connsiteY5" fmla="*/ 2432684 h 6959412"/>
              <a:gd name="connsiteX6" fmla="*/ 6006994 w 12247697"/>
              <a:gd name="connsiteY6" fmla="*/ 2493981 h 6959412"/>
              <a:gd name="connsiteX7" fmla="*/ 6038879 w 12247697"/>
              <a:gd name="connsiteY7" fmla="*/ 2548056 h 6959412"/>
              <a:gd name="connsiteX8" fmla="*/ 6038879 w 12247697"/>
              <a:gd name="connsiteY8" fmla="*/ 2597149 h 6959412"/>
              <a:gd name="connsiteX9" fmla="*/ 5979577 w 12247697"/>
              <a:gd name="connsiteY9" fmla="*/ 2597149 h 6959412"/>
              <a:gd name="connsiteX10" fmla="*/ 5979577 w 12247697"/>
              <a:gd name="connsiteY10" fmla="*/ 2720498 h 6959412"/>
              <a:gd name="connsiteX11" fmla="*/ 6541499 w 12247697"/>
              <a:gd name="connsiteY11" fmla="*/ 2720498 h 6959412"/>
              <a:gd name="connsiteX12" fmla="*/ 6541499 w 12247697"/>
              <a:gd name="connsiteY12" fmla="*/ 2597149 h 6959412"/>
              <a:gd name="connsiteX13" fmla="*/ 6482181 w 12247697"/>
              <a:gd name="connsiteY13" fmla="*/ 2597149 h 6959412"/>
              <a:gd name="connsiteX14" fmla="*/ 6482181 w 12247697"/>
              <a:gd name="connsiteY14" fmla="*/ 2548029 h 6959412"/>
              <a:gd name="connsiteX15" fmla="*/ 6506398 w 12247697"/>
              <a:gd name="connsiteY15" fmla="*/ 2464519 h 6959412"/>
              <a:gd name="connsiteX16" fmla="*/ 6452413 w 12247697"/>
              <a:gd name="connsiteY16" fmla="*/ 2432684 h 6959412"/>
              <a:gd name="connsiteX17" fmla="*/ 6451687 w 12247697"/>
              <a:gd name="connsiteY17" fmla="*/ 2432684 h 6959412"/>
              <a:gd name="connsiteX18" fmla="*/ 6339686 w 12247697"/>
              <a:gd name="connsiteY18" fmla="*/ 2121653 h 6959412"/>
              <a:gd name="connsiteX19" fmla="*/ 6403329 w 12247697"/>
              <a:gd name="connsiteY19" fmla="*/ 1899855 h 6959412"/>
              <a:gd name="connsiteX20" fmla="*/ 6243300 w 12247697"/>
              <a:gd name="connsiteY20" fmla="*/ 1816648 h 6959412"/>
              <a:gd name="connsiteX21" fmla="*/ 0 w 12247697"/>
              <a:gd name="connsiteY21" fmla="*/ 0 h 6959412"/>
              <a:gd name="connsiteX22" fmla="*/ 12247697 w 12247697"/>
              <a:gd name="connsiteY22" fmla="*/ 0 h 6959412"/>
              <a:gd name="connsiteX23" fmla="*/ 12247697 w 12247697"/>
              <a:gd name="connsiteY23" fmla="*/ 6959412 h 6959412"/>
              <a:gd name="connsiteX24" fmla="*/ 0 w 12247697"/>
              <a:gd name="connsiteY24" fmla="*/ 6959412 h 695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47697" h="6959412">
                <a:moveTo>
                  <a:pt x="6243300" y="1816648"/>
                </a:moveTo>
                <a:cubicBezTo>
                  <a:pt x="6222223" y="1818887"/>
                  <a:pt x="6201238" y="1825295"/>
                  <a:pt x="6181532" y="1836213"/>
                </a:cubicBezTo>
                <a:cubicBezTo>
                  <a:pt x="6102710" y="1879886"/>
                  <a:pt x="6074216" y="1979188"/>
                  <a:pt x="6117888" y="2058010"/>
                </a:cubicBezTo>
                <a:cubicBezTo>
                  <a:pt x="6132509" y="2084396"/>
                  <a:pt x="6154157" y="2106212"/>
                  <a:pt x="6180429" y="2121036"/>
                </a:cubicBezTo>
                <a:cubicBezTo>
                  <a:pt x="6171411" y="2227596"/>
                  <a:pt x="6145247" y="2344188"/>
                  <a:pt x="6069415" y="2432684"/>
                </a:cubicBezTo>
                <a:lnTo>
                  <a:pt x="6068661" y="2432684"/>
                </a:lnTo>
                <a:cubicBezTo>
                  <a:pt x="6034707" y="2432581"/>
                  <a:pt x="6007096" y="2460025"/>
                  <a:pt x="6006994" y="2493981"/>
                </a:cubicBezTo>
                <a:cubicBezTo>
                  <a:pt x="6006927" y="2516483"/>
                  <a:pt x="6019156" y="2537223"/>
                  <a:pt x="6038879" y="2548056"/>
                </a:cubicBezTo>
                <a:lnTo>
                  <a:pt x="6038879" y="2597149"/>
                </a:lnTo>
                <a:lnTo>
                  <a:pt x="5979577" y="2597149"/>
                </a:lnTo>
                <a:lnTo>
                  <a:pt x="5979577" y="2720498"/>
                </a:lnTo>
                <a:lnTo>
                  <a:pt x="6541499" y="2720498"/>
                </a:lnTo>
                <a:lnTo>
                  <a:pt x="6541499" y="2597149"/>
                </a:lnTo>
                <a:lnTo>
                  <a:pt x="6482181" y="2597149"/>
                </a:lnTo>
                <a:lnTo>
                  <a:pt x="6482181" y="2548029"/>
                </a:lnTo>
                <a:cubicBezTo>
                  <a:pt x="6511929" y="2531655"/>
                  <a:pt x="6522770" y="2494266"/>
                  <a:pt x="6506398" y="2464519"/>
                </a:cubicBezTo>
                <a:cubicBezTo>
                  <a:pt x="6495567" y="2444845"/>
                  <a:pt x="6474871" y="2432640"/>
                  <a:pt x="6452413" y="2432684"/>
                </a:cubicBezTo>
                <a:lnTo>
                  <a:pt x="6451687" y="2432684"/>
                </a:lnTo>
                <a:cubicBezTo>
                  <a:pt x="6372990" y="2341063"/>
                  <a:pt x="6347745" y="2231817"/>
                  <a:pt x="6339686" y="2121653"/>
                </a:cubicBezTo>
                <a:cubicBezTo>
                  <a:pt x="6418509" y="2077979"/>
                  <a:pt x="6447002" y="1978678"/>
                  <a:pt x="6403329" y="1899855"/>
                </a:cubicBezTo>
                <a:cubicBezTo>
                  <a:pt x="6370575" y="1840739"/>
                  <a:pt x="6306528" y="1809932"/>
                  <a:pt x="6243300" y="1816648"/>
                </a:cubicBezTo>
                <a:close/>
                <a:moveTo>
                  <a:pt x="0" y="0"/>
                </a:moveTo>
                <a:lnTo>
                  <a:pt x="12247697" y="0"/>
                </a:lnTo>
                <a:lnTo>
                  <a:pt x="12247697" y="6959412"/>
                </a:lnTo>
                <a:lnTo>
                  <a:pt x="0" y="6959412"/>
                </a:lnTo>
                <a:close/>
              </a:path>
            </a:pathLst>
          </a:custGeom>
          <a:solidFill>
            <a:srgbClr val="000000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1895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persona, interno, pezzo degli scacchi&#10;&#10;Descrizione generata automaticamente">
            <a:extLst>
              <a:ext uri="{FF2B5EF4-FFF2-40B4-BE49-F238E27FC236}">
                <a16:creationId xmlns:a16="http://schemas.microsoft.com/office/drawing/2014/main" id="{9CCF13AC-2D35-48E0-C153-6D5C05E1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18" y="0"/>
            <a:ext cx="12228835" cy="686573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312B12-C6B7-F86E-652B-E09819386C1D}"/>
              </a:ext>
            </a:extLst>
          </p:cNvPr>
          <p:cNvSpPr txBox="1"/>
          <p:nvPr/>
        </p:nvSpPr>
        <p:spPr>
          <a:xfrm>
            <a:off x="157017" y="93682"/>
            <a:ext cx="506927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6600">
                <a:solidFill>
                  <a:schemeClr val="bg1"/>
                </a:solidFill>
                <a:latin typeface="Aharoni"/>
                <a:cs typeface="Aharoni"/>
              </a:rPr>
              <a:t>THANKS </a:t>
            </a:r>
          </a:p>
          <a:p>
            <a:r>
              <a:rPr lang="it-IT" sz="6600">
                <a:solidFill>
                  <a:schemeClr val="bg1"/>
                </a:solidFill>
                <a:latin typeface="Aharoni"/>
                <a:cs typeface="Aharoni"/>
              </a:rPr>
              <a:t>FOR THE</a:t>
            </a:r>
          </a:p>
          <a:p>
            <a:r>
              <a:rPr lang="it-IT" sz="6600">
                <a:solidFill>
                  <a:schemeClr val="bg1"/>
                </a:solidFill>
                <a:latin typeface="Aharoni"/>
                <a:cs typeface="Aharoni"/>
              </a:rPr>
              <a:t>ATTENTION</a:t>
            </a:r>
          </a:p>
        </p:txBody>
      </p:sp>
      <p:sp>
        <p:nvSpPr>
          <p:cNvPr id="19" name="Freeform: Shape 18" descr="Pawn with solid fill">
            <a:extLst>
              <a:ext uri="{FF2B5EF4-FFF2-40B4-BE49-F238E27FC236}">
                <a16:creationId xmlns:a16="http://schemas.microsoft.com/office/drawing/2014/main" id="{F1FA5E84-6DFD-94E9-A2C3-DFCCCAC7AC1E}"/>
              </a:ext>
            </a:extLst>
          </p:cNvPr>
          <p:cNvSpPr/>
          <p:nvPr/>
        </p:nvSpPr>
        <p:spPr>
          <a:xfrm>
            <a:off x="-27850" y="-101412"/>
            <a:ext cx="12247697" cy="6967142"/>
          </a:xfrm>
          <a:custGeom>
            <a:avLst/>
            <a:gdLst>
              <a:gd name="connsiteX0" fmla="*/ 6243300 w 12247697"/>
              <a:gd name="connsiteY0" fmla="*/ 1816648 h 6959412"/>
              <a:gd name="connsiteX1" fmla="*/ 6181532 w 12247697"/>
              <a:gd name="connsiteY1" fmla="*/ 1836213 h 6959412"/>
              <a:gd name="connsiteX2" fmla="*/ 6117888 w 12247697"/>
              <a:gd name="connsiteY2" fmla="*/ 2058010 h 6959412"/>
              <a:gd name="connsiteX3" fmla="*/ 6180429 w 12247697"/>
              <a:gd name="connsiteY3" fmla="*/ 2121036 h 6959412"/>
              <a:gd name="connsiteX4" fmla="*/ 6069415 w 12247697"/>
              <a:gd name="connsiteY4" fmla="*/ 2432684 h 6959412"/>
              <a:gd name="connsiteX5" fmla="*/ 6068661 w 12247697"/>
              <a:gd name="connsiteY5" fmla="*/ 2432684 h 6959412"/>
              <a:gd name="connsiteX6" fmla="*/ 6006994 w 12247697"/>
              <a:gd name="connsiteY6" fmla="*/ 2493981 h 6959412"/>
              <a:gd name="connsiteX7" fmla="*/ 6038879 w 12247697"/>
              <a:gd name="connsiteY7" fmla="*/ 2548056 h 6959412"/>
              <a:gd name="connsiteX8" fmla="*/ 6038879 w 12247697"/>
              <a:gd name="connsiteY8" fmla="*/ 2597149 h 6959412"/>
              <a:gd name="connsiteX9" fmla="*/ 5979577 w 12247697"/>
              <a:gd name="connsiteY9" fmla="*/ 2597149 h 6959412"/>
              <a:gd name="connsiteX10" fmla="*/ 5979577 w 12247697"/>
              <a:gd name="connsiteY10" fmla="*/ 2720498 h 6959412"/>
              <a:gd name="connsiteX11" fmla="*/ 6541499 w 12247697"/>
              <a:gd name="connsiteY11" fmla="*/ 2720498 h 6959412"/>
              <a:gd name="connsiteX12" fmla="*/ 6541499 w 12247697"/>
              <a:gd name="connsiteY12" fmla="*/ 2597149 h 6959412"/>
              <a:gd name="connsiteX13" fmla="*/ 6482181 w 12247697"/>
              <a:gd name="connsiteY13" fmla="*/ 2597149 h 6959412"/>
              <a:gd name="connsiteX14" fmla="*/ 6482181 w 12247697"/>
              <a:gd name="connsiteY14" fmla="*/ 2548029 h 6959412"/>
              <a:gd name="connsiteX15" fmla="*/ 6506398 w 12247697"/>
              <a:gd name="connsiteY15" fmla="*/ 2464519 h 6959412"/>
              <a:gd name="connsiteX16" fmla="*/ 6452413 w 12247697"/>
              <a:gd name="connsiteY16" fmla="*/ 2432684 h 6959412"/>
              <a:gd name="connsiteX17" fmla="*/ 6451687 w 12247697"/>
              <a:gd name="connsiteY17" fmla="*/ 2432684 h 6959412"/>
              <a:gd name="connsiteX18" fmla="*/ 6339686 w 12247697"/>
              <a:gd name="connsiteY18" fmla="*/ 2121653 h 6959412"/>
              <a:gd name="connsiteX19" fmla="*/ 6403329 w 12247697"/>
              <a:gd name="connsiteY19" fmla="*/ 1899855 h 6959412"/>
              <a:gd name="connsiteX20" fmla="*/ 6243300 w 12247697"/>
              <a:gd name="connsiteY20" fmla="*/ 1816648 h 6959412"/>
              <a:gd name="connsiteX21" fmla="*/ 0 w 12247697"/>
              <a:gd name="connsiteY21" fmla="*/ 0 h 6959412"/>
              <a:gd name="connsiteX22" fmla="*/ 12247697 w 12247697"/>
              <a:gd name="connsiteY22" fmla="*/ 0 h 6959412"/>
              <a:gd name="connsiteX23" fmla="*/ 12247697 w 12247697"/>
              <a:gd name="connsiteY23" fmla="*/ 6959412 h 6959412"/>
              <a:gd name="connsiteX24" fmla="*/ 0 w 12247697"/>
              <a:gd name="connsiteY24" fmla="*/ 6959412 h 695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47697" h="6959412">
                <a:moveTo>
                  <a:pt x="6243300" y="1816648"/>
                </a:moveTo>
                <a:cubicBezTo>
                  <a:pt x="6222223" y="1818887"/>
                  <a:pt x="6201238" y="1825295"/>
                  <a:pt x="6181532" y="1836213"/>
                </a:cubicBezTo>
                <a:cubicBezTo>
                  <a:pt x="6102710" y="1879886"/>
                  <a:pt x="6074216" y="1979188"/>
                  <a:pt x="6117888" y="2058010"/>
                </a:cubicBezTo>
                <a:cubicBezTo>
                  <a:pt x="6132509" y="2084396"/>
                  <a:pt x="6154157" y="2106212"/>
                  <a:pt x="6180429" y="2121036"/>
                </a:cubicBezTo>
                <a:cubicBezTo>
                  <a:pt x="6171411" y="2227596"/>
                  <a:pt x="6145247" y="2344188"/>
                  <a:pt x="6069415" y="2432684"/>
                </a:cubicBezTo>
                <a:lnTo>
                  <a:pt x="6068661" y="2432684"/>
                </a:lnTo>
                <a:cubicBezTo>
                  <a:pt x="6034707" y="2432581"/>
                  <a:pt x="6007096" y="2460025"/>
                  <a:pt x="6006994" y="2493981"/>
                </a:cubicBezTo>
                <a:cubicBezTo>
                  <a:pt x="6006927" y="2516483"/>
                  <a:pt x="6019156" y="2537223"/>
                  <a:pt x="6038879" y="2548056"/>
                </a:cubicBezTo>
                <a:lnTo>
                  <a:pt x="6038879" y="2597149"/>
                </a:lnTo>
                <a:lnTo>
                  <a:pt x="5979577" y="2597149"/>
                </a:lnTo>
                <a:lnTo>
                  <a:pt x="5979577" y="2720498"/>
                </a:lnTo>
                <a:lnTo>
                  <a:pt x="6541499" y="2720498"/>
                </a:lnTo>
                <a:lnTo>
                  <a:pt x="6541499" y="2597149"/>
                </a:lnTo>
                <a:lnTo>
                  <a:pt x="6482181" y="2597149"/>
                </a:lnTo>
                <a:lnTo>
                  <a:pt x="6482181" y="2548029"/>
                </a:lnTo>
                <a:cubicBezTo>
                  <a:pt x="6511929" y="2531655"/>
                  <a:pt x="6522770" y="2494266"/>
                  <a:pt x="6506398" y="2464519"/>
                </a:cubicBezTo>
                <a:cubicBezTo>
                  <a:pt x="6495567" y="2444845"/>
                  <a:pt x="6474871" y="2432640"/>
                  <a:pt x="6452413" y="2432684"/>
                </a:cubicBezTo>
                <a:lnTo>
                  <a:pt x="6451687" y="2432684"/>
                </a:lnTo>
                <a:cubicBezTo>
                  <a:pt x="6372990" y="2341063"/>
                  <a:pt x="6347745" y="2231817"/>
                  <a:pt x="6339686" y="2121653"/>
                </a:cubicBezTo>
                <a:cubicBezTo>
                  <a:pt x="6418509" y="2077979"/>
                  <a:pt x="6447002" y="1978678"/>
                  <a:pt x="6403329" y="1899855"/>
                </a:cubicBezTo>
                <a:cubicBezTo>
                  <a:pt x="6370575" y="1840739"/>
                  <a:pt x="6306528" y="1809932"/>
                  <a:pt x="6243300" y="1816648"/>
                </a:cubicBezTo>
                <a:close/>
                <a:moveTo>
                  <a:pt x="0" y="0"/>
                </a:moveTo>
                <a:lnTo>
                  <a:pt x="12247697" y="0"/>
                </a:lnTo>
                <a:lnTo>
                  <a:pt x="12247697" y="6959412"/>
                </a:lnTo>
                <a:lnTo>
                  <a:pt x="0" y="6959412"/>
                </a:lnTo>
                <a:close/>
              </a:path>
            </a:pathLst>
          </a:custGeom>
          <a:solidFill>
            <a:srgbClr val="000000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1814B-84B6-E906-5FE4-4C611B842556}"/>
              </a:ext>
            </a:extLst>
          </p:cNvPr>
          <p:cNvSpPr txBox="1"/>
          <p:nvPr/>
        </p:nvSpPr>
        <p:spPr>
          <a:xfrm>
            <a:off x="1800223" y="1423456"/>
            <a:ext cx="538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	</a:t>
            </a:r>
            <a:r>
              <a:rPr lang="en-US" sz="9600" b="1" dirty="0">
                <a:solidFill>
                  <a:srgbClr val="C4AA8F"/>
                </a:solidFill>
              </a:rPr>
              <a:t>Quest</a:t>
            </a:r>
            <a:endParaRPr lang="en-US" sz="7200" b="1" dirty="0">
              <a:solidFill>
                <a:srgbClr val="C4AA8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83AE1-A142-1ADE-E2B8-6B6424719D79}"/>
              </a:ext>
            </a:extLst>
          </p:cNvPr>
          <p:cNvSpPr txBox="1"/>
          <p:nvPr/>
        </p:nvSpPr>
        <p:spPr>
          <a:xfrm>
            <a:off x="5598160" y="1423456"/>
            <a:ext cx="538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	</a:t>
            </a:r>
            <a:r>
              <a:rPr lang="en-US" sz="9600" b="1" dirty="0">
                <a:solidFill>
                  <a:srgbClr val="C4AA8F"/>
                </a:solidFill>
              </a:rPr>
              <a:t>ons?</a:t>
            </a:r>
          </a:p>
        </p:txBody>
      </p:sp>
    </p:spTree>
    <p:extLst>
      <p:ext uri="{BB962C8B-B14F-4D97-AF65-F5344CB8AC3E}">
        <p14:creationId xmlns:p14="http://schemas.microsoft.com/office/powerpoint/2010/main" val="213570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BB4425F-7190-2E1D-29B6-84B6AE50E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8" r="2147"/>
          <a:stretch/>
        </p:blipFill>
        <p:spPr>
          <a:xfrm>
            <a:off x="-4284265" y="0"/>
            <a:ext cx="1369496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2E8AE9-921A-6395-1FD9-FC1D147FAE90}"/>
              </a:ext>
            </a:extLst>
          </p:cNvPr>
          <p:cNvSpPr txBox="1"/>
          <p:nvPr/>
        </p:nvSpPr>
        <p:spPr>
          <a:xfrm>
            <a:off x="9410699" y="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err="1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en-US" sz="4800" b="1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DE817-89EF-E9F1-2FC6-24132C86B1E6}"/>
              </a:ext>
            </a:extLst>
          </p:cNvPr>
          <p:cNvSpPr txBox="1"/>
          <p:nvPr/>
        </p:nvSpPr>
        <p:spPr>
          <a:xfrm>
            <a:off x="6096000" y="1187257"/>
            <a:ext cx="5257800" cy="60016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32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Problem</a:t>
            </a:r>
            <a:r>
              <a:rPr lang="it-IT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Linear </a:t>
            </a:r>
            <a:r>
              <a:rPr lang="it-IT" sz="32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algebraic</a:t>
            </a:r>
            <a:r>
              <a:rPr lang="it-IT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representation</a:t>
            </a:r>
            <a:endParaRPr lang="it-IT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latin typeface="Aharoni"/>
                <a:cs typeface="Aharoni"/>
              </a:rPr>
              <a:t>States </a:t>
            </a:r>
            <a:endParaRPr lang="it-IT" dirty="0">
              <a:latin typeface="Calibri" panose="020F0502020204030204"/>
              <a:cs typeface="Calibri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it-IT" sz="3200" b="1" dirty="0">
              <a:latin typeface="Aharoni"/>
              <a:cs typeface="Aharoni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latin typeface="Aharoni"/>
                <a:cs typeface="Aharoni"/>
              </a:rPr>
              <a:t>Actions</a:t>
            </a:r>
            <a:endParaRPr lang="it-IT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it-IT" sz="32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Opponent</a:t>
            </a:r>
            <a:r>
              <a:rPr lang="it-IT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it-IT" sz="32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Stockfish</a:t>
            </a:r>
            <a:endParaRPr lang="it-IT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it-IT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00798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BB4425F-7190-2E1D-29B6-84B6AE50E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t="998" r="-1392" b="50000"/>
          <a:stretch/>
        </p:blipFill>
        <p:spPr>
          <a:xfrm>
            <a:off x="-3923491" y="0"/>
            <a:ext cx="1369496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9E76E-C5D2-8A71-7682-C08580E907C5}"/>
              </a:ext>
            </a:extLst>
          </p:cNvPr>
          <p:cNvSpPr txBox="1"/>
          <p:nvPr/>
        </p:nvSpPr>
        <p:spPr>
          <a:xfrm>
            <a:off x="6096000" y="1446296"/>
            <a:ext cx="5722391" cy="46474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3200">
                <a:latin typeface="Aharoni"/>
                <a:cs typeface="Aharoni"/>
              </a:rPr>
              <a:t> S(c)arsa-</a:t>
            </a:r>
            <a:r>
              <a:rPr lang="en-US" sz="3200" b="1">
                <a:latin typeface="Aharoni"/>
                <a:cs typeface="Aharoni"/>
              </a:rPr>
              <a:t>ʎ</a:t>
            </a:r>
            <a:endParaRPr lang="it-IT" sz="3200" b="1">
              <a:latin typeface="Aharoni"/>
              <a:cs typeface="Aharoni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3200" b="1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3200" b="1">
                <a:latin typeface="Aharoni"/>
                <a:cs typeface="Aharoni"/>
              </a:rPr>
              <a:t>Ɛ</a:t>
            </a:r>
            <a:r>
              <a:rPr lang="en-US" sz="3200">
                <a:latin typeface="Aharoni"/>
                <a:cs typeface="Aharoni"/>
              </a:rPr>
              <a:t>-greedy (Q,E,N)</a:t>
            </a: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it-IT" sz="32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3200" err="1">
                <a:latin typeface="Aharoni" panose="02010803020104030203" pitchFamily="2" charset="-79"/>
                <a:cs typeface="Aharoni" panose="02010803020104030203" pitchFamily="2" charset="-79"/>
              </a:rPr>
              <a:t>Rewards</a:t>
            </a:r>
            <a:endParaRPr lang="it-IT" sz="32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it-IT" sz="32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3200">
                <a:latin typeface="Aharoni" panose="02010803020104030203" pitchFamily="2" charset="-79"/>
                <a:cs typeface="Aharoni" panose="02010803020104030203" pitchFamily="2" charset="-79"/>
              </a:rPr>
              <a:t>Weights</a:t>
            </a: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it-IT" sz="32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3200" err="1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en-US" sz="32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318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10798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0" y="-323"/>
            <a:ext cx="103632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4000">
                <a:solidFill>
                  <a:srgbClr val="A4733E"/>
                </a:solidFill>
                <a:latin typeface="Aharoni"/>
                <a:cs typeface="Aharoni"/>
              </a:rPr>
              <a:t>PROBLEM SET (1)</a:t>
            </a:r>
            <a:endParaRPr lang="en-US" sz="4000">
              <a:solidFill>
                <a:srgbClr val="A4733E"/>
              </a:solidFill>
              <a:latin typeface="Aharoni"/>
              <a:cs typeface="Aharon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87E9A-1379-90E7-E6AC-02BD0F052EE6}"/>
              </a:ext>
            </a:extLst>
          </p:cNvPr>
          <p:cNvGrpSpPr/>
          <p:nvPr/>
        </p:nvGrpSpPr>
        <p:grpSpPr>
          <a:xfrm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9484395-0ECE-55A3-366C-6B1EA93E7B9E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5C5539-E16D-DBFB-D203-D09CF0BC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583A88-CF89-79AE-08EE-0655FF744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71D049-DD99-910D-9696-E9F5E1E20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301BF3-5729-E7FA-903F-8BCD8E5D1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16" name="Picture 15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DCC0285D-0C23-F6AE-E7C4-5DE8D0037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18" name="Picture 17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308DFE10-993E-27F2-1B0F-05DED00E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2F2E97F-9E31-F536-7E14-79597C6C297E}"/>
              </a:ext>
            </a:extLst>
          </p:cNvPr>
          <p:cNvSpPr txBox="1"/>
          <p:nvPr/>
        </p:nvSpPr>
        <p:spPr>
          <a:xfrm>
            <a:off x="6036885" y="477063"/>
            <a:ext cx="60960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F0D9B5"/>
              </a:buClr>
            </a:pPr>
            <a:endParaRPr lang="en-US" sz="2400">
              <a:latin typeface="Aharoni" panose="02010803020104030203" pitchFamily="2" charset="-79"/>
              <a:cs typeface="Aharoni" panose="02010803020104030203" pitchFamily="2" charset="-79"/>
              <a:sym typeface="Wingdings" panose="05000000000000000000" pitchFamily="2" charset="2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200" b="1">
                <a:latin typeface="Calibri"/>
                <a:cs typeface="Aharoni"/>
                <a:sym typeface="Wingdings" panose="05000000000000000000" pitchFamily="2" charset="2"/>
              </a:rPr>
              <a:t>GOAL: Win the game against the computer in a limited number of moves</a:t>
            </a:r>
            <a:endParaRPr lang="en-US" sz="2200" b="1">
              <a:latin typeface="Calibri"/>
              <a:cs typeface="Aharoni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38260074-5DD2-180E-C416-D53615C63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7" y="922902"/>
            <a:ext cx="5074792" cy="50843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D7C3BA-890A-4E03-8C0B-F6FA1F508FAA}"/>
              </a:ext>
            </a:extLst>
          </p:cNvPr>
          <p:cNvSpPr/>
          <p:nvPr/>
        </p:nvSpPr>
        <p:spPr>
          <a:xfrm>
            <a:off x="4719320" y="928812"/>
            <a:ext cx="640080" cy="6202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5CED97C-118A-819B-F164-417BFD712332}"/>
              </a:ext>
            </a:extLst>
          </p:cNvPr>
          <p:cNvSpPr/>
          <p:nvPr/>
        </p:nvSpPr>
        <p:spPr>
          <a:xfrm>
            <a:off x="4851400" y="2900680"/>
            <a:ext cx="375920" cy="105664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2A5-FE53-5973-9716-5AA88A3ECC9A}"/>
              </a:ext>
            </a:extLst>
          </p:cNvPr>
          <p:cNvSpPr txBox="1"/>
          <p:nvPr/>
        </p:nvSpPr>
        <p:spPr>
          <a:xfrm>
            <a:off x="6033028" y="1710536"/>
            <a:ext cx="6221944" cy="44319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200">
                <a:cs typeface="Aharoni"/>
                <a:sym typeface="Wingdings" panose="05000000000000000000" pitchFamily="2" charset="2"/>
              </a:rPr>
              <a:t>A </a:t>
            </a:r>
            <a:r>
              <a:rPr lang="it-IT" sz="2200" b="1">
                <a:cs typeface="Aharoni"/>
                <a:sym typeface="Wingdings" panose="05000000000000000000" pitchFamily="2" charset="2"/>
              </a:rPr>
              <a:t>game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is</a:t>
            </a:r>
            <a:r>
              <a:rPr lang="it-IT" sz="2200">
                <a:cs typeface="Aharoni"/>
                <a:sym typeface="Wingdings" panose="05000000000000000000" pitchFamily="2" charset="2"/>
              </a:rPr>
              <a:t> a random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walk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between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different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states</a:t>
            </a:r>
            <a:r>
              <a:rPr lang="it-IT" sz="2200">
                <a:cs typeface="Aharoni"/>
                <a:sym typeface="Wingdings" panose="05000000000000000000" pitchFamily="2" charset="2"/>
              </a:rPr>
              <a:t> (a state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is</a:t>
            </a:r>
            <a:r>
              <a:rPr lang="it-IT" sz="2200">
                <a:cs typeface="Aharoni"/>
                <a:sym typeface="Wingdings" panose="05000000000000000000" pitchFamily="2" charset="2"/>
              </a:rPr>
              <a:t> a location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matrix</a:t>
            </a:r>
            <a:r>
              <a:rPr lang="it-IT" sz="2200">
                <a:cs typeface="Aharoni"/>
                <a:sym typeface="Wingdings" panose="05000000000000000000" pitchFamily="2" charset="2"/>
              </a:rPr>
              <a:t>) </a:t>
            </a:r>
            <a:endParaRPr lang="it-IT" sz="2200">
              <a:cs typeface="Aharoni" panose="02010803020104030203" pitchFamily="2" charset="-79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it-IT" sz="2200">
                <a:cs typeface="Aharoni"/>
                <a:sym typeface="Wingdings" panose="05000000000000000000" pitchFamily="2" charset="2"/>
              </a:rPr>
              <a:t>p = 1: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probability</a:t>
            </a:r>
            <a:r>
              <a:rPr lang="it-IT" sz="2200">
                <a:cs typeface="Aharoni"/>
                <a:sym typeface="Wingdings" panose="05000000000000000000" pitchFamily="2" charset="2"/>
              </a:rPr>
              <a:t> of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moving</a:t>
            </a:r>
            <a:r>
              <a:rPr lang="it-IT" sz="2200">
                <a:cs typeface="Aharoni"/>
                <a:sym typeface="Wingdings" panose="05000000000000000000" pitchFamily="2" charset="2"/>
              </a:rPr>
              <a:t> from a state to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another</a:t>
            </a:r>
            <a:r>
              <a:rPr lang="it-IT" sz="2200">
                <a:cs typeface="Aharoni"/>
                <a:sym typeface="Wingdings" panose="05000000000000000000" pitchFamily="2" charset="2"/>
              </a:rPr>
              <a:t>,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having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picked</a:t>
            </a:r>
            <a:r>
              <a:rPr lang="it-IT" sz="2200">
                <a:cs typeface="Aharoni"/>
                <a:sym typeface="Wingdings" panose="05000000000000000000" pitchFamily="2" charset="2"/>
              </a:rPr>
              <a:t> a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certain</a:t>
            </a:r>
            <a:r>
              <a:rPr lang="it-IT" sz="2200">
                <a:cs typeface="Aharoni"/>
                <a:sym typeface="Wingdings" panose="05000000000000000000" pitchFamily="2" charset="2"/>
              </a:rPr>
              <a:t> action (</a:t>
            </a:r>
            <a:r>
              <a:rPr lang="it-IT" sz="2200" b="1" err="1">
                <a:cs typeface="Aharoni"/>
                <a:sym typeface="Wingdings" panose="05000000000000000000" pitchFamily="2" charset="2"/>
              </a:rPr>
              <a:t>deterministic</a:t>
            </a:r>
            <a:r>
              <a:rPr lang="it-IT" sz="2200" b="1">
                <a:cs typeface="Aharoni"/>
                <a:sym typeface="Wingdings" panose="05000000000000000000" pitchFamily="2" charset="2"/>
              </a:rPr>
              <a:t>)</a:t>
            </a:r>
            <a:endParaRPr lang="it-IT" sz="2200">
              <a:cs typeface="Aharoni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it-IT" sz="2200" b="0">
                <a:cs typeface="Aharoni"/>
                <a:sym typeface="Wingdings" panose="05000000000000000000" pitchFamily="2" charset="2"/>
              </a:rPr>
              <a:t>To </a:t>
            </a:r>
            <a:r>
              <a:rPr lang="it-IT" sz="2200" b="0" err="1">
                <a:cs typeface="Aharoni"/>
                <a:sym typeface="Wingdings" panose="05000000000000000000" pitchFamily="2" charset="2"/>
              </a:rPr>
              <a:t>each</a:t>
            </a:r>
            <a:r>
              <a:rPr lang="it-IT" sz="2200" b="0">
                <a:cs typeface="Aharoni"/>
                <a:sym typeface="Wingdings" panose="05000000000000000000" pitchFamily="2" charset="2"/>
              </a:rPr>
              <a:t> action </a:t>
            </a:r>
            <a:r>
              <a:rPr lang="it-IT" sz="2200" b="0" err="1">
                <a:cs typeface="Aharoni"/>
                <a:sym typeface="Wingdings" panose="05000000000000000000" pitchFamily="2" charset="2"/>
              </a:rPr>
              <a:t>there</a:t>
            </a:r>
            <a:r>
              <a:rPr lang="it-IT" sz="2200" b="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b="0" err="1">
                <a:cs typeface="Aharoni"/>
                <a:sym typeface="Wingdings" panose="05000000000000000000" pitchFamily="2" charset="2"/>
              </a:rPr>
              <a:t>is</a:t>
            </a:r>
            <a:r>
              <a:rPr lang="it-IT" sz="2200" b="0">
                <a:cs typeface="Aharoni"/>
                <a:sym typeface="Wingdings" panose="05000000000000000000" pitchFamily="2" charset="2"/>
              </a:rPr>
              <a:t> an </a:t>
            </a:r>
            <a:r>
              <a:rPr lang="it-IT" sz="2200" b="0" err="1">
                <a:cs typeface="Aharoni"/>
                <a:sym typeface="Wingdings" panose="05000000000000000000" pitchFamily="2" charset="2"/>
              </a:rPr>
              <a:t>associated</a:t>
            </a:r>
            <a:r>
              <a:rPr lang="it-IT" sz="2200" b="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b="0" err="1">
                <a:cs typeface="Aharoni"/>
                <a:sym typeface="Wingdings" panose="05000000000000000000" pitchFamily="2" charset="2"/>
              </a:rPr>
              <a:t>reward</a:t>
            </a:r>
            <a:endParaRPr lang="it-IT" sz="2200">
              <a:cs typeface="Aharoni" panose="02010803020104030203" pitchFamily="2" charset="-79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endParaRPr lang="it-IT" sz="2200">
              <a:cs typeface="Aharoni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200">
                <a:cs typeface="Aharoni"/>
                <a:sym typeface="Wingdings" panose="05000000000000000000" pitchFamily="2" charset="2"/>
              </a:rPr>
              <a:t>A game can be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approximated</a:t>
            </a:r>
            <a:r>
              <a:rPr lang="it-IT" sz="2200">
                <a:cs typeface="Aharoni"/>
                <a:sym typeface="Wingdings" panose="05000000000000000000" pitchFamily="2" charset="2"/>
              </a:rPr>
              <a:t> by a </a:t>
            </a:r>
            <a:r>
              <a:rPr lang="it-IT" sz="2200" b="1">
                <a:cs typeface="Aharoni"/>
                <a:sym typeface="Wingdings" panose="05000000000000000000" pitchFamily="2" charset="2"/>
              </a:rPr>
              <a:t>Markov chain</a:t>
            </a:r>
            <a:endParaRPr lang="it-IT" sz="2200" b="1">
              <a:cs typeface="Aharoni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it-IT" sz="2200">
                <a:cs typeface="Aharoni"/>
                <a:sym typeface="Wingdings" panose="05000000000000000000" pitchFamily="2" charset="2"/>
              </a:rPr>
              <a:t>The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sequence</a:t>
            </a:r>
            <a:r>
              <a:rPr lang="it-IT" sz="2200">
                <a:cs typeface="Aharoni"/>
                <a:sym typeface="Wingdings" panose="05000000000000000000" pitchFamily="2" charset="2"/>
              </a:rPr>
              <a:t> of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moves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that</a:t>
            </a:r>
            <a:r>
              <a:rPr lang="it-IT" sz="2200">
                <a:cs typeface="Aharoni"/>
                <a:sym typeface="Wingdings" panose="05000000000000000000" pitchFamily="2" charset="2"/>
              </a:rPr>
              <a:t> led to the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current</a:t>
            </a:r>
            <a:r>
              <a:rPr lang="it-IT" sz="2200">
                <a:cs typeface="Aharoni"/>
                <a:sym typeface="Wingdings" panose="05000000000000000000" pitchFamily="2" charset="2"/>
              </a:rPr>
              <a:t> location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matrix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is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irrelevant</a:t>
            </a:r>
            <a:r>
              <a:rPr lang="it-IT" sz="2200">
                <a:cs typeface="Aharoni"/>
                <a:sym typeface="Wingdings" panose="05000000000000000000" pitchFamily="2" charset="2"/>
              </a:rPr>
              <a:t>: the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only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relevant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aspect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is</a:t>
            </a:r>
            <a:r>
              <a:rPr lang="it-IT" sz="2200">
                <a:cs typeface="Aharoni"/>
                <a:sym typeface="Wingdings" panose="05000000000000000000" pitchFamily="2" charset="2"/>
              </a:rPr>
              <a:t> </a:t>
            </a:r>
            <a:r>
              <a:rPr lang="it-IT" sz="2200" err="1">
                <a:cs typeface="Aharoni"/>
                <a:sym typeface="Wingdings" panose="05000000000000000000" pitchFamily="2" charset="2"/>
              </a:rPr>
              <a:t>performing</a:t>
            </a:r>
            <a:r>
              <a:rPr lang="it-IT" sz="2200">
                <a:cs typeface="Aharoni"/>
                <a:sym typeface="Wingdings" panose="05000000000000000000" pitchFamily="2" charset="2"/>
              </a:rPr>
              <a:t> the </a:t>
            </a:r>
            <a:r>
              <a:rPr lang="it-IT" sz="2200" b="1">
                <a:cs typeface="Aharoni"/>
                <a:sym typeface="Wingdings" panose="05000000000000000000" pitchFamily="2" charset="2"/>
              </a:rPr>
              <a:t>best </a:t>
            </a:r>
            <a:r>
              <a:rPr lang="it-IT" sz="2200" b="1" err="1">
                <a:cs typeface="Aharoni"/>
                <a:sym typeface="Wingdings" panose="05000000000000000000" pitchFamily="2" charset="2"/>
              </a:rPr>
              <a:t>move</a:t>
            </a:r>
            <a:r>
              <a:rPr lang="it-IT" sz="2200" b="1">
                <a:cs typeface="Aharoni"/>
                <a:sym typeface="Wingdings" panose="05000000000000000000" pitchFamily="2" charset="2"/>
              </a:rPr>
              <a:t> from </a:t>
            </a:r>
            <a:r>
              <a:rPr lang="it-IT" sz="2200" b="1" err="1">
                <a:cs typeface="Aharoni"/>
                <a:sym typeface="Wingdings" panose="05000000000000000000" pitchFamily="2" charset="2"/>
              </a:rPr>
              <a:t>current</a:t>
            </a:r>
            <a:r>
              <a:rPr lang="it-IT" sz="2200" b="1">
                <a:cs typeface="Aharoni"/>
                <a:sym typeface="Wingdings" panose="05000000000000000000" pitchFamily="2" charset="2"/>
              </a:rPr>
              <a:t> position</a:t>
            </a:r>
            <a:r>
              <a:rPr lang="it-IT" sz="2200">
                <a:cs typeface="Aharoni"/>
                <a:sym typeface="Wingdings" panose="05000000000000000000" pitchFamily="2" charset="2"/>
              </a:rPr>
              <a:t>.</a:t>
            </a:r>
            <a:endParaRPr lang="it-IT" sz="2200">
              <a:cs typeface="Aharoni"/>
            </a:endParaRPr>
          </a:p>
          <a:p>
            <a:pPr lvl="1">
              <a:buClr>
                <a:srgbClr val="F0D9B5"/>
              </a:buClr>
            </a:pPr>
            <a:endParaRPr lang="it-IT" b="0">
              <a:cs typeface="Aharoni" panose="02010803020104030203" pitchFamily="2" charset="-79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02709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10798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0" y="-323"/>
            <a:ext cx="103632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4000">
                <a:solidFill>
                  <a:srgbClr val="A4733E"/>
                </a:solidFill>
                <a:latin typeface="Aharoni"/>
                <a:cs typeface="Aharoni"/>
              </a:rPr>
              <a:t>PROBLEM SET (2)</a:t>
            </a:r>
            <a:endParaRPr lang="en-US" sz="4000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2E97F-9E31-F536-7E14-79597C6C297E}"/>
              </a:ext>
            </a:extLst>
          </p:cNvPr>
          <p:cNvSpPr txBox="1"/>
          <p:nvPr/>
        </p:nvSpPr>
        <p:spPr>
          <a:xfrm>
            <a:off x="6096000" y="675605"/>
            <a:ext cx="6096000" cy="55707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F0D9B5"/>
              </a:buClr>
            </a:pPr>
            <a:endParaRPr lang="en-US" sz="24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 b="1">
                <a:cs typeface="Aharoni"/>
                <a:sym typeface="Wingdings" panose="05000000000000000000" pitchFamily="2" charset="2"/>
              </a:rPr>
              <a:t>Winning position for white</a:t>
            </a:r>
            <a:r>
              <a:rPr lang="en-US" sz="2400">
                <a:cs typeface="Aharoni"/>
                <a:sym typeface="Wingdings" panose="05000000000000000000" pitchFamily="2" charset="2"/>
              </a:rPr>
              <a:t>: if white agent plays a correct sequence of moves, it will win the game whatever the black does.</a:t>
            </a:r>
            <a:endParaRPr lang="en-US" sz="2400">
              <a:cs typeface="Aharoni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400"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 b="1">
                <a:cs typeface="Aharoni"/>
                <a:sym typeface="Wingdings" panose="05000000000000000000" pitchFamily="2" charset="2"/>
              </a:rPr>
              <a:t>Easy to lose</a:t>
            </a:r>
            <a:r>
              <a:rPr lang="en-US" sz="2400">
                <a:cs typeface="Aharoni"/>
                <a:sym typeface="Wingdings" panose="05000000000000000000" pitchFamily="2" charset="2"/>
              </a:rPr>
              <a:t>: if you let the black king get close enough to the white pawn.</a:t>
            </a:r>
            <a:endParaRPr lang="en-US" sz="2400">
              <a:cs typeface="Aharoni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400"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B050"/>
                </a:solidFill>
                <a:cs typeface="Aharoni"/>
                <a:sym typeface="Wingdings" panose="05000000000000000000" pitchFamily="2" charset="2"/>
              </a:rPr>
              <a:t>How to win</a:t>
            </a:r>
            <a:r>
              <a:rPr lang="en-US" sz="2400">
                <a:cs typeface="Aharoni"/>
                <a:sym typeface="Wingdings" panose="05000000000000000000" pitchFamily="2" charset="2"/>
              </a:rPr>
              <a:t>: reach the g8 square with the pawn.</a:t>
            </a:r>
            <a:endParaRPr lang="en-US" sz="2400">
              <a:cs typeface="Aharoni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400">
              <a:cs typeface="Aharoni" panose="02010803020104030203" pitchFamily="2" charset="-79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  <a:cs typeface="Aharoni"/>
                <a:sym typeface="Wingdings" panose="05000000000000000000" pitchFamily="2" charset="2"/>
              </a:rPr>
              <a:t>How to lose</a:t>
            </a:r>
            <a:r>
              <a:rPr lang="en-US" sz="2400">
                <a:cs typeface="Aharoni"/>
                <a:sym typeface="Wingdings" panose="05000000000000000000" pitchFamily="2" charset="2"/>
              </a:rPr>
              <a:t>: </a:t>
            </a:r>
            <a:endParaRPr lang="en-US" sz="2400">
              <a:cs typeface="Aharoni" panose="02010803020104030203" pitchFamily="2" charset="-79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400">
                <a:cs typeface="Aharoni"/>
                <a:sym typeface="Wingdings" panose="05000000000000000000" pitchFamily="2" charset="2"/>
              </a:rPr>
              <a:t>let the pawn be captured.</a:t>
            </a:r>
            <a:endParaRPr lang="en-US" sz="2400">
              <a:cs typeface="Aharoni"/>
            </a:endParaRPr>
          </a:p>
          <a:p>
            <a:pPr marL="800100" lvl="1" indent="-342900">
              <a:buClr>
                <a:srgbClr val="F0D9B5"/>
              </a:buClr>
              <a:buFont typeface="Wingdings" panose="05000000000000000000" pitchFamily="2" charset="2"/>
              <a:buChar char="Ø"/>
            </a:pPr>
            <a:r>
              <a:rPr lang="en-US" sz="2400">
                <a:cs typeface="Aharoni"/>
                <a:sym typeface="Wingdings" panose="05000000000000000000" pitchFamily="2" charset="2"/>
              </a:rPr>
              <a:t> not being able to win in 20 moves.</a:t>
            </a:r>
            <a:endParaRPr lang="en-US" sz="2400">
              <a:cs typeface="Aharoni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000">
              <a:cs typeface="Aharoni" panose="02010803020104030203" pitchFamily="2" charset="-79"/>
              <a:sym typeface="Wingdings" panose="05000000000000000000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B47E9B-0760-A934-159C-7F8985674089}"/>
              </a:ext>
            </a:extLst>
          </p:cNvPr>
          <p:cNvGrpSpPr/>
          <p:nvPr/>
        </p:nvGrpSpPr>
        <p:grpSpPr>
          <a:xfrm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2C557B8-0436-E2B3-7329-C0C257219C5A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88C082-0084-49FD-E240-393DB9C1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923717-26B9-E456-E320-AC8626D3E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5FB7B9-6846-500E-11F6-9EF9C6143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8D7230-6FBA-0BF9-63DB-AF4D2C8E9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20" name="Picture 19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ABF5966B-C19E-4130-D524-E27541744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21" name="Picture 20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2FD96D43-6B46-D7B3-FAE0-A825F9347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FF4506-DE92-7CEE-4C41-91A7B65BB4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297" y="939741"/>
            <a:ext cx="5074792" cy="50836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81000D-B9AF-FE89-1FCB-E5550CF2F99D}"/>
              </a:ext>
            </a:extLst>
          </p:cNvPr>
          <p:cNvSpPr/>
          <p:nvPr/>
        </p:nvSpPr>
        <p:spPr>
          <a:xfrm>
            <a:off x="4710623" y="939741"/>
            <a:ext cx="650240" cy="62589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18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10798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0" y="-51125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Linear </a:t>
            </a:r>
            <a:r>
              <a:rPr lang="it-IT" sz="4000" err="1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algebraic</a:t>
            </a:r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4000" err="1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representation</a:t>
            </a:r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(1)</a:t>
            </a:r>
            <a:endParaRPr lang="en-US" sz="4000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08D1C-6A0B-E9AD-D184-FBB1B81951D8}"/>
              </a:ext>
            </a:extLst>
          </p:cNvPr>
          <p:cNvSpPr txBox="1"/>
          <p:nvPr/>
        </p:nvSpPr>
        <p:spPr>
          <a:xfrm>
            <a:off x="813211" y="1598800"/>
            <a:ext cx="1045091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 b="1">
                <a:cs typeface="Aharoni"/>
                <a:sym typeface="Wingdings" panose="05000000000000000000" pitchFamily="2" charset="2"/>
              </a:rPr>
              <a:t>Location matrix L: </a:t>
            </a:r>
            <a:r>
              <a:rPr lang="en-US" sz="2400">
                <a:cs typeface="Aharoni"/>
                <a:sym typeface="Wingdings" panose="05000000000000000000" pitchFamily="2" charset="2"/>
              </a:rPr>
              <a:t>storing the coordinates of the pieces on the chessboard</a:t>
            </a:r>
            <a:endParaRPr lang="en-US" sz="2400">
              <a:cs typeface="Aharon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87148-39BC-9E64-0FAC-A0923827543F}"/>
              </a:ext>
            </a:extLst>
          </p:cNvPr>
          <p:cNvSpPr txBox="1"/>
          <p:nvPr/>
        </p:nvSpPr>
        <p:spPr>
          <a:xfrm>
            <a:off x="2265831" y="838961"/>
            <a:ext cx="76647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/>
              <a:t>Environment </a:t>
            </a:r>
            <a:r>
              <a:rPr lang="it-IT" sz="2400" err="1"/>
              <a:t>modelling</a:t>
            </a:r>
            <a:r>
              <a:rPr lang="it-IT" sz="2400"/>
              <a:t> from scratch with linear algebra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81F6D7-1F1D-259F-542A-922BDA3C1C4D}"/>
              </a:ext>
            </a:extLst>
          </p:cNvPr>
          <p:cNvGrpSpPr/>
          <p:nvPr/>
        </p:nvGrpSpPr>
        <p:grpSpPr>
          <a:xfrm rot="18446936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024949D-2176-E7BD-6520-90E081453B8B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88B487-1375-3521-BC70-44E4FB97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BF52B6-3195-F022-DA9E-061C2E9AE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D0DE9F-7E0A-6EDE-6046-C234559D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3A7E7A-2C8E-ED80-1FFD-041258FD2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22" name="Picture 21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E02C4843-4182-1E10-0621-84652D4B60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23" name="Picture 22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83A474A5-57CA-A18E-2AE2-C5D2C88D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17FBC-0FBC-33A7-C9F9-CC025419FBF4}"/>
              </a:ext>
            </a:extLst>
          </p:cNvPr>
          <p:cNvGrpSpPr/>
          <p:nvPr/>
        </p:nvGrpSpPr>
        <p:grpSpPr>
          <a:xfrm>
            <a:off x="6353243" y="2119334"/>
            <a:ext cx="4608321" cy="4422123"/>
            <a:chOff x="6704919" y="2395696"/>
            <a:chExt cx="2793358" cy="2798609"/>
          </a:xfrm>
        </p:grpSpPr>
        <p:pic>
          <p:nvPicPr>
            <p:cNvPr id="5" name="Picture 4" descr="A picture containing square&#10;&#10;Description automatically generated">
              <a:extLst>
                <a:ext uri="{FF2B5EF4-FFF2-40B4-BE49-F238E27FC236}">
                  <a16:creationId xmlns:a16="http://schemas.microsoft.com/office/drawing/2014/main" id="{B31062AA-447A-BBA4-B7BF-A5EE8586C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919" y="2395696"/>
              <a:ext cx="2793358" cy="279860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8E759C-2888-4C19-F4F6-0BF0527F0CA9}"/>
                </a:ext>
              </a:extLst>
            </p:cNvPr>
            <p:cNvSpPr/>
            <p:nvPr/>
          </p:nvSpPr>
          <p:spPr>
            <a:xfrm>
              <a:off x="7396223" y="3090441"/>
              <a:ext cx="358814" cy="35013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0865A1-2489-7FAD-4C64-0A324DBCDD1C}"/>
                </a:ext>
              </a:extLst>
            </p:cNvPr>
            <p:cNvSpPr/>
            <p:nvPr/>
          </p:nvSpPr>
          <p:spPr>
            <a:xfrm>
              <a:off x="8798689" y="4145666"/>
              <a:ext cx="358814" cy="3501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C368B8-5822-AE7B-55D5-9E43DB906BE4}"/>
                </a:ext>
              </a:extLst>
            </p:cNvPr>
            <p:cNvSpPr/>
            <p:nvPr/>
          </p:nvSpPr>
          <p:spPr>
            <a:xfrm>
              <a:off x="8101272" y="3448074"/>
              <a:ext cx="352022" cy="35013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9D04E8-9980-D180-F066-A58BA9702C21}"/>
                  </a:ext>
                </a:extLst>
              </p:cNvPr>
              <p:cNvSpPr txBox="1"/>
              <p:nvPr/>
            </p:nvSpPr>
            <p:spPr>
              <a:xfrm>
                <a:off x="1932333" y="3362968"/>
                <a:ext cx="4277456" cy="180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6600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6600" i="1" smtClean="0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a:rPr lang="it-IT" sz="6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  <a:sym typeface="Wingdings" panose="05000000000000000000" pitchFamily="2" charset="2"/>
                                </a:rPr>
                                <m:t>2</m:t>
                              </m:r>
                              <m:r>
                                <a:rPr lang="it-IT" sz="6600" b="0" i="0" smtClean="0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  <a:sym typeface="Wingdings" panose="05000000000000000000" pitchFamily="2" charset="2"/>
                                </a:rPr>
                                <m:t>  </m:t>
                              </m:r>
                              <m:r>
                                <a:rPr lang="it-IT" sz="66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  <a:sym typeface="Wingdings" panose="05000000000000000000" pitchFamily="2" charset="2"/>
                                </a:rPr>
                                <m:t>4</m:t>
                              </m:r>
                              <m:r>
                                <a:rPr lang="it-IT" sz="6600" b="0" i="0" smtClean="0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  <a:sym typeface="Wingdings" panose="05000000000000000000" pitchFamily="2" charset="2"/>
                                </a:rPr>
                                <m:t>  </m:t>
                              </m:r>
                              <m:r>
                                <a:rPr lang="it-IT" sz="6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e>
                            <m:e>
                              <m:r>
                                <a:rPr lang="it-IT" sz="6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  <a:sym typeface="Wingdings" panose="05000000000000000000" pitchFamily="2" charset="2"/>
                                </a:rPr>
                                <m:t>6</m:t>
                              </m:r>
                              <m:r>
                                <a:rPr lang="it-IT" sz="6600" b="0" i="0" smtClean="0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  <a:sym typeface="Wingdings" panose="05000000000000000000" pitchFamily="2" charset="2"/>
                                </a:rPr>
                                <m:t>  </m:t>
                              </m:r>
                              <m:r>
                                <a:rPr lang="it-IT" sz="66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  <a:sym typeface="Wingdings" panose="05000000000000000000" pitchFamily="2" charset="2"/>
                                </a:rPr>
                                <m:t>4</m:t>
                              </m:r>
                              <m:r>
                                <a:rPr lang="it-IT" sz="6600" b="0" i="0" smtClean="0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  <a:sym typeface="Wingdings" panose="05000000000000000000" pitchFamily="2" charset="2"/>
                                </a:rPr>
                                <m:t>  </m:t>
                              </m:r>
                              <m:r>
                                <a:rPr lang="it-IT" sz="6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eqArr>
                          <m:r>
                            <a:rPr lang="it-IT" sz="6600" b="0" i="0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  <a:sym typeface="Wingdings" panose="05000000000000000000" pitchFamily="2" charset="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66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9D04E8-9980-D180-F066-A58BA9702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33" y="3362968"/>
                <a:ext cx="4277456" cy="180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1BC8E82-6D5E-40DB-4A1B-53026ABC4C22}"/>
              </a:ext>
            </a:extLst>
          </p:cNvPr>
          <p:cNvSpPr txBox="1"/>
          <p:nvPr/>
        </p:nvSpPr>
        <p:spPr>
          <a:xfrm>
            <a:off x="814636" y="3663417"/>
            <a:ext cx="120662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Rows</a:t>
            </a:r>
            <a:endParaRPr lang="en-US" sz="240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B77A7-3588-FDAF-7DE1-14AA0A85EE5D}"/>
              </a:ext>
            </a:extLst>
          </p:cNvPr>
          <p:cNvSpPr txBox="1"/>
          <p:nvPr/>
        </p:nvSpPr>
        <p:spPr>
          <a:xfrm>
            <a:off x="814635" y="4594580"/>
            <a:ext cx="15848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97365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10798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0" y="-51125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Linear </a:t>
            </a:r>
            <a:r>
              <a:rPr lang="it-IT" sz="4000" err="1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algebraic</a:t>
            </a:r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4000" err="1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representation</a:t>
            </a:r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(2)</a:t>
            </a:r>
            <a:endParaRPr lang="en-US" sz="4000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3B049A-410E-3543-1FB3-1E4F1C5388AA}"/>
                  </a:ext>
                </a:extLst>
              </p:cNvPr>
              <p:cNvSpPr txBox="1"/>
              <p:nvPr/>
            </p:nvSpPr>
            <p:spPr>
              <a:xfrm>
                <a:off x="0" y="605479"/>
                <a:ext cx="12196060" cy="2154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0D9B5"/>
                  </a:buClr>
                </a:pPr>
                <a:endParaRPr lang="en-US" sz="2200" b="1">
                  <a:cs typeface="Aharoni" panose="02010803020104030203" pitchFamily="2" charset="-79"/>
                  <a:sym typeface="Wingdings" panose="05000000000000000000" pitchFamily="2" charset="2"/>
                </a:endParaRPr>
              </a:p>
              <a:p>
                <a:pPr marL="285750" indent="-285750">
                  <a:buClr>
                    <a:srgbClr val="F0D9B5"/>
                  </a:buClr>
                  <a:buFont typeface="Arial" panose="020B0604020202020204" pitchFamily="34" charset="0"/>
                  <a:buChar char="•"/>
                </a:pPr>
                <a:r>
                  <a:rPr lang="en-US" sz="2400" b="1">
                    <a:cs typeface="Aharoni" panose="02010803020104030203" pitchFamily="2" charset="-79"/>
                    <a:sym typeface="Wingdings" panose="05000000000000000000" pitchFamily="2" charset="2"/>
                  </a:rPr>
                  <a:t>Selection Matrix 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  <m:t>1 0 0</m:t>
                        </m:r>
                      </m:e>
                    </m:d>
                  </m:oMath>
                </a14:m>
                <a:r>
                  <a:rPr lang="en-US" sz="2400" b="1">
                    <a:cs typeface="Aharoni" panose="02010803020104030203" pitchFamily="2" charset="-79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i="1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  <m:t>0 1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  <m:t> 0</m:t>
                        </m:r>
                      </m:e>
                    </m:d>
                  </m:oMath>
                </a14:m>
                <a:r>
                  <a:rPr lang="en-US" sz="2400" b="1">
                    <a:cs typeface="Aharoni" panose="02010803020104030203" pitchFamily="2" charset="-79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i="1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  <m:t> 0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b="1">
                    <a:cs typeface="Aharoni" panose="02010803020104030203" pitchFamily="2" charset="-79"/>
                    <a:sym typeface="Wingdings" panose="05000000000000000000" pitchFamily="2" charset="2"/>
                  </a:rPr>
                  <a:t>, </a:t>
                </a:r>
                <a:r>
                  <a:rPr lang="en-US" sz="2400">
                    <a:cs typeface="Aharoni" panose="02010803020104030203" pitchFamily="2" charset="-79"/>
                    <a:sym typeface="Wingdings" panose="05000000000000000000" pitchFamily="2" charset="2"/>
                  </a:rPr>
                  <a:t>used to select the piece from the location matrix</a:t>
                </a:r>
                <a:endParaRPr lang="en-US" sz="2400" b="1">
                  <a:cs typeface="Aharoni" panose="02010803020104030203" pitchFamily="2" charset="-79"/>
                  <a:sym typeface="Wingdings" panose="05000000000000000000" pitchFamily="2" charset="2"/>
                </a:endParaRPr>
              </a:p>
              <a:p>
                <a:pPr marL="285750" indent="-285750">
                  <a:buClr>
                    <a:srgbClr val="F0D9B5"/>
                  </a:buClr>
                  <a:buFont typeface="Arial" panose="020B0604020202020204" pitchFamily="34" charset="0"/>
                  <a:buChar char="•"/>
                </a:pPr>
                <a:r>
                  <a:rPr lang="en-US" sz="2400" b="1">
                    <a:cs typeface="Aharoni" panose="02010803020104030203" pitchFamily="2" charset="-79"/>
                    <a:sym typeface="Wingdings" panose="05000000000000000000" pitchFamily="2" charset="2"/>
                  </a:rPr>
                  <a:t>Moves: </a:t>
                </a:r>
                <a:r>
                  <a:rPr lang="en-US" sz="2400">
                    <a:cs typeface="Aharoni" panose="02010803020104030203" pitchFamily="2" charset="-79"/>
                    <a:sym typeface="Wingdings" panose="05000000000000000000" pitchFamily="2" charset="2"/>
                  </a:rPr>
                  <a:t>dictionaries</a:t>
                </a:r>
                <a:r>
                  <a:rPr lang="en-US" sz="2400" b="1">
                    <a:cs typeface="Aharoni" panose="02010803020104030203" pitchFamily="2" charset="-79"/>
                    <a:sym typeface="Wingdings" panose="05000000000000000000" pitchFamily="2" charset="2"/>
                  </a:rPr>
                  <a:t> </a:t>
                </a:r>
              </a:p>
              <a:p>
                <a:pPr marL="800100" lvl="1" indent="-342900">
                  <a:buClr>
                    <a:srgbClr val="F0D9B5"/>
                  </a:buClr>
                  <a:buFont typeface="Wingdings" panose="05000000000000000000" pitchFamily="2" charset="2"/>
                  <a:buChar char="Ø"/>
                </a:pPr>
                <a:r>
                  <a:rPr lang="it-IT" sz="2400">
                    <a:cs typeface="Aharoni" panose="02010803020104030203" pitchFamily="2" charset="-79"/>
                    <a:sym typeface="Wingdings" panose="05000000000000000000" pitchFamily="2" charset="2"/>
                  </a:rPr>
                  <a:t>Keys: </a:t>
                </a:r>
                <a:r>
                  <a:rPr lang="it-IT" sz="2400" err="1">
                    <a:cs typeface="Aharoni" panose="02010803020104030203" pitchFamily="2" charset="-79"/>
                    <a:sym typeface="Wingdings" panose="05000000000000000000" pitchFamily="2" charset="2"/>
                  </a:rPr>
                  <a:t>string</a:t>
                </a:r>
                <a:r>
                  <a:rPr lang="it-IT" sz="2400">
                    <a:cs typeface="Aharoni" panose="02010803020104030203" pitchFamily="2" charset="-79"/>
                    <a:sym typeface="Wingdings" panose="05000000000000000000" pitchFamily="2" charset="2"/>
                  </a:rPr>
                  <a:t>, name of the </a:t>
                </a:r>
                <a:r>
                  <a:rPr lang="it-IT" sz="2400" err="1">
                    <a:cs typeface="Aharoni" panose="02010803020104030203" pitchFamily="2" charset="-79"/>
                    <a:sym typeface="Wingdings" panose="05000000000000000000" pitchFamily="2" charset="2"/>
                  </a:rPr>
                  <a:t>move</a:t>
                </a:r>
                <a:r>
                  <a:rPr lang="it-IT" sz="2400">
                    <a:cs typeface="Aharoni" panose="02010803020104030203" pitchFamily="2" charset="-79"/>
                    <a:sym typeface="Wingdings" panose="05000000000000000000" pitchFamily="2" charset="2"/>
                  </a:rPr>
                  <a:t> (e.g. </a:t>
                </a:r>
                <a:r>
                  <a:rPr lang="it-IT" sz="2400" err="1">
                    <a:cs typeface="Aharoni" panose="02010803020104030203" pitchFamily="2" charset="-79"/>
                    <a:sym typeface="Wingdings" panose="05000000000000000000" pitchFamily="2" charset="2"/>
                  </a:rPr>
                  <a:t>pfwd</a:t>
                </a:r>
                <a:r>
                  <a:rPr lang="it-IT" sz="2400">
                    <a:cs typeface="Aharoni" panose="02010803020104030203" pitchFamily="2" charset="-79"/>
                    <a:sym typeface="Wingdings" panose="05000000000000000000" pitchFamily="2" charset="2"/>
                  </a:rPr>
                  <a:t>, </a:t>
                </a:r>
                <a:r>
                  <a:rPr lang="it-IT" sz="2400" err="1">
                    <a:cs typeface="Aharoni" panose="02010803020104030203" pitchFamily="2" charset="-79"/>
                    <a:sym typeface="Wingdings" panose="05000000000000000000" pitchFamily="2" charset="2"/>
                  </a:rPr>
                  <a:t>kbl</a:t>
                </a:r>
                <a:r>
                  <a:rPr lang="it-IT" sz="2400">
                    <a:cs typeface="Aharoni" panose="02010803020104030203" pitchFamily="2" charset="-79"/>
                    <a:sym typeface="Wingdings" panose="05000000000000000000" pitchFamily="2" charset="2"/>
                  </a:rPr>
                  <a:t>)</a:t>
                </a:r>
              </a:p>
              <a:p>
                <a:pPr marL="800100" lvl="1" indent="-342900">
                  <a:buClr>
                    <a:srgbClr val="F0D9B5"/>
                  </a:buClr>
                  <a:buFont typeface="Wingdings" panose="05000000000000000000" pitchFamily="2" charset="2"/>
                  <a:buChar char="Ø"/>
                </a:pPr>
                <a:r>
                  <a:rPr lang="it-IT" sz="2400" err="1">
                    <a:cs typeface="Aharoni" panose="02010803020104030203" pitchFamily="2" charset="-79"/>
                    <a:sym typeface="Wingdings" panose="05000000000000000000" pitchFamily="2" charset="2"/>
                  </a:rPr>
                  <a:t>Values</a:t>
                </a:r>
                <a:r>
                  <a:rPr lang="it-IT" sz="2400">
                    <a:cs typeface="Aharoni" panose="02010803020104030203" pitchFamily="2" charset="-79"/>
                    <a:sym typeface="Wingdings" panose="05000000000000000000" pitchFamily="2" charset="2"/>
                  </a:rPr>
                  <a:t>: </a:t>
                </a:r>
                <a:r>
                  <a:rPr lang="it-IT" sz="2400" err="1">
                    <a:cs typeface="Aharoni" panose="02010803020104030203" pitchFamily="2" charset="-79"/>
                    <a:sym typeface="Wingdings" panose="05000000000000000000" pitchFamily="2" charset="2"/>
                  </a:rPr>
                  <a:t>vector</a:t>
                </a:r>
                <a:r>
                  <a:rPr lang="it-IT" sz="2400">
                    <a:cs typeface="Aharoni" panose="02010803020104030203" pitchFamily="2" charset="-79"/>
                    <a:sym typeface="Wingdings" panose="05000000000000000000" pitchFamily="2" charset="2"/>
                  </a:rPr>
                  <a:t>  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cs typeface="Aharoni" panose="02010803020104030203" pitchFamily="2" charset="-79"/>
                        <a:sym typeface="Wingdings" panose="05000000000000000000" pitchFamily="2" charset="2"/>
                      </a:rPr>
                      <m:t>,</m:t>
                    </m:r>
                    <m:r>
                      <a:rPr lang="it-IT" sz="2400" i="1" smtClean="0">
                        <a:latin typeface="Cambria Math" panose="02040503050406030204" pitchFamily="18" charset="0"/>
                        <a:cs typeface="Aharoni" panose="02010803020104030203" pitchFamily="2" charset="-79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sz="2400" i="1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4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it-IT" sz="2400">
                  <a:cs typeface="Aharoni" panose="02010803020104030203" pitchFamily="2" charset="-79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3B049A-410E-3543-1FB3-1E4F1C538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5479"/>
                <a:ext cx="12196060" cy="2154692"/>
              </a:xfrm>
              <a:prstGeom prst="rect">
                <a:avLst/>
              </a:prstGeom>
              <a:blipFill>
                <a:blip r:embed="rId2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D81F6D7-1F1D-259F-542A-922BDA3C1C4D}"/>
              </a:ext>
            </a:extLst>
          </p:cNvPr>
          <p:cNvGrpSpPr/>
          <p:nvPr/>
        </p:nvGrpSpPr>
        <p:grpSpPr>
          <a:xfrm rot="18446936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024949D-2176-E7BD-6520-90E081453B8B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88B487-1375-3521-BC70-44E4FB97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BF52B6-3195-F022-DA9E-061C2E9AE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D0DE9F-7E0A-6EDE-6046-C234559D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3A7E7A-2C8E-ED80-1FFD-041258FD2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22" name="Picture 21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E02C4843-4182-1E10-0621-84652D4B60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23" name="Picture 22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83A474A5-57CA-A18E-2AE2-C5D2C88D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AE5C7C-CA39-290F-1590-C46A2500BDED}"/>
                  </a:ext>
                </a:extLst>
              </p:cNvPr>
              <p:cNvSpPr txBox="1"/>
              <p:nvPr/>
            </p:nvSpPr>
            <p:spPr>
              <a:xfrm>
                <a:off x="60886" y="3372337"/>
                <a:ext cx="6771676" cy="102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it-IT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2  4  5</m:t>
                            </m:r>
                          </m:e>
                          <m:e>
                            <m:r>
                              <a:rPr lang="it-IT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6  4  2</m:t>
                            </m:r>
                          </m:e>
                        </m:eqArr>
                        <m:r>
                          <a:rPr lang="it-IT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360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3600" i="1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3600" b="0" i="0" smtClean="0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  <m:t>0 1 0</m:t>
                        </m:r>
                      </m:e>
                    </m:d>
                  </m:oMath>
                </a14:m>
                <a:r>
                  <a:rPr lang="en-US" sz="3600"/>
                  <a:t> 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3600" i="1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60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3600" i="1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3600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it-IT" sz="3600" b="0" i="0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2</m:t>
                            </m:r>
                            <m:r>
                              <a:rPr lang="it-IT" sz="360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  </m:t>
                            </m:r>
                            <m:r>
                              <a:rPr lang="it-IT" sz="3600" b="0" i="0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5</m:t>
                            </m:r>
                            <m:r>
                              <a:rPr lang="it-IT" sz="360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  5</m:t>
                            </m:r>
                          </m:e>
                          <m:e>
                            <m:r>
                              <a:rPr lang="it-IT" sz="360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6  </m:t>
                            </m:r>
                            <m:r>
                              <a:rPr lang="it-IT" sz="3600" b="0" i="0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5</m:t>
                            </m:r>
                            <m:r>
                              <a:rPr lang="it-IT" sz="360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  2</m:t>
                            </m:r>
                          </m:e>
                        </m:eqArr>
                        <m:r>
                          <a:rPr lang="it-IT" sz="3600">
                            <a:latin typeface="Cambria Math" panose="02040503050406030204" pitchFamily="18" charset="0"/>
                            <a:cs typeface="Aharoni" panose="02010803020104030203" pitchFamily="2" charset="-79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3600"/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AE5C7C-CA39-290F-1590-C46A2500B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" y="3372337"/>
                <a:ext cx="6771676" cy="1027397"/>
              </a:xfrm>
              <a:prstGeom prst="rect">
                <a:avLst/>
              </a:prstGeom>
              <a:blipFill>
                <a:blip r:embed="rId9"/>
                <a:stretch>
                  <a:fillRect b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2722E88-948A-71DC-8D1C-EE6C58DBC37B}"/>
              </a:ext>
            </a:extLst>
          </p:cNvPr>
          <p:cNvGrpSpPr/>
          <p:nvPr/>
        </p:nvGrpSpPr>
        <p:grpSpPr>
          <a:xfrm>
            <a:off x="6832078" y="2128338"/>
            <a:ext cx="4723201" cy="4368933"/>
            <a:chOff x="6726976" y="1525071"/>
            <a:chExt cx="4828304" cy="4250692"/>
          </a:xfrm>
        </p:grpSpPr>
        <p:pic>
          <p:nvPicPr>
            <p:cNvPr id="12" name="Picture 11" descr="A picture containing square&#10;&#10;Description automatically generated">
              <a:extLst>
                <a:ext uri="{FF2B5EF4-FFF2-40B4-BE49-F238E27FC236}">
                  <a16:creationId xmlns:a16="http://schemas.microsoft.com/office/drawing/2014/main" id="{3EB8B8CE-5F39-6C8A-E303-A641FCF7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6976" y="1525071"/>
              <a:ext cx="4828304" cy="4250692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806F22-B13F-5B6D-AB47-ED0FC1E7AC24}"/>
                </a:ext>
              </a:extLst>
            </p:cNvPr>
            <p:cNvSpPr/>
            <p:nvPr/>
          </p:nvSpPr>
          <p:spPr>
            <a:xfrm>
              <a:off x="9152440" y="3119973"/>
              <a:ext cx="609600" cy="51873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801765-1D35-3FB2-6ADE-ABAF82B1AD6D}"/>
                </a:ext>
              </a:extLst>
            </p:cNvPr>
            <p:cNvSpPr/>
            <p:nvPr/>
          </p:nvSpPr>
          <p:spPr>
            <a:xfrm>
              <a:off x="9753600" y="2601238"/>
              <a:ext cx="609600" cy="51873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498BC307-6323-CC57-D4DC-6F1F6AEA32E8}"/>
                </a:ext>
              </a:extLst>
            </p:cNvPr>
            <p:cNvSpPr/>
            <p:nvPr/>
          </p:nvSpPr>
          <p:spPr>
            <a:xfrm rot="2856100">
              <a:off x="9606541" y="2906360"/>
              <a:ext cx="375921" cy="35760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DEA24-4FB3-77E7-702E-316ECAF2A2FE}"/>
              </a:ext>
            </a:extLst>
          </p:cNvPr>
          <p:cNvSpPr/>
          <p:nvPr/>
        </p:nvSpPr>
        <p:spPr>
          <a:xfrm>
            <a:off x="616152" y="3187211"/>
            <a:ext cx="557411" cy="14789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17FD69-A12D-0027-3ED5-DE782C6C2DF7}"/>
              </a:ext>
            </a:extLst>
          </p:cNvPr>
          <p:cNvSpPr/>
          <p:nvPr/>
        </p:nvSpPr>
        <p:spPr>
          <a:xfrm>
            <a:off x="3868864" y="3177051"/>
            <a:ext cx="557411" cy="1478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4A476A-5B8B-54D2-374C-38AB3E048C36}"/>
              </a:ext>
            </a:extLst>
          </p:cNvPr>
          <p:cNvSpPr/>
          <p:nvPr/>
        </p:nvSpPr>
        <p:spPr>
          <a:xfrm>
            <a:off x="5228792" y="3177051"/>
            <a:ext cx="557411" cy="14789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989C5957-4ECB-B806-E353-285E51EC2B57}"/>
              </a:ext>
            </a:extLst>
          </p:cNvPr>
          <p:cNvSpPr/>
          <p:nvPr/>
        </p:nvSpPr>
        <p:spPr>
          <a:xfrm rot="5400000">
            <a:off x="2554190" y="3954770"/>
            <a:ext cx="472415" cy="1146180"/>
          </a:xfrm>
          <a:prstGeom prst="leftBrace">
            <a:avLst>
              <a:gd name="adj1" fmla="val 57430"/>
              <a:gd name="adj2" fmla="val 473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D7E2AB-C835-A2AA-CF5D-AB4D4E6846CF}"/>
              </a:ext>
            </a:extLst>
          </p:cNvPr>
          <p:cNvSpPr txBox="1"/>
          <p:nvPr/>
        </p:nvSpPr>
        <p:spPr>
          <a:xfrm>
            <a:off x="1715265" y="4759828"/>
            <a:ext cx="234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white king selection</a:t>
            </a:r>
          </a:p>
        </p:txBody>
      </p:sp>
    </p:spTree>
    <p:extLst>
      <p:ext uri="{BB962C8B-B14F-4D97-AF65-F5344CB8AC3E}">
        <p14:creationId xmlns:p14="http://schemas.microsoft.com/office/powerpoint/2010/main" val="49762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CC08C1-E3F1-D66A-0A39-02AEED3BD1C0}"/>
              </a:ext>
            </a:extLst>
          </p:cNvPr>
          <p:cNvCxnSpPr/>
          <p:nvPr/>
        </p:nvCxnSpPr>
        <p:spPr>
          <a:xfrm>
            <a:off x="0" y="610802"/>
            <a:ext cx="12192000" cy="0"/>
          </a:xfrm>
          <a:prstGeom prst="line">
            <a:avLst/>
          </a:prstGeom>
          <a:ln w="28575">
            <a:solidFill>
              <a:srgbClr val="F0D9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EACC1-5043-3184-0591-EA4B810DA5A4}"/>
              </a:ext>
            </a:extLst>
          </p:cNvPr>
          <p:cNvSpPr txBox="1"/>
          <p:nvPr/>
        </p:nvSpPr>
        <p:spPr>
          <a:xfrm>
            <a:off x="0" y="-879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>
                <a:solidFill>
                  <a:srgbClr val="A4733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States</a:t>
            </a:r>
            <a:endParaRPr lang="en-US" sz="4000">
              <a:solidFill>
                <a:srgbClr val="A4733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9D726-9FF8-EECC-E62B-A5581A1FE46D}"/>
              </a:ext>
            </a:extLst>
          </p:cNvPr>
          <p:cNvGrpSpPr/>
          <p:nvPr/>
        </p:nvGrpSpPr>
        <p:grpSpPr>
          <a:xfrm rot="14929162">
            <a:off x="-2341238" y="5159778"/>
            <a:ext cx="3962165" cy="3769299"/>
            <a:chOff x="-2341238" y="5159778"/>
            <a:chExt cx="3962165" cy="3769299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1C760B58-56CE-454C-99CA-ADD924941AE6}"/>
                </a:ext>
              </a:extLst>
            </p:cNvPr>
            <p:cNvSpPr/>
            <p:nvPr/>
          </p:nvSpPr>
          <p:spPr>
            <a:xfrm>
              <a:off x="-1128641" y="6252876"/>
              <a:ext cx="1657299" cy="1590577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0377771-96DB-898A-ED02-15BCEFCC6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26127">
              <a:off x="-907693" y="5159778"/>
              <a:ext cx="578951" cy="16632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A442EE-1B05-D934-540D-2AE056F87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97069">
              <a:off x="-1266255" y="7058619"/>
              <a:ext cx="547114" cy="156966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36E5599-C5D2-40D7-F8DC-F7E63E7D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6923">
              <a:off x="-1755188" y="5965926"/>
              <a:ext cx="600473" cy="177257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F5D005F-CCD6-1BBD-0CD9-FB92154E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17928">
              <a:off x="532007" y="6595630"/>
              <a:ext cx="578951" cy="1598889"/>
            </a:xfrm>
            <a:prstGeom prst="rect">
              <a:avLst/>
            </a:prstGeom>
          </p:spPr>
        </p:pic>
        <p:pic>
          <p:nvPicPr>
            <p:cNvPr id="25" name="Picture 24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7E0492DB-3988-A04B-ED74-60E2E370A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4"/>
            <a:stretch/>
          </p:blipFill>
          <p:spPr>
            <a:xfrm rot="9958614">
              <a:off x="-289939" y="7330188"/>
              <a:ext cx="469392" cy="1598889"/>
            </a:xfrm>
            <a:prstGeom prst="rect">
              <a:avLst/>
            </a:prstGeom>
          </p:spPr>
        </p:pic>
        <p:pic>
          <p:nvPicPr>
            <p:cNvPr id="26" name="Picture 25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E5706455-FF4F-F4EB-0DB9-0E0149BA8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79721">
              <a:off x="152733" y="5808279"/>
              <a:ext cx="529827" cy="118776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3FFD4C-2550-5B7E-DCBE-FA27A3AC64E1}"/>
              </a:ext>
            </a:extLst>
          </p:cNvPr>
          <p:cNvGrpSpPr/>
          <p:nvPr/>
        </p:nvGrpSpPr>
        <p:grpSpPr>
          <a:xfrm>
            <a:off x="1558241" y="4654278"/>
            <a:ext cx="3656812" cy="1705352"/>
            <a:chOff x="613437" y="3460503"/>
            <a:chExt cx="3656812" cy="17053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4">
                  <a:extLst>
                    <a:ext uri="{FF2B5EF4-FFF2-40B4-BE49-F238E27FC236}">
                      <a16:creationId xmlns:a16="http://schemas.microsoft.com/office/drawing/2014/main" id="{C1AAC8BA-FB9D-0BFA-FF45-AE63045020C5}"/>
                    </a:ext>
                  </a:extLst>
                </p:cNvPr>
                <p:cNvSpPr txBox="1"/>
                <p:nvPr/>
              </p:nvSpPr>
              <p:spPr>
                <a:xfrm>
                  <a:off x="613437" y="3460503"/>
                  <a:ext cx="1661908" cy="8195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it-IT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  <a:sym typeface="Wingdings" panose="05000000000000000000" pitchFamily="2" charset="2"/>
                                  </a:rPr>
                                </m:ctrlPr>
                              </m:eqArrPr>
                              <m:e>
                                <m:r>
                                  <a:rPr lang="it-IT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  <a:sym typeface="Wingdings" panose="05000000000000000000" pitchFamily="2" charset="2"/>
                                  </a:rPr>
                                  <m:t>2  4  5</m:t>
                                </m:r>
                              </m:e>
                              <m:e>
                                <m:r>
                                  <a:rPr lang="it-IT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  <a:sym typeface="Wingdings" panose="05000000000000000000" pitchFamily="2" charset="2"/>
                                  </a:rPr>
                                  <m:t>6  4  2</m:t>
                                </m:r>
                              </m:e>
                            </m:eqArr>
                            <m:r>
                              <a:rPr lang="it-IT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it-IT" sz="2800"/>
                </a:p>
              </p:txBody>
            </p:sp>
          </mc:Choice>
          <mc:Fallback xmlns="">
            <p:sp>
              <p:nvSpPr>
                <p:cNvPr id="7" name="TextBox 4">
                  <a:extLst>
                    <a:ext uri="{FF2B5EF4-FFF2-40B4-BE49-F238E27FC236}">
                      <a16:creationId xmlns:a16="http://schemas.microsoft.com/office/drawing/2014/main" id="{C1AAC8BA-FB9D-0BFA-FF45-AE6304502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37" y="3460503"/>
                  <a:ext cx="1661908" cy="8195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9B73E83-56C0-16DE-527C-C1F0E28C6608}"/>
                </a:ext>
              </a:extLst>
            </p:cNvPr>
            <p:cNvSpPr/>
            <p:nvPr/>
          </p:nvSpPr>
          <p:spPr>
            <a:xfrm>
              <a:off x="2275345" y="3792297"/>
              <a:ext cx="722376" cy="253569"/>
            </a:xfrm>
            <a:prstGeom prst="rightArrow">
              <a:avLst/>
            </a:prstGeom>
            <a:solidFill>
              <a:srgbClr val="A4733E"/>
            </a:solidFill>
            <a:ln>
              <a:solidFill>
                <a:srgbClr val="A47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7BC29E66-53B7-FF25-CB0A-961852D0F931}"/>
                </a:ext>
              </a:extLst>
            </p:cNvPr>
            <p:cNvSpPr txBox="1"/>
            <p:nvPr/>
          </p:nvSpPr>
          <p:spPr>
            <a:xfrm>
              <a:off x="3127249" y="3685628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2400"/>
                <a:t>245642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A365D992-55C3-3BDD-04E1-4B240E10EED5}"/>
                </a:ext>
              </a:extLst>
            </p:cNvPr>
            <p:cNvSpPr/>
            <p:nvPr/>
          </p:nvSpPr>
          <p:spPr>
            <a:xfrm rot="16200000">
              <a:off x="2322425" y="3372128"/>
              <a:ext cx="347050" cy="2405599"/>
            </a:xfrm>
            <a:prstGeom prst="leftBrace">
              <a:avLst>
                <a:gd name="adj1" fmla="val 75666"/>
                <a:gd name="adj2" fmla="val 4924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9C949B-2F02-DE97-1238-AB105ABDEF99}"/>
                </a:ext>
              </a:extLst>
            </p:cNvPr>
            <p:cNvSpPr txBox="1"/>
            <p:nvPr/>
          </p:nvSpPr>
          <p:spPr>
            <a:xfrm>
              <a:off x="1339247" y="4796523"/>
              <a:ext cx="20939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buClr>
                  <a:srgbClr val="F0D9B5"/>
                </a:buClr>
              </a:pPr>
              <a:r>
                <a:rPr lang="en-US" b="1" err="1"/>
                <a:t>array_to_int</a:t>
              </a:r>
              <a:endParaRPr lang="en-US" b="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7E2CFD-F1A6-8046-5B5C-7403015E76B6}"/>
              </a:ext>
            </a:extLst>
          </p:cNvPr>
          <p:cNvGrpSpPr/>
          <p:nvPr/>
        </p:nvGrpSpPr>
        <p:grpSpPr>
          <a:xfrm>
            <a:off x="6039935" y="4749126"/>
            <a:ext cx="5735711" cy="1692102"/>
            <a:chOff x="5878166" y="3509415"/>
            <a:chExt cx="5509100" cy="156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33">
                  <a:extLst>
                    <a:ext uri="{FF2B5EF4-FFF2-40B4-BE49-F238E27FC236}">
                      <a16:creationId xmlns:a16="http://schemas.microsoft.com/office/drawing/2014/main" id="{9D42A840-29E6-2A4F-FE80-BFE1A73DBF16}"/>
                    </a:ext>
                  </a:extLst>
                </p:cNvPr>
                <p:cNvSpPr txBox="1"/>
                <p:nvPr/>
              </p:nvSpPr>
              <p:spPr>
                <a:xfrm>
                  <a:off x="5878166" y="3509415"/>
                  <a:ext cx="1211580" cy="7156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  <a:sym typeface="Wingdings" panose="05000000000000000000" pitchFamily="2" charset="2"/>
                                  </a:rPr>
                                </m:ctrlPr>
                              </m:eqArrPr>
                              <m:e>
                                <m:r>
                                  <a:rPr lang="it-IT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  <a:sym typeface="Wingdings" panose="05000000000000000000" pitchFamily="2" charset="2"/>
                                  </a:rPr>
                                  <m:t>2  4  5</m:t>
                                </m:r>
                              </m:e>
                              <m:e>
                                <m:r>
                                  <a:rPr lang="it-IT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  <a:sym typeface="Wingdings" panose="05000000000000000000" pitchFamily="2" charset="2"/>
                                  </a:rPr>
                                  <m:t>6  4  2</m:t>
                                </m:r>
                              </m:e>
                            </m:eqArr>
                            <m:r>
                              <a:rPr lang="it-IT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it-IT" sz="2400"/>
                </a:p>
              </p:txBody>
            </p:sp>
          </mc:Choice>
          <mc:Fallback xmlns="">
            <p:sp>
              <p:nvSpPr>
                <p:cNvPr id="14" name="TextBox 33">
                  <a:extLst>
                    <a:ext uri="{FF2B5EF4-FFF2-40B4-BE49-F238E27FC236}">
                      <a16:creationId xmlns:a16="http://schemas.microsoft.com/office/drawing/2014/main" id="{9D42A840-29E6-2A4F-FE80-BFE1A73DBF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166" y="3509415"/>
                  <a:ext cx="1211580" cy="71564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2724E3C-D509-6C73-CF7F-282E6F69A6A2}"/>
                </a:ext>
              </a:extLst>
            </p:cNvPr>
            <p:cNvSpPr/>
            <p:nvPr/>
          </p:nvSpPr>
          <p:spPr>
            <a:xfrm>
              <a:off x="7356434" y="3739221"/>
              <a:ext cx="722376" cy="253569"/>
            </a:xfrm>
            <a:prstGeom prst="rightArrow">
              <a:avLst/>
            </a:prstGeom>
            <a:solidFill>
              <a:srgbClr val="A4733E"/>
            </a:solidFill>
            <a:ln>
              <a:solidFill>
                <a:srgbClr val="A47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35">
                  <a:extLst>
                    <a:ext uri="{FF2B5EF4-FFF2-40B4-BE49-F238E27FC236}">
                      <a16:creationId xmlns:a16="http://schemas.microsoft.com/office/drawing/2014/main" id="{E82C9235-D6FD-CC6E-3EF8-2C3CDB9C9049}"/>
                    </a:ext>
                  </a:extLst>
                </p:cNvPr>
                <p:cNvSpPr txBox="1"/>
                <p:nvPr/>
              </p:nvSpPr>
              <p:spPr>
                <a:xfrm>
                  <a:off x="8249362" y="3518189"/>
                  <a:ext cx="1049274" cy="7081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cs typeface="Aharoni" panose="02010803020104030203" pitchFamily="2" charset="-79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  <a:sym typeface="Wingdings" panose="05000000000000000000" pitchFamily="2" charset="2"/>
                                  </a:rPr>
                                </m:ctrlPr>
                              </m:eqArrPr>
                              <m:e>
                                <m:r>
                                  <a:rPr lang="it-IT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  <a:sym typeface="Wingdings" panose="05000000000000000000" pitchFamily="2" charset="2"/>
                                  </a:rPr>
                                  <m:t>2  4</m:t>
                                </m:r>
                              </m:e>
                              <m:e>
                                <m:r>
                                  <a:rPr lang="it-IT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  <a:sym typeface="Wingdings" panose="05000000000000000000" pitchFamily="2" charset="2"/>
                                  </a:rPr>
                                  <m:t>6  4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it-IT" sz="2400"/>
                </a:p>
              </p:txBody>
            </p:sp>
          </mc:Choice>
          <mc:Fallback xmlns="">
            <p:sp>
              <p:nvSpPr>
                <p:cNvPr id="16" name="TextBox 35">
                  <a:extLst>
                    <a:ext uri="{FF2B5EF4-FFF2-40B4-BE49-F238E27FC236}">
                      <a16:creationId xmlns:a16="http://schemas.microsoft.com/office/drawing/2014/main" id="{E82C9235-D6FD-CC6E-3EF8-2C3CDB9C9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362" y="3518189"/>
                  <a:ext cx="1049274" cy="7081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523864-C9D1-9B01-C1FE-67093D9D06AD}"/>
                </a:ext>
              </a:extLst>
            </p:cNvPr>
            <p:cNvSpPr/>
            <p:nvPr/>
          </p:nvSpPr>
          <p:spPr>
            <a:xfrm>
              <a:off x="6597101" y="3532836"/>
              <a:ext cx="304941" cy="6453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5E9E2D2-6077-D2FF-3F59-1DCD77834D0D}"/>
                </a:ext>
              </a:extLst>
            </p:cNvPr>
            <p:cNvSpPr/>
            <p:nvPr/>
          </p:nvSpPr>
          <p:spPr>
            <a:xfrm>
              <a:off x="9319517" y="3745984"/>
              <a:ext cx="722376" cy="253569"/>
            </a:xfrm>
            <a:prstGeom prst="rightArrow">
              <a:avLst/>
            </a:prstGeom>
            <a:solidFill>
              <a:srgbClr val="A4733E"/>
            </a:solidFill>
            <a:ln>
              <a:solidFill>
                <a:srgbClr val="A47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1A1953BD-EF61-B5FD-4E54-54AF03EBD474}"/>
                </a:ext>
              </a:extLst>
            </p:cNvPr>
            <p:cNvSpPr txBox="1"/>
            <p:nvPr/>
          </p:nvSpPr>
          <p:spPr>
            <a:xfrm>
              <a:off x="10244266" y="3635172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2400"/>
                <a:t>2464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1A6D915E-47DC-F72A-5EC5-E40F977615FF}"/>
                </a:ext>
              </a:extLst>
            </p:cNvPr>
            <p:cNvSpPr/>
            <p:nvPr/>
          </p:nvSpPr>
          <p:spPr>
            <a:xfrm rot="16200000">
              <a:off x="9639402" y="3672919"/>
              <a:ext cx="347050" cy="1661909"/>
            </a:xfrm>
            <a:prstGeom prst="leftBrace">
              <a:avLst>
                <a:gd name="adj1" fmla="val 73147"/>
                <a:gd name="adj2" fmla="val 49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9" name="TextBox 40">
              <a:extLst>
                <a:ext uri="{FF2B5EF4-FFF2-40B4-BE49-F238E27FC236}">
                  <a16:creationId xmlns:a16="http://schemas.microsoft.com/office/drawing/2014/main" id="{7E83B1FC-FCBF-40ED-9E3D-D8A3C7C4D253}"/>
                </a:ext>
              </a:extLst>
            </p:cNvPr>
            <p:cNvSpPr txBox="1"/>
            <p:nvPr/>
          </p:nvSpPr>
          <p:spPr>
            <a:xfrm>
              <a:off x="8774892" y="4690479"/>
              <a:ext cx="20939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buClr>
                  <a:srgbClr val="F0D9B5"/>
                </a:buClr>
              </a:pPr>
              <a:r>
                <a:rPr lang="en-US" b="1" err="1"/>
                <a:t>array_to_int</a:t>
              </a:r>
              <a:endParaRPr lang="en-US" b="1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1F3A9A41-1F08-83BE-2E9C-BE63EB0A6BF3}"/>
                </a:ext>
              </a:extLst>
            </p:cNvPr>
            <p:cNvSpPr/>
            <p:nvPr/>
          </p:nvSpPr>
          <p:spPr>
            <a:xfrm rot="16200000">
              <a:off x="7466319" y="3312883"/>
              <a:ext cx="347050" cy="2405599"/>
            </a:xfrm>
            <a:prstGeom prst="leftBrace">
              <a:avLst>
                <a:gd name="adj1" fmla="val 92052"/>
                <a:gd name="adj2" fmla="val 4924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1" name="TextBox 42">
              <a:extLst>
                <a:ext uri="{FF2B5EF4-FFF2-40B4-BE49-F238E27FC236}">
                  <a16:creationId xmlns:a16="http://schemas.microsoft.com/office/drawing/2014/main" id="{3A639872-EBDA-F45D-778A-058CE9853053}"/>
                </a:ext>
              </a:extLst>
            </p:cNvPr>
            <p:cNvSpPr txBox="1"/>
            <p:nvPr/>
          </p:nvSpPr>
          <p:spPr>
            <a:xfrm>
              <a:off x="6537058" y="4701016"/>
              <a:ext cx="20939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buClr>
                  <a:srgbClr val="F0D9B5"/>
                </a:buClr>
              </a:pPr>
              <a:r>
                <a:rPr lang="en-US" b="1" err="1"/>
                <a:t>reduce_array</a:t>
              </a:r>
              <a:endParaRPr lang="en-US" b="1"/>
            </a:p>
          </p:txBody>
        </p:sp>
      </p:grpSp>
      <p:sp>
        <p:nvSpPr>
          <p:cNvPr id="43" name="TextBox 7">
            <a:extLst>
              <a:ext uri="{FF2B5EF4-FFF2-40B4-BE49-F238E27FC236}">
                <a16:creationId xmlns:a16="http://schemas.microsoft.com/office/drawing/2014/main" id="{8A238AFB-94C7-30A1-BF63-43043567A7AC}"/>
              </a:ext>
            </a:extLst>
          </p:cNvPr>
          <p:cNvSpPr txBox="1"/>
          <p:nvPr/>
        </p:nvSpPr>
        <p:spPr>
          <a:xfrm>
            <a:off x="794873" y="1027133"/>
            <a:ext cx="112587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Function to retrieve all the possible future locations after having performed an action (</a:t>
            </a:r>
            <a:r>
              <a:rPr lang="en-US" sz="2400" b="1" err="1">
                <a:sym typeface="Wingdings" panose="05000000000000000000" pitchFamily="2" charset="2"/>
              </a:rPr>
              <a:t>legal_state</a:t>
            </a:r>
            <a:r>
              <a:rPr lang="en-US" sz="2400">
                <a:sym typeface="Wingdings" panose="05000000000000000000" pitchFamily="2" charset="2"/>
              </a:rPr>
              <a:t>).</a:t>
            </a: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400" b="0">
              <a:cs typeface="Aharoni" panose="02010803020104030203" pitchFamily="2" charset="-79"/>
              <a:sym typeface="Wingdings" panose="05000000000000000000" pitchFamily="2" charset="2"/>
            </a:endParaRPr>
          </a:p>
          <a:p>
            <a:pPr marL="285750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it-IT" sz="2400" b="1" err="1">
                <a:sym typeface="Wingdings" panose="05000000000000000000" pitchFamily="2" charset="2"/>
              </a:rPr>
              <a:t>Algorithm</a:t>
            </a:r>
            <a:r>
              <a:rPr lang="en-US" sz="2400">
                <a:cs typeface="Calibri"/>
              </a:rPr>
              <a:t>: </a:t>
            </a:r>
          </a:p>
          <a:p>
            <a:pPr marL="742950" lvl="1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/>
              <a:t>Store location matrices as </a:t>
            </a:r>
            <a:r>
              <a:rPr lang="en-US" sz="2400" b="1"/>
              <a:t>integers</a:t>
            </a:r>
            <a:r>
              <a:rPr lang="en-US" sz="2400"/>
              <a:t> to save space and make it easier to check conditions</a:t>
            </a:r>
          </a:p>
          <a:p>
            <a:pPr lvl="1">
              <a:buClr>
                <a:srgbClr val="F0D9B5"/>
              </a:buClr>
            </a:pPr>
            <a:endParaRPr lang="en-US" sz="2400"/>
          </a:p>
          <a:p>
            <a:pPr marL="742950" lvl="1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r>
              <a:rPr lang="en-US" sz="2400" b="1"/>
              <a:t>Reduced states</a:t>
            </a:r>
            <a:r>
              <a:rPr lang="en-US" sz="2400"/>
              <a:t>: location matrix without black king, i.e. black king is considered part of the environment (influencing possible future states)</a:t>
            </a:r>
          </a:p>
          <a:p>
            <a:pPr marL="742950" lvl="1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400"/>
          </a:p>
          <a:p>
            <a:pPr marL="742950" lvl="1" indent="-285750">
              <a:buClr>
                <a:srgbClr val="F0D9B5"/>
              </a:buClr>
              <a:buFont typeface="Arial" panose="020B0604020202020204" pitchFamily="34" charset="0"/>
              <a:buChar char="•"/>
            </a:pPr>
            <a:endParaRPr lang="en-US" sz="2400">
              <a:cs typeface="Aharoni" panose="02010803020104030203" pitchFamily="2" charset="-79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947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1343</Words>
  <Application>Microsoft Office PowerPoint</Application>
  <PresentationFormat>Widescreen</PresentationFormat>
  <Paragraphs>203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Cambria Math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Guido Giacomo Mussini</dc:creator>
  <cp:lastModifiedBy>Guido Giacomo Mussini</cp:lastModifiedBy>
  <cp:revision>9</cp:revision>
  <dcterms:created xsi:type="dcterms:W3CDTF">2023-04-13T22:02:14Z</dcterms:created>
  <dcterms:modified xsi:type="dcterms:W3CDTF">2023-05-08T12:46:55Z</dcterms:modified>
</cp:coreProperties>
</file>