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73" r:id="rId5"/>
    <p:sldId id="274" r:id="rId6"/>
    <p:sldId id="277" r:id="rId7"/>
    <p:sldId id="279" r:id="rId8"/>
    <p:sldId id="262" r:id="rId9"/>
    <p:sldId id="280" r:id="rId10"/>
    <p:sldId id="281" r:id="rId11"/>
    <p:sldId id="283" r:id="rId12"/>
    <p:sldId id="286" r:id="rId13"/>
    <p:sldId id="287" r:id="rId14"/>
    <p:sldId id="288" r:id="rId15"/>
    <p:sldId id="292" r:id="rId16"/>
    <p:sldId id="293" r:id="rId17"/>
    <p:sldId id="290" r:id="rId18"/>
    <p:sldId id="291" r:id="rId19"/>
    <p:sldId id="295" r:id="rId20"/>
    <p:sldId id="297" r:id="rId21"/>
    <p:sldId id="296" r:id="rId22"/>
    <p:sldId id="298" r:id="rId23"/>
    <p:sldId id="299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0C1817"/>
    <a:srgbClr val="837965"/>
    <a:srgbClr val="CBB7B1"/>
    <a:srgbClr val="F1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B4276-26D6-4D2A-92F4-3F2089F2707C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B1D5F3-AAE1-436B-BB28-84DF6DB2A4D8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For each observation in the training set</a:t>
          </a:r>
        </a:p>
      </dgm:t>
    </dgm:pt>
    <dgm:pt modelId="{A9759EBC-C7AD-46C8-B9FC-E9264D31805F}" type="parTrans" cxnId="{7B377B4C-13A5-432B-A59C-93BB9A571238}">
      <dgm:prSet/>
      <dgm:spPr/>
      <dgm:t>
        <a:bodyPr/>
        <a:lstStyle/>
        <a:p>
          <a:endParaRPr lang="en-US"/>
        </a:p>
      </dgm:t>
    </dgm:pt>
    <dgm:pt modelId="{286C0479-6D20-4C3C-AD2B-01977447225A}" type="sibTrans" cxnId="{7B377B4C-13A5-432B-A59C-93BB9A571238}">
      <dgm:prSet/>
      <dgm:spPr/>
      <dgm:t>
        <a:bodyPr/>
        <a:lstStyle/>
        <a:p>
          <a:endParaRPr lang="en-US"/>
        </a:p>
      </dgm:t>
    </dgm:pt>
    <dgm:pt modelId="{B3897FDF-D2F3-4306-B6A5-BC65DC94116D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Take the adjacency matrix</a:t>
          </a:r>
        </a:p>
      </dgm:t>
    </dgm:pt>
    <dgm:pt modelId="{DCE0E072-A2E9-43AC-976A-484D8181682F}" type="parTrans" cxnId="{69570EAD-C0F4-49A2-9FFF-C16392BD872E}">
      <dgm:prSet/>
      <dgm:spPr/>
      <dgm:t>
        <a:bodyPr/>
        <a:lstStyle/>
        <a:p>
          <a:endParaRPr lang="en-US"/>
        </a:p>
      </dgm:t>
    </dgm:pt>
    <dgm:pt modelId="{90DDD2BF-6BD8-4265-B864-E1F70B4AE4CB}" type="sibTrans" cxnId="{69570EAD-C0F4-49A2-9FFF-C16392BD872E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8380A14-1D1D-492C-82BC-9086CE7557D1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Transform in a network object</a:t>
          </a:r>
        </a:p>
      </dgm:t>
    </dgm:pt>
    <dgm:pt modelId="{8A5745A6-CF90-4A61-98B6-541410FCF55C}" type="parTrans" cxnId="{DF0667C0-DA95-47CE-9201-39F0823FBC05}">
      <dgm:prSet/>
      <dgm:spPr/>
      <dgm:t>
        <a:bodyPr/>
        <a:lstStyle/>
        <a:p>
          <a:endParaRPr lang="en-US"/>
        </a:p>
      </dgm:t>
    </dgm:pt>
    <dgm:pt modelId="{3A94A628-C85A-48C0-AEE4-142D590AEA44}" type="sibTrans" cxnId="{DF0667C0-DA95-47CE-9201-39F0823FBC05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FAF54AF-73EF-4CE2-8B17-D827EE6B8A3F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Derive the metrics</a:t>
          </a:r>
        </a:p>
      </dgm:t>
    </dgm:pt>
    <dgm:pt modelId="{6E8A3372-AC54-4B98-97DA-0951C1AACD10}" type="parTrans" cxnId="{F7EB1142-5EA2-4D68-A175-CAAFADDE569F}">
      <dgm:prSet/>
      <dgm:spPr/>
      <dgm:t>
        <a:bodyPr/>
        <a:lstStyle/>
        <a:p>
          <a:endParaRPr lang="en-US"/>
        </a:p>
      </dgm:t>
    </dgm:pt>
    <dgm:pt modelId="{6086F804-323B-4C4A-A6D3-1124716DD1B9}" type="sibTrans" cxnId="{F7EB1142-5EA2-4D68-A175-CAAFADDE569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BF29B888-DBAD-4476-B201-5DC159A3F70A}">
      <dgm:prSet phldrT="[Text]" custT="1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sz="1400" b="1" dirty="0"/>
            <a:t>Update the mean based on the response variable</a:t>
          </a:r>
        </a:p>
      </dgm:t>
    </dgm:pt>
    <dgm:pt modelId="{7DC4D324-57E2-4F74-9CED-35CE1A0B1446}" type="parTrans" cxnId="{49DA6B38-E2C4-4883-942A-3974144363FF}">
      <dgm:prSet/>
      <dgm:spPr/>
      <dgm:t>
        <a:bodyPr/>
        <a:lstStyle/>
        <a:p>
          <a:endParaRPr lang="en-US"/>
        </a:p>
      </dgm:t>
    </dgm:pt>
    <dgm:pt modelId="{16E05AD1-449C-45F5-B166-675C33985433}" type="sibTrans" cxnId="{49DA6B38-E2C4-4883-942A-3974144363F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435A68E2-7CDA-47B0-8335-F415523B203A}" type="pres">
      <dgm:prSet presAssocID="{A3AB4276-26D6-4D2A-92F4-3F2089F2707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128EBE-390D-4D46-AA80-2ABD08A80559}" type="pres">
      <dgm:prSet presAssocID="{C4B1D5F3-AAE1-436B-BB28-84DF6DB2A4D8}" presName="centerShape" presStyleLbl="node0" presStyleIdx="0" presStyleCnt="1"/>
      <dgm:spPr/>
    </dgm:pt>
    <dgm:pt modelId="{412AFBC5-E96D-4244-827F-5869574557A6}" type="pres">
      <dgm:prSet presAssocID="{B3897FDF-D2F3-4306-B6A5-BC65DC94116D}" presName="node" presStyleLbl="node1" presStyleIdx="0" presStyleCnt="4">
        <dgm:presLayoutVars>
          <dgm:bulletEnabled val="1"/>
        </dgm:presLayoutVars>
      </dgm:prSet>
      <dgm:spPr/>
    </dgm:pt>
    <dgm:pt modelId="{EB4C62F7-0D2F-4054-8F4E-A6B21D2D93BD}" type="pres">
      <dgm:prSet presAssocID="{B3897FDF-D2F3-4306-B6A5-BC65DC94116D}" presName="dummy" presStyleCnt="0"/>
      <dgm:spPr/>
    </dgm:pt>
    <dgm:pt modelId="{0340CFE0-9332-4C08-96F3-C543330D8685}" type="pres">
      <dgm:prSet presAssocID="{90DDD2BF-6BD8-4265-B864-E1F70B4AE4CB}" presName="sibTrans" presStyleLbl="sibTrans2D1" presStyleIdx="0" presStyleCnt="4"/>
      <dgm:spPr/>
    </dgm:pt>
    <dgm:pt modelId="{3125E5DD-77D6-43A7-AECB-6BCAC9006E86}" type="pres">
      <dgm:prSet presAssocID="{68380A14-1D1D-492C-82BC-9086CE7557D1}" presName="node" presStyleLbl="node1" presStyleIdx="1" presStyleCnt="4">
        <dgm:presLayoutVars>
          <dgm:bulletEnabled val="1"/>
        </dgm:presLayoutVars>
      </dgm:prSet>
      <dgm:spPr/>
    </dgm:pt>
    <dgm:pt modelId="{F8787FCA-A5A9-43EB-AAF3-6950114838D8}" type="pres">
      <dgm:prSet presAssocID="{68380A14-1D1D-492C-82BC-9086CE7557D1}" presName="dummy" presStyleCnt="0"/>
      <dgm:spPr/>
    </dgm:pt>
    <dgm:pt modelId="{EAED19A9-F98F-46E2-B9D9-8E163B3DDE31}" type="pres">
      <dgm:prSet presAssocID="{3A94A628-C85A-48C0-AEE4-142D590AEA44}" presName="sibTrans" presStyleLbl="sibTrans2D1" presStyleIdx="1" presStyleCnt="4"/>
      <dgm:spPr/>
    </dgm:pt>
    <dgm:pt modelId="{84869076-D119-4121-AEA3-95FCE0FF9EA3}" type="pres">
      <dgm:prSet presAssocID="{9FAF54AF-73EF-4CE2-8B17-D827EE6B8A3F}" presName="node" presStyleLbl="node1" presStyleIdx="2" presStyleCnt="4">
        <dgm:presLayoutVars>
          <dgm:bulletEnabled val="1"/>
        </dgm:presLayoutVars>
      </dgm:prSet>
      <dgm:spPr/>
    </dgm:pt>
    <dgm:pt modelId="{685A0EC2-2106-4344-AFA7-575850285B7E}" type="pres">
      <dgm:prSet presAssocID="{9FAF54AF-73EF-4CE2-8B17-D827EE6B8A3F}" presName="dummy" presStyleCnt="0"/>
      <dgm:spPr/>
    </dgm:pt>
    <dgm:pt modelId="{51010E0A-53EC-4289-B030-4EF08AE14168}" type="pres">
      <dgm:prSet presAssocID="{6086F804-323B-4C4A-A6D3-1124716DD1B9}" presName="sibTrans" presStyleLbl="sibTrans2D1" presStyleIdx="2" presStyleCnt="4"/>
      <dgm:spPr/>
    </dgm:pt>
    <dgm:pt modelId="{2EB0037C-08D9-4B47-BADE-C975BE213CBA}" type="pres">
      <dgm:prSet presAssocID="{BF29B888-DBAD-4476-B201-5DC159A3F70A}" presName="node" presStyleLbl="node1" presStyleIdx="3" presStyleCnt="4">
        <dgm:presLayoutVars>
          <dgm:bulletEnabled val="1"/>
        </dgm:presLayoutVars>
      </dgm:prSet>
      <dgm:spPr/>
    </dgm:pt>
    <dgm:pt modelId="{EC773A9F-BB43-487F-9DE0-B1E53A8BB8AC}" type="pres">
      <dgm:prSet presAssocID="{BF29B888-DBAD-4476-B201-5DC159A3F70A}" presName="dummy" presStyleCnt="0"/>
      <dgm:spPr/>
    </dgm:pt>
    <dgm:pt modelId="{0EC881DC-9787-43F2-985F-FD24932E25C5}" type="pres">
      <dgm:prSet presAssocID="{16E05AD1-449C-45F5-B166-675C33985433}" presName="sibTrans" presStyleLbl="sibTrans2D1" presStyleIdx="3" presStyleCnt="4"/>
      <dgm:spPr/>
    </dgm:pt>
  </dgm:ptLst>
  <dgm:cxnLst>
    <dgm:cxn modelId="{F141CA0B-2665-4D4E-BA2D-D5DA01606C99}" type="presOf" srcId="{6086F804-323B-4C4A-A6D3-1124716DD1B9}" destId="{51010E0A-53EC-4289-B030-4EF08AE14168}" srcOrd="0" destOrd="0" presId="urn:microsoft.com/office/officeart/2005/8/layout/radial6"/>
    <dgm:cxn modelId="{A5EFFA14-BC90-4CC4-AB25-D1F76322FCED}" type="presOf" srcId="{BF29B888-DBAD-4476-B201-5DC159A3F70A}" destId="{2EB0037C-08D9-4B47-BADE-C975BE213CBA}" srcOrd="0" destOrd="0" presId="urn:microsoft.com/office/officeart/2005/8/layout/radial6"/>
    <dgm:cxn modelId="{49DA6B38-E2C4-4883-942A-3974144363FF}" srcId="{C4B1D5F3-AAE1-436B-BB28-84DF6DB2A4D8}" destId="{BF29B888-DBAD-4476-B201-5DC159A3F70A}" srcOrd="3" destOrd="0" parTransId="{7DC4D324-57E2-4F74-9CED-35CE1A0B1446}" sibTransId="{16E05AD1-449C-45F5-B166-675C33985433}"/>
    <dgm:cxn modelId="{58BC5941-0B60-4B75-9183-E0647BAC10B4}" type="presOf" srcId="{9FAF54AF-73EF-4CE2-8B17-D827EE6B8A3F}" destId="{84869076-D119-4121-AEA3-95FCE0FF9EA3}" srcOrd="0" destOrd="0" presId="urn:microsoft.com/office/officeart/2005/8/layout/radial6"/>
    <dgm:cxn modelId="{CC21D041-C1AF-43BD-8360-DD395FF609E0}" type="presOf" srcId="{B3897FDF-D2F3-4306-B6A5-BC65DC94116D}" destId="{412AFBC5-E96D-4244-827F-5869574557A6}" srcOrd="0" destOrd="0" presId="urn:microsoft.com/office/officeart/2005/8/layout/radial6"/>
    <dgm:cxn modelId="{F7EB1142-5EA2-4D68-A175-CAAFADDE569F}" srcId="{C4B1D5F3-AAE1-436B-BB28-84DF6DB2A4D8}" destId="{9FAF54AF-73EF-4CE2-8B17-D827EE6B8A3F}" srcOrd="2" destOrd="0" parTransId="{6E8A3372-AC54-4B98-97DA-0951C1AACD10}" sibTransId="{6086F804-323B-4C4A-A6D3-1124716DD1B9}"/>
    <dgm:cxn modelId="{C2AFD266-17D8-4A10-BD15-565CB6BBA164}" type="presOf" srcId="{3A94A628-C85A-48C0-AEE4-142D590AEA44}" destId="{EAED19A9-F98F-46E2-B9D9-8E163B3DDE31}" srcOrd="0" destOrd="0" presId="urn:microsoft.com/office/officeart/2005/8/layout/radial6"/>
    <dgm:cxn modelId="{0AF0DA48-6C19-4517-B848-361748EA3C33}" type="presOf" srcId="{68380A14-1D1D-492C-82BC-9086CE7557D1}" destId="{3125E5DD-77D6-43A7-AECB-6BCAC9006E86}" srcOrd="0" destOrd="0" presId="urn:microsoft.com/office/officeart/2005/8/layout/radial6"/>
    <dgm:cxn modelId="{7B377B4C-13A5-432B-A59C-93BB9A571238}" srcId="{A3AB4276-26D6-4D2A-92F4-3F2089F2707C}" destId="{C4B1D5F3-AAE1-436B-BB28-84DF6DB2A4D8}" srcOrd="0" destOrd="0" parTransId="{A9759EBC-C7AD-46C8-B9FC-E9264D31805F}" sibTransId="{286C0479-6D20-4C3C-AD2B-01977447225A}"/>
    <dgm:cxn modelId="{E4B6F8A6-9A5C-4AA1-AE8E-D86D7EFDC7F7}" type="presOf" srcId="{C4B1D5F3-AAE1-436B-BB28-84DF6DB2A4D8}" destId="{21128EBE-390D-4D46-AA80-2ABD08A80559}" srcOrd="0" destOrd="0" presId="urn:microsoft.com/office/officeart/2005/8/layout/radial6"/>
    <dgm:cxn modelId="{69570EAD-C0F4-49A2-9FFF-C16392BD872E}" srcId="{C4B1D5F3-AAE1-436B-BB28-84DF6DB2A4D8}" destId="{B3897FDF-D2F3-4306-B6A5-BC65DC94116D}" srcOrd="0" destOrd="0" parTransId="{DCE0E072-A2E9-43AC-976A-484D8181682F}" sibTransId="{90DDD2BF-6BD8-4265-B864-E1F70B4AE4CB}"/>
    <dgm:cxn modelId="{D19E7AAE-56F0-4067-8AFB-ADBBD424B1BC}" type="presOf" srcId="{16E05AD1-449C-45F5-B166-675C33985433}" destId="{0EC881DC-9787-43F2-985F-FD24932E25C5}" srcOrd="0" destOrd="0" presId="urn:microsoft.com/office/officeart/2005/8/layout/radial6"/>
    <dgm:cxn modelId="{34D44BBD-41D6-430A-9CBD-71FE6148FFB9}" type="presOf" srcId="{A3AB4276-26D6-4D2A-92F4-3F2089F2707C}" destId="{435A68E2-7CDA-47B0-8335-F415523B203A}" srcOrd="0" destOrd="0" presId="urn:microsoft.com/office/officeart/2005/8/layout/radial6"/>
    <dgm:cxn modelId="{DF0667C0-DA95-47CE-9201-39F0823FBC05}" srcId="{C4B1D5F3-AAE1-436B-BB28-84DF6DB2A4D8}" destId="{68380A14-1D1D-492C-82BC-9086CE7557D1}" srcOrd="1" destOrd="0" parTransId="{8A5745A6-CF90-4A61-98B6-541410FCF55C}" sibTransId="{3A94A628-C85A-48C0-AEE4-142D590AEA44}"/>
    <dgm:cxn modelId="{E7F699E3-5978-4867-98F8-7F078035B245}" type="presOf" srcId="{90DDD2BF-6BD8-4265-B864-E1F70B4AE4CB}" destId="{0340CFE0-9332-4C08-96F3-C543330D8685}" srcOrd="0" destOrd="0" presId="urn:microsoft.com/office/officeart/2005/8/layout/radial6"/>
    <dgm:cxn modelId="{7D734EF7-0B12-49BE-90BF-979737EC508D}" type="presParOf" srcId="{435A68E2-7CDA-47B0-8335-F415523B203A}" destId="{21128EBE-390D-4D46-AA80-2ABD08A80559}" srcOrd="0" destOrd="0" presId="urn:microsoft.com/office/officeart/2005/8/layout/radial6"/>
    <dgm:cxn modelId="{5B08860E-6225-4342-9025-D800ABB41B1B}" type="presParOf" srcId="{435A68E2-7CDA-47B0-8335-F415523B203A}" destId="{412AFBC5-E96D-4244-827F-5869574557A6}" srcOrd="1" destOrd="0" presId="urn:microsoft.com/office/officeart/2005/8/layout/radial6"/>
    <dgm:cxn modelId="{BB3A770C-8E6E-4066-83A3-F45C1D474ABB}" type="presParOf" srcId="{435A68E2-7CDA-47B0-8335-F415523B203A}" destId="{EB4C62F7-0D2F-4054-8F4E-A6B21D2D93BD}" srcOrd="2" destOrd="0" presId="urn:microsoft.com/office/officeart/2005/8/layout/radial6"/>
    <dgm:cxn modelId="{5EF71583-57E4-4BBB-B500-B61460BC5277}" type="presParOf" srcId="{435A68E2-7CDA-47B0-8335-F415523B203A}" destId="{0340CFE0-9332-4C08-96F3-C543330D8685}" srcOrd="3" destOrd="0" presId="urn:microsoft.com/office/officeart/2005/8/layout/radial6"/>
    <dgm:cxn modelId="{BA95FD8C-1FDC-4A2A-8991-846AF6BD1BC7}" type="presParOf" srcId="{435A68E2-7CDA-47B0-8335-F415523B203A}" destId="{3125E5DD-77D6-43A7-AECB-6BCAC9006E86}" srcOrd="4" destOrd="0" presId="urn:microsoft.com/office/officeart/2005/8/layout/radial6"/>
    <dgm:cxn modelId="{A0BB75EE-6E86-46A6-AB14-DF3042AFABBE}" type="presParOf" srcId="{435A68E2-7CDA-47B0-8335-F415523B203A}" destId="{F8787FCA-A5A9-43EB-AAF3-6950114838D8}" srcOrd="5" destOrd="0" presId="urn:microsoft.com/office/officeart/2005/8/layout/radial6"/>
    <dgm:cxn modelId="{89AE25ED-DB8C-4138-A470-9D635FAD9DFF}" type="presParOf" srcId="{435A68E2-7CDA-47B0-8335-F415523B203A}" destId="{EAED19A9-F98F-46E2-B9D9-8E163B3DDE31}" srcOrd="6" destOrd="0" presId="urn:microsoft.com/office/officeart/2005/8/layout/radial6"/>
    <dgm:cxn modelId="{E4392560-CB5B-4287-8A2E-17838082BD54}" type="presParOf" srcId="{435A68E2-7CDA-47B0-8335-F415523B203A}" destId="{84869076-D119-4121-AEA3-95FCE0FF9EA3}" srcOrd="7" destOrd="0" presId="urn:microsoft.com/office/officeart/2005/8/layout/radial6"/>
    <dgm:cxn modelId="{9504F1A3-EE0C-4E3F-AFAA-0C330CA83960}" type="presParOf" srcId="{435A68E2-7CDA-47B0-8335-F415523B203A}" destId="{685A0EC2-2106-4344-AFA7-575850285B7E}" srcOrd="8" destOrd="0" presId="urn:microsoft.com/office/officeart/2005/8/layout/radial6"/>
    <dgm:cxn modelId="{3D82A925-77D3-4AE5-A523-1BEFDAC3B4EF}" type="presParOf" srcId="{435A68E2-7CDA-47B0-8335-F415523B203A}" destId="{51010E0A-53EC-4289-B030-4EF08AE14168}" srcOrd="9" destOrd="0" presId="urn:microsoft.com/office/officeart/2005/8/layout/radial6"/>
    <dgm:cxn modelId="{34C9E947-B8AF-4500-8BDB-7B1FC6C65B64}" type="presParOf" srcId="{435A68E2-7CDA-47B0-8335-F415523B203A}" destId="{2EB0037C-08D9-4B47-BADE-C975BE213CBA}" srcOrd="10" destOrd="0" presId="urn:microsoft.com/office/officeart/2005/8/layout/radial6"/>
    <dgm:cxn modelId="{5669E96E-3A99-4292-A14D-E3698415017C}" type="presParOf" srcId="{435A68E2-7CDA-47B0-8335-F415523B203A}" destId="{EC773A9F-BB43-487F-9DE0-B1E53A8BB8AC}" srcOrd="11" destOrd="0" presId="urn:microsoft.com/office/officeart/2005/8/layout/radial6"/>
    <dgm:cxn modelId="{F8E9D0E2-C01C-49DE-914A-422DDAFE976F}" type="presParOf" srcId="{435A68E2-7CDA-47B0-8335-F415523B203A}" destId="{0EC881DC-9787-43F2-985F-FD24932E25C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B4276-26D6-4D2A-92F4-3F2089F2707C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B1D5F3-AAE1-436B-BB28-84DF6DB2A4D8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For each observation in the training set</a:t>
          </a:r>
        </a:p>
      </dgm:t>
    </dgm:pt>
    <dgm:pt modelId="{A9759EBC-C7AD-46C8-B9FC-E9264D31805F}" type="parTrans" cxnId="{7B377B4C-13A5-432B-A59C-93BB9A571238}">
      <dgm:prSet/>
      <dgm:spPr/>
      <dgm:t>
        <a:bodyPr/>
        <a:lstStyle/>
        <a:p>
          <a:endParaRPr lang="en-US"/>
        </a:p>
      </dgm:t>
    </dgm:pt>
    <dgm:pt modelId="{286C0479-6D20-4C3C-AD2B-01977447225A}" type="sibTrans" cxnId="{7B377B4C-13A5-432B-A59C-93BB9A571238}">
      <dgm:prSet/>
      <dgm:spPr/>
      <dgm:t>
        <a:bodyPr/>
        <a:lstStyle/>
        <a:p>
          <a:endParaRPr lang="en-US"/>
        </a:p>
      </dgm:t>
    </dgm:pt>
    <dgm:pt modelId="{B3897FDF-D2F3-4306-B6A5-BC65DC94116D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Take the adjacency matrix</a:t>
          </a:r>
        </a:p>
      </dgm:t>
    </dgm:pt>
    <dgm:pt modelId="{DCE0E072-A2E9-43AC-976A-484D8181682F}" type="parTrans" cxnId="{69570EAD-C0F4-49A2-9FFF-C16392BD872E}">
      <dgm:prSet/>
      <dgm:spPr/>
      <dgm:t>
        <a:bodyPr/>
        <a:lstStyle/>
        <a:p>
          <a:endParaRPr lang="en-US"/>
        </a:p>
      </dgm:t>
    </dgm:pt>
    <dgm:pt modelId="{90DDD2BF-6BD8-4265-B864-E1F70B4AE4CB}" type="sibTrans" cxnId="{69570EAD-C0F4-49A2-9FFF-C16392BD872E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8380A14-1D1D-492C-82BC-9086CE7557D1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Transform in a network object</a:t>
          </a:r>
        </a:p>
      </dgm:t>
    </dgm:pt>
    <dgm:pt modelId="{8A5745A6-CF90-4A61-98B6-541410FCF55C}" type="parTrans" cxnId="{DF0667C0-DA95-47CE-9201-39F0823FBC05}">
      <dgm:prSet/>
      <dgm:spPr/>
      <dgm:t>
        <a:bodyPr/>
        <a:lstStyle/>
        <a:p>
          <a:endParaRPr lang="en-US"/>
        </a:p>
      </dgm:t>
    </dgm:pt>
    <dgm:pt modelId="{3A94A628-C85A-48C0-AEE4-142D590AEA44}" type="sibTrans" cxnId="{DF0667C0-DA95-47CE-9201-39F0823FBC05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FAF54AF-73EF-4CE2-8B17-D827EE6B8A3F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Derive the metrics</a:t>
          </a:r>
        </a:p>
      </dgm:t>
    </dgm:pt>
    <dgm:pt modelId="{6E8A3372-AC54-4B98-97DA-0951C1AACD10}" type="parTrans" cxnId="{F7EB1142-5EA2-4D68-A175-CAAFADDE569F}">
      <dgm:prSet/>
      <dgm:spPr/>
      <dgm:t>
        <a:bodyPr/>
        <a:lstStyle/>
        <a:p>
          <a:endParaRPr lang="en-US"/>
        </a:p>
      </dgm:t>
    </dgm:pt>
    <dgm:pt modelId="{6086F804-323B-4C4A-A6D3-1124716DD1B9}" type="sibTrans" cxnId="{F7EB1142-5EA2-4D68-A175-CAAFADDE569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BF29B888-DBAD-4476-B201-5DC159A3F70A}">
      <dgm:prSet phldrT="[Text]" custT="1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sz="1400" b="1" dirty="0"/>
            <a:t>Update the mean based on the response variable</a:t>
          </a:r>
        </a:p>
      </dgm:t>
    </dgm:pt>
    <dgm:pt modelId="{7DC4D324-57E2-4F74-9CED-35CE1A0B1446}" type="parTrans" cxnId="{49DA6B38-E2C4-4883-942A-3974144363FF}">
      <dgm:prSet/>
      <dgm:spPr/>
      <dgm:t>
        <a:bodyPr/>
        <a:lstStyle/>
        <a:p>
          <a:endParaRPr lang="en-US"/>
        </a:p>
      </dgm:t>
    </dgm:pt>
    <dgm:pt modelId="{16E05AD1-449C-45F5-B166-675C33985433}" type="sibTrans" cxnId="{49DA6B38-E2C4-4883-942A-3974144363F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435A68E2-7CDA-47B0-8335-F415523B203A}" type="pres">
      <dgm:prSet presAssocID="{A3AB4276-26D6-4D2A-92F4-3F2089F2707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128EBE-390D-4D46-AA80-2ABD08A80559}" type="pres">
      <dgm:prSet presAssocID="{C4B1D5F3-AAE1-436B-BB28-84DF6DB2A4D8}" presName="centerShape" presStyleLbl="node0" presStyleIdx="0" presStyleCnt="1"/>
      <dgm:spPr/>
    </dgm:pt>
    <dgm:pt modelId="{412AFBC5-E96D-4244-827F-5869574557A6}" type="pres">
      <dgm:prSet presAssocID="{B3897FDF-D2F3-4306-B6A5-BC65DC94116D}" presName="node" presStyleLbl="node1" presStyleIdx="0" presStyleCnt="4">
        <dgm:presLayoutVars>
          <dgm:bulletEnabled val="1"/>
        </dgm:presLayoutVars>
      </dgm:prSet>
      <dgm:spPr/>
    </dgm:pt>
    <dgm:pt modelId="{EB4C62F7-0D2F-4054-8F4E-A6B21D2D93BD}" type="pres">
      <dgm:prSet presAssocID="{B3897FDF-D2F3-4306-B6A5-BC65DC94116D}" presName="dummy" presStyleCnt="0"/>
      <dgm:spPr/>
    </dgm:pt>
    <dgm:pt modelId="{0340CFE0-9332-4C08-96F3-C543330D8685}" type="pres">
      <dgm:prSet presAssocID="{90DDD2BF-6BD8-4265-B864-E1F70B4AE4CB}" presName="sibTrans" presStyleLbl="sibTrans2D1" presStyleIdx="0" presStyleCnt="4"/>
      <dgm:spPr/>
    </dgm:pt>
    <dgm:pt modelId="{3125E5DD-77D6-43A7-AECB-6BCAC9006E86}" type="pres">
      <dgm:prSet presAssocID="{68380A14-1D1D-492C-82BC-9086CE7557D1}" presName="node" presStyleLbl="node1" presStyleIdx="1" presStyleCnt="4">
        <dgm:presLayoutVars>
          <dgm:bulletEnabled val="1"/>
        </dgm:presLayoutVars>
      </dgm:prSet>
      <dgm:spPr/>
    </dgm:pt>
    <dgm:pt modelId="{F8787FCA-A5A9-43EB-AAF3-6950114838D8}" type="pres">
      <dgm:prSet presAssocID="{68380A14-1D1D-492C-82BC-9086CE7557D1}" presName="dummy" presStyleCnt="0"/>
      <dgm:spPr/>
    </dgm:pt>
    <dgm:pt modelId="{EAED19A9-F98F-46E2-B9D9-8E163B3DDE31}" type="pres">
      <dgm:prSet presAssocID="{3A94A628-C85A-48C0-AEE4-142D590AEA44}" presName="sibTrans" presStyleLbl="sibTrans2D1" presStyleIdx="1" presStyleCnt="4"/>
      <dgm:spPr/>
    </dgm:pt>
    <dgm:pt modelId="{84869076-D119-4121-AEA3-95FCE0FF9EA3}" type="pres">
      <dgm:prSet presAssocID="{9FAF54AF-73EF-4CE2-8B17-D827EE6B8A3F}" presName="node" presStyleLbl="node1" presStyleIdx="2" presStyleCnt="4">
        <dgm:presLayoutVars>
          <dgm:bulletEnabled val="1"/>
        </dgm:presLayoutVars>
      </dgm:prSet>
      <dgm:spPr/>
    </dgm:pt>
    <dgm:pt modelId="{685A0EC2-2106-4344-AFA7-575850285B7E}" type="pres">
      <dgm:prSet presAssocID="{9FAF54AF-73EF-4CE2-8B17-D827EE6B8A3F}" presName="dummy" presStyleCnt="0"/>
      <dgm:spPr/>
    </dgm:pt>
    <dgm:pt modelId="{51010E0A-53EC-4289-B030-4EF08AE14168}" type="pres">
      <dgm:prSet presAssocID="{6086F804-323B-4C4A-A6D3-1124716DD1B9}" presName="sibTrans" presStyleLbl="sibTrans2D1" presStyleIdx="2" presStyleCnt="4"/>
      <dgm:spPr/>
    </dgm:pt>
    <dgm:pt modelId="{2EB0037C-08D9-4B47-BADE-C975BE213CBA}" type="pres">
      <dgm:prSet presAssocID="{BF29B888-DBAD-4476-B201-5DC159A3F70A}" presName="node" presStyleLbl="node1" presStyleIdx="3" presStyleCnt="4">
        <dgm:presLayoutVars>
          <dgm:bulletEnabled val="1"/>
        </dgm:presLayoutVars>
      </dgm:prSet>
      <dgm:spPr/>
    </dgm:pt>
    <dgm:pt modelId="{EC773A9F-BB43-487F-9DE0-B1E53A8BB8AC}" type="pres">
      <dgm:prSet presAssocID="{BF29B888-DBAD-4476-B201-5DC159A3F70A}" presName="dummy" presStyleCnt="0"/>
      <dgm:spPr/>
    </dgm:pt>
    <dgm:pt modelId="{0EC881DC-9787-43F2-985F-FD24932E25C5}" type="pres">
      <dgm:prSet presAssocID="{16E05AD1-449C-45F5-B166-675C33985433}" presName="sibTrans" presStyleLbl="sibTrans2D1" presStyleIdx="3" presStyleCnt="4"/>
      <dgm:spPr/>
    </dgm:pt>
  </dgm:ptLst>
  <dgm:cxnLst>
    <dgm:cxn modelId="{F141CA0B-2665-4D4E-BA2D-D5DA01606C99}" type="presOf" srcId="{6086F804-323B-4C4A-A6D3-1124716DD1B9}" destId="{51010E0A-53EC-4289-B030-4EF08AE14168}" srcOrd="0" destOrd="0" presId="urn:microsoft.com/office/officeart/2005/8/layout/radial6"/>
    <dgm:cxn modelId="{A5EFFA14-BC90-4CC4-AB25-D1F76322FCED}" type="presOf" srcId="{BF29B888-DBAD-4476-B201-5DC159A3F70A}" destId="{2EB0037C-08D9-4B47-BADE-C975BE213CBA}" srcOrd="0" destOrd="0" presId="urn:microsoft.com/office/officeart/2005/8/layout/radial6"/>
    <dgm:cxn modelId="{49DA6B38-E2C4-4883-942A-3974144363FF}" srcId="{C4B1D5F3-AAE1-436B-BB28-84DF6DB2A4D8}" destId="{BF29B888-DBAD-4476-B201-5DC159A3F70A}" srcOrd="3" destOrd="0" parTransId="{7DC4D324-57E2-4F74-9CED-35CE1A0B1446}" sibTransId="{16E05AD1-449C-45F5-B166-675C33985433}"/>
    <dgm:cxn modelId="{58BC5941-0B60-4B75-9183-E0647BAC10B4}" type="presOf" srcId="{9FAF54AF-73EF-4CE2-8B17-D827EE6B8A3F}" destId="{84869076-D119-4121-AEA3-95FCE0FF9EA3}" srcOrd="0" destOrd="0" presId="urn:microsoft.com/office/officeart/2005/8/layout/radial6"/>
    <dgm:cxn modelId="{CC21D041-C1AF-43BD-8360-DD395FF609E0}" type="presOf" srcId="{B3897FDF-D2F3-4306-B6A5-BC65DC94116D}" destId="{412AFBC5-E96D-4244-827F-5869574557A6}" srcOrd="0" destOrd="0" presId="urn:microsoft.com/office/officeart/2005/8/layout/radial6"/>
    <dgm:cxn modelId="{F7EB1142-5EA2-4D68-A175-CAAFADDE569F}" srcId="{C4B1D5F3-AAE1-436B-BB28-84DF6DB2A4D8}" destId="{9FAF54AF-73EF-4CE2-8B17-D827EE6B8A3F}" srcOrd="2" destOrd="0" parTransId="{6E8A3372-AC54-4B98-97DA-0951C1AACD10}" sibTransId="{6086F804-323B-4C4A-A6D3-1124716DD1B9}"/>
    <dgm:cxn modelId="{C2AFD266-17D8-4A10-BD15-565CB6BBA164}" type="presOf" srcId="{3A94A628-C85A-48C0-AEE4-142D590AEA44}" destId="{EAED19A9-F98F-46E2-B9D9-8E163B3DDE31}" srcOrd="0" destOrd="0" presId="urn:microsoft.com/office/officeart/2005/8/layout/radial6"/>
    <dgm:cxn modelId="{0AF0DA48-6C19-4517-B848-361748EA3C33}" type="presOf" srcId="{68380A14-1D1D-492C-82BC-9086CE7557D1}" destId="{3125E5DD-77D6-43A7-AECB-6BCAC9006E86}" srcOrd="0" destOrd="0" presId="urn:microsoft.com/office/officeart/2005/8/layout/radial6"/>
    <dgm:cxn modelId="{7B377B4C-13A5-432B-A59C-93BB9A571238}" srcId="{A3AB4276-26D6-4D2A-92F4-3F2089F2707C}" destId="{C4B1D5F3-AAE1-436B-BB28-84DF6DB2A4D8}" srcOrd="0" destOrd="0" parTransId="{A9759EBC-C7AD-46C8-B9FC-E9264D31805F}" sibTransId="{286C0479-6D20-4C3C-AD2B-01977447225A}"/>
    <dgm:cxn modelId="{E4B6F8A6-9A5C-4AA1-AE8E-D86D7EFDC7F7}" type="presOf" srcId="{C4B1D5F3-AAE1-436B-BB28-84DF6DB2A4D8}" destId="{21128EBE-390D-4D46-AA80-2ABD08A80559}" srcOrd="0" destOrd="0" presId="urn:microsoft.com/office/officeart/2005/8/layout/radial6"/>
    <dgm:cxn modelId="{69570EAD-C0F4-49A2-9FFF-C16392BD872E}" srcId="{C4B1D5F3-AAE1-436B-BB28-84DF6DB2A4D8}" destId="{B3897FDF-D2F3-4306-B6A5-BC65DC94116D}" srcOrd="0" destOrd="0" parTransId="{DCE0E072-A2E9-43AC-976A-484D8181682F}" sibTransId="{90DDD2BF-6BD8-4265-B864-E1F70B4AE4CB}"/>
    <dgm:cxn modelId="{D19E7AAE-56F0-4067-8AFB-ADBBD424B1BC}" type="presOf" srcId="{16E05AD1-449C-45F5-B166-675C33985433}" destId="{0EC881DC-9787-43F2-985F-FD24932E25C5}" srcOrd="0" destOrd="0" presId="urn:microsoft.com/office/officeart/2005/8/layout/radial6"/>
    <dgm:cxn modelId="{34D44BBD-41D6-430A-9CBD-71FE6148FFB9}" type="presOf" srcId="{A3AB4276-26D6-4D2A-92F4-3F2089F2707C}" destId="{435A68E2-7CDA-47B0-8335-F415523B203A}" srcOrd="0" destOrd="0" presId="urn:microsoft.com/office/officeart/2005/8/layout/radial6"/>
    <dgm:cxn modelId="{DF0667C0-DA95-47CE-9201-39F0823FBC05}" srcId="{C4B1D5F3-AAE1-436B-BB28-84DF6DB2A4D8}" destId="{68380A14-1D1D-492C-82BC-9086CE7557D1}" srcOrd="1" destOrd="0" parTransId="{8A5745A6-CF90-4A61-98B6-541410FCF55C}" sibTransId="{3A94A628-C85A-48C0-AEE4-142D590AEA44}"/>
    <dgm:cxn modelId="{E7F699E3-5978-4867-98F8-7F078035B245}" type="presOf" srcId="{90DDD2BF-6BD8-4265-B864-E1F70B4AE4CB}" destId="{0340CFE0-9332-4C08-96F3-C543330D8685}" srcOrd="0" destOrd="0" presId="urn:microsoft.com/office/officeart/2005/8/layout/radial6"/>
    <dgm:cxn modelId="{7D734EF7-0B12-49BE-90BF-979737EC508D}" type="presParOf" srcId="{435A68E2-7CDA-47B0-8335-F415523B203A}" destId="{21128EBE-390D-4D46-AA80-2ABD08A80559}" srcOrd="0" destOrd="0" presId="urn:microsoft.com/office/officeart/2005/8/layout/radial6"/>
    <dgm:cxn modelId="{5B08860E-6225-4342-9025-D800ABB41B1B}" type="presParOf" srcId="{435A68E2-7CDA-47B0-8335-F415523B203A}" destId="{412AFBC5-E96D-4244-827F-5869574557A6}" srcOrd="1" destOrd="0" presId="urn:microsoft.com/office/officeart/2005/8/layout/radial6"/>
    <dgm:cxn modelId="{BB3A770C-8E6E-4066-83A3-F45C1D474ABB}" type="presParOf" srcId="{435A68E2-7CDA-47B0-8335-F415523B203A}" destId="{EB4C62F7-0D2F-4054-8F4E-A6B21D2D93BD}" srcOrd="2" destOrd="0" presId="urn:microsoft.com/office/officeart/2005/8/layout/radial6"/>
    <dgm:cxn modelId="{5EF71583-57E4-4BBB-B500-B61460BC5277}" type="presParOf" srcId="{435A68E2-7CDA-47B0-8335-F415523B203A}" destId="{0340CFE0-9332-4C08-96F3-C543330D8685}" srcOrd="3" destOrd="0" presId="urn:microsoft.com/office/officeart/2005/8/layout/radial6"/>
    <dgm:cxn modelId="{BA95FD8C-1FDC-4A2A-8991-846AF6BD1BC7}" type="presParOf" srcId="{435A68E2-7CDA-47B0-8335-F415523B203A}" destId="{3125E5DD-77D6-43A7-AECB-6BCAC9006E86}" srcOrd="4" destOrd="0" presId="urn:microsoft.com/office/officeart/2005/8/layout/radial6"/>
    <dgm:cxn modelId="{A0BB75EE-6E86-46A6-AB14-DF3042AFABBE}" type="presParOf" srcId="{435A68E2-7CDA-47B0-8335-F415523B203A}" destId="{F8787FCA-A5A9-43EB-AAF3-6950114838D8}" srcOrd="5" destOrd="0" presId="urn:microsoft.com/office/officeart/2005/8/layout/radial6"/>
    <dgm:cxn modelId="{89AE25ED-DB8C-4138-A470-9D635FAD9DFF}" type="presParOf" srcId="{435A68E2-7CDA-47B0-8335-F415523B203A}" destId="{EAED19A9-F98F-46E2-B9D9-8E163B3DDE31}" srcOrd="6" destOrd="0" presId="urn:microsoft.com/office/officeart/2005/8/layout/radial6"/>
    <dgm:cxn modelId="{E4392560-CB5B-4287-8A2E-17838082BD54}" type="presParOf" srcId="{435A68E2-7CDA-47B0-8335-F415523B203A}" destId="{84869076-D119-4121-AEA3-95FCE0FF9EA3}" srcOrd="7" destOrd="0" presId="urn:microsoft.com/office/officeart/2005/8/layout/radial6"/>
    <dgm:cxn modelId="{9504F1A3-EE0C-4E3F-AFAA-0C330CA83960}" type="presParOf" srcId="{435A68E2-7CDA-47B0-8335-F415523B203A}" destId="{685A0EC2-2106-4344-AFA7-575850285B7E}" srcOrd="8" destOrd="0" presId="urn:microsoft.com/office/officeart/2005/8/layout/radial6"/>
    <dgm:cxn modelId="{3D82A925-77D3-4AE5-A523-1BEFDAC3B4EF}" type="presParOf" srcId="{435A68E2-7CDA-47B0-8335-F415523B203A}" destId="{51010E0A-53EC-4289-B030-4EF08AE14168}" srcOrd="9" destOrd="0" presId="urn:microsoft.com/office/officeart/2005/8/layout/radial6"/>
    <dgm:cxn modelId="{34C9E947-B8AF-4500-8BDB-7B1FC6C65B64}" type="presParOf" srcId="{435A68E2-7CDA-47B0-8335-F415523B203A}" destId="{2EB0037C-08D9-4B47-BADE-C975BE213CBA}" srcOrd="10" destOrd="0" presId="urn:microsoft.com/office/officeart/2005/8/layout/radial6"/>
    <dgm:cxn modelId="{5669E96E-3A99-4292-A14D-E3698415017C}" type="presParOf" srcId="{435A68E2-7CDA-47B0-8335-F415523B203A}" destId="{EC773A9F-BB43-487F-9DE0-B1E53A8BB8AC}" srcOrd="11" destOrd="0" presId="urn:microsoft.com/office/officeart/2005/8/layout/radial6"/>
    <dgm:cxn modelId="{F8E9D0E2-C01C-49DE-914A-422DDAFE976F}" type="presParOf" srcId="{435A68E2-7CDA-47B0-8335-F415523B203A}" destId="{0EC881DC-9787-43F2-985F-FD24932E25C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881DC-9787-43F2-985F-FD24932E25C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10E0A-53EC-4289-B030-4EF08AE14168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D19A9-F98F-46E2-B9D9-8E163B3DDE31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CFE0-9332-4C08-96F3-C543330D868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8EBE-390D-4D46-AA80-2ABD08A80559}">
      <dsp:nvSpPr>
        <dsp:cNvPr id="0" name=""/>
        <dsp:cNvSpPr/>
      </dsp:nvSpPr>
      <dsp:spPr>
        <a:xfrm>
          <a:off x="3612145" y="1870181"/>
          <a:ext cx="2051789" cy="2051789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each observation in the training set</a:t>
          </a:r>
        </a:p>
      </dsp:txBody>
      <dsp:txXfrm>
        <a:off x="3912623" y="2170659"/>
        <a:ext cx="1450833" cy="1450833"/>
      </dsp:txXfrm>
    </dsp:sp>
    <dsp:sp modelId="{412AFBC5-E96D-4244-827F-5869574557A6}">
      <dsp:nvSpPr>
        <dsp:cNvPr id="0" name=""/>
        <dsp:cNvSpPr/>
      </dsp:nvSpPr>
      <dsp:spPr>
        <a:xfrm>
          <a:off x="3919913" y="2131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Take the adjacency matrix</a:t>
          </a:r>
        </a:p>
      </dsp:txBody>
      <dsp:txXfrm>
        <a:off x="4130247" y="212465"/>
        <a:ext cx="1015584" cy="1015584"/>
      </dsp:txXfrm>
    </dsp:sp>
    <dsp:sp modelId="{3125E5DD-77D6-43A7-AECB-6BCAC9006E86}">
      <dsp:nvSpPr>
        <dsp:cNvPr id="0" name=""/>
        <dsp:cNvSpPr/>
      </dsp:nvSpPr>
      <dsp:spPr>
        <a:xfrm>
          <a:off x="6095732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Transform in a network object</a:t>
          </a:r>
        </a:p>
      </dsp:txBody>
      <dsp:txXfrm>
        <a:off x="6306066" y="2388284"/>
        <a:ext cx="1015584" cy="1015584"/>
      </dsp:txXfrm>
    </dsp:sp>
    <dsp:sp modelId="{84869076-D119-4121-AEA3-95FCE0FF9EA3}">
      <dsp:nvSpPr>
        <dsp:cNvPr id="0" name=""/>
        <dsp:cNvSpPr/>
      </dsp:nvSpPr>
      <dsp:spPr>
        <a:xfrm>
          <a:off x="3919913" y="4353769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Derive the metrics</a:t>
          </a:r>
        </a:p>
      </dsp:txBody>
      <dsp:txXfrm>
        <a:off x="4130247" y="4564103"/>
        <a:ext cx="1015584" cy="1015584"/>
      </dsp:txXfrm>
    </dsp:sp>
    <dsp:sp modelId="{2EB0037C-08D9-4B47-BADE-C975BE213CBA}">
      <dsp:nvSpPr>
        <dsp:cNvPr id="0" name=""/>
        <dsp:cNvSpPr/>
      </dsp:nvSpPr>
      <dsp:spPr>
        <a:xfrm>
          <a:off x="1744094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Update the mean based on the response variable</a:t>
          </a:r>
        </a:p>
      </dsp:txBody>
      <dsp:txXfrm>
        <a:off x="1954428" y="2388284"/>
        <a:ext cx="1015584" cy="1015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881DC-9787-43F2-985F-FD24932E25C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10E0A-53EC-4289-B030-4EF08AE14168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D19A9-F98F-46E2-B9D9-8E163B3DDE31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CFE0-9332-4C08-96F3-C543330D868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8EBE-390D-4D46-AA80-2ABD08A80559}">
      <dsp:nvSpPr>
        <dsp:cNvPr id="0" name=""/>
        <dsp:cNvSpPr/>
      </dsp:nvSpPr>
      <dsp:spPr>
        <a:xfrm>
          <a:off x="3612145" y="1870181"/>
          <a:ext cx="2051789" cy="2051789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each observation in the training set</a:t>
          </a:r>
        </a:p>
      </dsp:txBody>
      <dsp:txXfrm>
        <a:off x="3912623" y="2170659"/>
        <a:ext cx="1450833" cy="1450833"/>
      </dsp:txXfrm>
    </dsp:sp>
    <dsp:sp modelId="{412AFBC5-E96D-4244-827F-5869574557A6}">
      <dsp:nvSpPr>
        <dsp:cNvPr id="0" name=""/>
        <dsp:cNvSpPr/>
      </dsp:nvSpPr>
      <dsp:spPr>
        <a:xfrm>
          <a:off x="3919913" y="2131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Take the adjacency matrix</a:t>
          </a:r>
        </a:p>
      </dsp:txBody>
      <dsp:txXfrm>
        <a:off x="4130247" y="212465"/>
        <a:ext cx="1015584" cy="1015584"/>
      </dsp:txXfrm>
    </dsp:sp>
    <dsp:sp modelId="{3125E5DD-77D6-43A7-AECB-6BCAC9006E86}">
      <dsp:nvSpPr>
        <dsp:cNvPr id="0" name=""/>
        <dsp:cNvSpPr/>
      </dsp:nvSpPr>
      <dsp:spPr>
        <a:xfrm>
          <a:off x="6095732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Transform in a network object</a:t>
          </a:r>
        </a:p>
      </dsp:txBody>
      <dsp:txXfrm>
        <a:off x="6306066" y="2388284"/>
        <a:ext cx="1015584" cy="1015584"/>
      </dsp:txXfrm>
    </dsp:sp>
    <dsp:sp modelId="{84869076-D119-4121-AEA3-95FCE0FF9EA3}">
      <dsp:nvSpPr>
        <dsp:cNvPr id="0" name=""/>
        <dsp:cNvSpPr/>
      </dsp:nvSpPr>
      <dsp:spPr>
        <a:xfrm>
          <a:off x="3919913" y="4353769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Derive the metrics</a:t>
          </a:r>
        </a:p>
      </dsp:txBody>
      <dsp:txXfrm>
        <a:off x="4130247" y="4564103"/>
        <a:ext cx="1015584" cy="1015584"/>
      </dsp:txXfrm>
    </dsp:sp>
    <dsp:sp modelId="{2EB0037C-08D9-4B47-BADE-C975BE213CBA}">
      <dsp:nvSpPr>
        <dsp:cNvPr id="0" name=""/>
        <dsp:cNvSpPr/>
      </dsp:nvSpPr>
      <dsp:spPr>
        <a:xfrm>
          <a:off x="1744094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Update the mean based on the response variable</a:t>
          </a:r>
        </a:p>
      </dsp:txBody>
      <dsp:txXfrm>
        <a:off x="1954428" y="2388284"/>
        <a:ext cx="1015584" cy="1015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1C16E-5CD4-424E-9B7F-1A25233395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2E52-4F97-42D5-B668-E5F3EBA60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5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3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1F18B-71A9-F3E5-6301-26E7A0C3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7FCDC1-A8BC-9521-968E-ABC1B001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BFFD52-363D-4F5B-3CB2-E4287655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DDFA7F-B379-B1AF-A41A-C4615D83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E1087B-4184-93BF-044F-2D71483B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7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AF1DF-C771-8352-280D-46E5765B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C63505-32A5-E81E-30A9-F8E061DF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23B58D-04EF-477E-E2CF-5A0D9776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A2404-6FDC-3B69-FB8D-900EF552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8695BF-50B6-5EDB-2745-4CF8BBF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0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F6ACD0-75DA-A3E6-F69C-5F19539EE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B03140-F4E4-0B0C-E434-90BE94774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95C08A-5179-8FFA-DA8C-47E27A62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F29E49-B2CC-18ED-609A-51147BC6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AFB3C4-9637-089C-AD54-21EEA440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86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5385D-504B-99EB-0C77-E60BC6DF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5EED0-786D-E2ED-09CD-589E8FDE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EE777-1039-C884-2112-1C2C386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D6D9B-7B0D-3D0E-C8E9-FB2FFA23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8FF5ED-ACE9-434E-F3AB-FBEF7CCD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6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CE375-3F27-F9E4-51EC-3CA129A2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5CB23B-F827-314C-1047-137B3918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1F1ED-663D-F96D-089C-8A174EBB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81D199-1DA8-11E3-09F8-B13C307A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2ACC0-6BAC-C7C9-DA73-67FF0AA6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9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302FF-F822-6644-5D1A-AAD42CC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740A-AD6C-345D-C816-1CAC215B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5F1893-CE68-454B-1BF2-433C7008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958FF4-E577-31BB-BC61-A4222305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9218E2-BE5E-E9A2-BE76-7B6E4A99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D2AA0F-8873-81FE-372B-D2E146F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8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746C0-66DA-C34E-0458-DC13CA7A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BBA16-0AAF-2584-5A22-08202A09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9372BB-5A6E-0795-FB00-73D32B898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78A4B1-A73C-089B-AE0E-A18AC35AE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697BB95-9B6B-F5EA-4728-D7D40DE53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6AE076-DC2F-BD53-8050-5A2B010A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5BB2CB-A621-7C60-146D-C074D4E3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49387B-7C14-528C-407C-B952F8E0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48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1499B2-EF80-C825-C8AE-DF74C60E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B48C21-F905-183D-7D03-FBF9E23C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487E0-21E8-2B79-750C-9C46D3F3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2C3626-FC88-CCF4-F984-CEC74F3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9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7C055F-4D98-8ACB-C423-8E044619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14283-A1FE-62BC-061F-5E7B9344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95D078-7F4C-99D1-B59B-C6997133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3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BD630-28DD-47DF-782E-A8E1301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3D143-C856-5E7F-3A21-98620BE2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8966DA-C331-60B1-8D1F-9BBFC46E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BA3FA3-73F5-269A-72A4-2D58D91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704DF-9375-8577-90F0-96FC5216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F481B3-80CC-7048-AFEB-3DCB0260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99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334B5-2D74-6752-81BD-094D4836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134506-E78F-7784-6D70-4A5DB2B6B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D2F128-8618-10E4-87F6-CEAF973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0B2DB6-497D-0C15-CBC1-EBE0F0A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89B53-8950-3645-E221-4F33436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8A96FD-9817-BA23-6F09-A7422634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7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duotone>
              <a:prstClr val="black"/>
              <a:srgbClr val="D9C3A5">
                <a:tint val="50000"/>
                <a:satMod val="180000"/>
              </a:srgbClr>
            </a:duotone>
            <a:lum/>
          </a:blip>
          <a:srcRect/>
          <a:stretch>
            <a:fillRect l="-1000" t="-22000" r="-1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FACB2D-ACF1-7630-84CA-20A319F4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55D036-AF90-AEF6-42B2-5C3EEF69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8B496D-B98D-5935-52A9-2A487C3FB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DA61D-8BEF-43BC-BA2E-7E7F8B063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EE3456-96C1-743E-8AFB-17133F00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94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igura a mano libera 34">
            <a:extLst>
              <a:ext uri="{FF2B5EF4-FFF2-40B4-BE49-F238E27FC236}">
                <a16:creationId xmlns:a16="http://schemas.microsoft.com/office/drawing/2014/main" id="{EA8F055F-B926-31AC-48A8-4C47376DF839}"/>
              </a:ext>
            </a:extLst>
          </p:cNvPr>
          <p:cNvSpPr/>
          <p:nvPr/>
        </p:nvSpPr>
        <p:spPr>
          <a:xfrm rot="1051249">
            <a:off x="-848094" y="-1774727"/>
            <a:ext cx="13888187" cy="10407454"/>
          </a:xfrm>
          <a:custGeom>
            <a:avLst/>
            <a:gdLst>
              <a:gd name="connsiteX0" fmla="*/ 10791595 w 13888187"/>
              <a:gd name="connsiteY0" fmla="*/ 5582731 h 10407454"/>
              <a:gd name="connsiteX1" fmla="*/ 10799333 w 13888187"/>
              <a:gd name="connsiteY1" fmla="*/ 5582731 h 10407454"/>
              <a:gd name="connsiteX2" fmla="*/ 10799333 w 13888187"/>
              <a:gd name="connsiteY2" fmla="*/ 5593709 h 10407454"/>
              <a:gd name="connsiteX3" fmla="*/ 10792711 w 13888187"/>
              <a:gd name="connsiteY3" fmla="*/ 5593709 h 10407454"/>
              <a:gd name="connsiteX4" fmla="*/ 8261622 w 13888187"/>
              <a:gd name="connsiteY4" fmla="*/ 5582731 h 10407454"/>
              <a:gd name="connsiteX5" fmla="*/ 8261622 w 13888187"/>
              <a:gd name="connsiteY5" fmla="*/ 5593709 h 10407454"/>
              <a:gd name="connsiteX6" fmla="*/ 10792711 w 13888187"/>
              <a:gd name="connsiteY6" fmla="*/ 5593709 h 10407454"/>
              <a:gd name="connsiteX7" fmla="*/ 10802124 w 13888187"/>
              <a:gd name="connsiteY7" fmla="*/ 5686275 h 10407454"/>
              <a:gd name="connsiteX8" fmla="*/ 11140568 w 13888187"/>
              <a:gd name="connsiteY8" fmla="*/ 5856609 h 10407454"/>
              <a:gd name="connsiteX9" fmla="*/ 11319862 w 13888187"/>
              <a:gd name="connsiteY9" fmla="*/ 5522827 h 10407454"/>
              <a:gd name="connsiteX10" fmla="*/ 10981421 w 13888187"/>
              <a:gd name="connsiteY10" fmla="*/ 5352495 h 10407454"/>
              <a:gd name="connsiteX11" fmla="*/ 10791494 w 13888187"/>
              <a:gd name="connsiteY11" fmla="*/ 5581741 h 10407454"/>
              <a:gd name="connsiteX12" fmla="*/ 10791595 w 13888187"/>
              <a:gd name="connsiteY12" fmla="*/ 5582731 h 10407454"/>
              <a:gd name="connsiteX13" fmla="*/ 3547386 w 13888187"/>
              <a:gd name="connsiteY13" fmla="*/ 7006028 h 10407454"/>
              <a:gd name="connsiteX14" fmla="*/ 3586865 w 13888187"/>
              <a:gd name="connsiteY14" fmla="*/ 7014578 h 10407454"/>
              <a:gd name="connsiteX15" fmla="*/ 3590785 w 13888187"/>
              <a:gd name="connsiteY15" fmla="*/ 7016279 h 10407454"/>
              <a:gd name="connsiteX16" fmla="*/ 3590630 w 13888187"/>
              <a:gd name="connsiteY16" fmla="*/ 7017536 h 10407454"/>
              <a:gd name="connsiteX17" fmla="*/ 3546637 w 13888187"/>
              <a:gd name="connsiteY17" fmla="*/ 7012152 h 10407454"/>
              <a:gd name="connsiteX18" fmla="*/ 7933835 w 13888187"/>
              <a:gd name="connsiteY18" fmla="*/ 4684601 h 10407454"/>
              <a:gd name="connsiteX19" fmla="*/ 7943135 w 13888187"/>
              <a:gd name="connsiteY19" fmla="*/ 4690205 h 10407454"/>
              <a:gd name="connsiteX20" fmla="*/ 7987788 w 13888187"/>
              <a:gd name="connsiteY20" fmla="*/ 4730922 h 10407454"/>
              <a:gd name="connsiteX21" fmla="*/ 7982603 w 13888187"/>
              <a:gd name="connsiteY21" fmla="*/ 4738011 h 10407454"/>
              <a:gd name="connsiteX22" fmla="*/ 7925382 w 13888187"/>
              <a:gd name="connsiteY22" fmla="*/ 4696158 h 10407454"/>
              <a:gd name="connsiteX23" fmla="*/ 6434288 w 13888187"/>
              <a:gd name="connsiteY23" fmla="*/ 5142087 h 10407454"/>
              <a:gd name="connsiteX24" fmla="*/ 6444459 w 13888187"/>
              <a:gd name="connsiteY24" fmla="*/ 5146273 h 10407454"/>
              <a:gd name="connsiteX25" fmla="*/ 6415314 w 13888187"/>
              <a:gd name="connsiteY25" fmla="*/ 5217096 h 10407454"/>
              <a:gd name="connsiteX26" fmla="*/ 6411628 w 13888187"/>
              <a:gd name="connsiteY26" fmla="*/ 5215579 h 10407454"/>
              <a:gd name="connsiteX27" fmla="*/ 6421698 w 13888187"/>
              <a:gd name="connsiteY27" fmla="*/ 5170519 h 10407454"/>
              <a:gd name="connsiteX28" fmla="*/ 3857723 w 13888187"/>
              <a:gd name="connsiteY28" fmla="*/ 4549716 h 10407454"/>
              <a:gd name="connsiteX29" fmla="*/ 3891181 w 13888187"/>
              <a:gd name="connsiteY29" fmla="*/ 4553810 h 10407454"/>
              <a:gd name="connsiteX30" fmla="*/ 3876635 w 13888187"/>
              <a:gd name="connsiteY30" fmla="*/ 4553713 h 10407454"/>
              <a:gd name="connsiteX31" fmla="*/ 9347598 w 13888187"/>
              <a:gd name="connsiteY31" fmla="*/ 2751770 h 10407454"/>
              <a:gd name="connsiteX32" fmla="*/ 9370289 w 13888187"/>
              <a:gd name="connsiteY32" fmla="*/ 2768367 h 10407454"/>
              <a:gd name="connsiteX33" fmla="*/ 9354787 w 13888187"/>
              <a:gd name="connsiteY33" fmla="*/ 2765504 h 10407454"/>
              <a:gd name="connsiteX34" fmla="*/ 9341393 w 13888187"/>
              <a:gd name="connsiteY34" fmla="*/ 2760253 h 10407454"/>
              <a:gd name="connsiteX35" fmla="*/ 4318455 w 13888187"/>
              <a:gd name="connsiteY35" fmla="*/ 4271382 h 10407454"/>
              <a:gd name="connsiteX36" fmla="*/ 4320192 w 13888187"/>
              <a:gd name="connsiteY36" fmla="*/ 4272097 h 10407454"/>
              <a:gd name="connsiteX37" fmla="*/ 4302972 w 13888187"/>
              <a:gd name="connsiteY37" fmla="*/ 4317215 h 10407454"/>
              <a:gd name="connsiteX38" fmla="*/ 4292953 w 13888187"/>
              <a:gd name="connsiteY38" fmla="*/ 4333354 h 10407454"/>
              <a:gd name="connsiteX39" fmla="*/ 8879156 w 13888187"/>
              <a:gd name="connsiteY39" fmla="*/ 2250380 h 10407454"/>
              <a:gd name="connsiteX40" fmla="*/ 4338982 w 13888187"/>
              <a:gd name="connsiteY40" fmla="*/ 3987217 h 10407454"/>
              <a:gd name="connsiteX41" fmla="*/ 4351011 w 13888187"/>
              <a:gd name="connsiteY41" fmla="*/ 4018660 h 10407454"/>
              <a:gd name="connsiteX42" fmla="*/ 8891184 w 13888187"/>
              <a:gd name="connsiteY42" fmla="*/ 2281823 h 10407454"/>
              <a:gd name="connsiteX43" fmla="*/ 9350765 w 13888187"/>
              <a:gd name="connsiteY43" fmla="*/ 1492377 h 10407454"/>
              <a:gd name="connsiteX44" fmla="*/ 8903603 w 13888187"/>
              <a:gd name="connsiteY44" fmla="*/ 2330236 h 10407454"/>
              <a:gd name="connsiteX45" fmla="*/ 9234583 w 13888187"/>
              <a:gd name="connsiteY45" fmla="*/ 2718381 h 10407454"/>
              <a:gd name="connsiteX46" fmla="*/ 9341393 w 13888187"/>
              <a:gd name="connsiteY46" fmla="*/ 2760253 h 10407454"/>
              <a:gd name="connsiteX47" fmla="*/ 7933835 w 13888187"/>
              <a:gd name="connsiteY47" fmla="*/ 4684601 h 10407454"/>
              <a:gd name="connsiteX48" fmla="*/ 7791008 w 13888187"/>
              <a:gd name="connsiteY48" fmla="*/ 4598535 h 10407454"/>
              <a:gd name="connsiteX49" fmla="*/ 7062944 w 13888187"/>
              <a:gd name="connsiteY49" fmla="*/ 4551921 h 10407454"/>
              <a:gd name="connsiteX50" fmla="*/ 6493615 w 13888187"/>
              <a:gd name="connsiteY50" fmla="*/ 5008120 h 10407454"/>
              <a:gd name="connsiteX51" fmla="*/ 6434288 w 13888187"/>
              <a:gd name="connsiteY51" fmla="*/ 5142087 h 10407454"/>
              <a:gd name="connsiteX52" fmla="*/ 4320192 w 13888187"/>
              <a:gd name="connsiteY52" fmla="*/ 4272097 h 10407454"/>
              <a:gd name="connsiteX53" fmla="*/ 4333511 w 13888187"/>
              <a:gd name="connsiteY53" fmla="*/ 4237199 h 10407454"/>
              <a:gd name="connsiteX54" fmla="*/ 4328156 w 13888187"/>
              <a:gd name="connsiteY54" fmla="*/ 3973028 h 10407454"/>
              <a:gd name="connsiteX55" fmla="*/ 3776092 w 13888187"/>
              <a:gd name="connsiteY55" fmla="*/ 3671805 h 10407454"/>
              <a:gd name="connsiteX56" fmla="*/ 3497052 w 13888187"/>
              <a:gd name="connsiteY56" fmla="*/ 4235407 h 10407454"/>
              <a:gd name="connsiteX57" fmla="*/ 3793463 w 13888187"/>
              <a:gd name="connsiteY57" fmla="*/ 4536130 h 10407454"/>
              <a:gd name="connsiteX58" fmla="*/ 3857723 w 13888187"/>
              <a:gd name="connsiteY58" fmla="*/ 4549716 h 10407454"/>
              <a:gd name="connsiteX59" fmla="*/ 3848146 w 13888187"/>
              <a:gd name="connsiteY59" fmla="*/ 4548544 h 10407454"/>
              <a:gd name="connsiteX60" fmla="*/ 3547386 w 13888187"/>
              <a:gd name="connsiteY60" fmla="*/ 7006028 h 10407454"/>
              <a:gd name="connsiteX61" fmla="*/ 3509009 w 13888187"/>
              <a:gd name="connsiteY61" fmla="*/ 6997716 h 10407454"/>
              <a:gd name="connsiteX62" fmla="*/ 3347723 w 13888187"/>
              <a:gd name="connsiteY62" fmla="*/ 7013312 h 10407454"/>
              <a:gd name="connsiteX63" fmla="*/ 3088459 w 13888187"/>
              <a:gd name="connsiteY63" fmla="*/ 7544638 h 10407454"/>
              <a:gd name="connsiteX64" fmla="*/ 3605801 w 13888187"/>
              <a:gd name="connsiteY64" fmla="*/ 7830791 h 10407454"/>
              <a:gd name="connsiteX65" fmla="*/ 3865065 w 13888187"/>
              <a:gd name="connsiteY65" fmla="*/ 7299464 h 10407454"/>
              <a:gd name="connsiteX66" fmla="*/ 3660091 w 13888187"/>
              <a:gd name="connsiteY66" fmla="*/ 7046347 h 10407454"/>
              <a:gd name="connsiteX67" fmla="*/ 3590785 w 13888187"/>
              <a:gd name="connsiteY67" fmla="*/ 7016279 h 10407454"/>
              <a:gd name="connsiteX68" fmla="*/ 3892140 w 13888187"/>
              <a:gd name="connsiteY68" fmla="*/ 4553928 h 10407454"/>
              <a:gd name="connsiteX69" fmla="*/ 3891181 w 13888187"/>
              <a:gd name="connsiteY69" fmla="*/ 4553810 h 10407454"/>
              <a:gd name="connsiteX70" fmla="*/ 3962594 w 13888187"/>
              <a:gd name="connsiteY70" fmla="*/ 4554284 h 10407454"/>
              <a:gd name="connsiteX71" fmla="*/ 4049116 w 13888187"/>
              <a:gd name="connsiteY71" fmla="*/ 4536630 h 10407454"/>
              <a:gd name="connsiteX72" fmla="*/ 4258141 w 13888187"/>
              <a:gd name="connsiteY72" fmla="*/ 4389432 h 10407454"/>
              <a:gd name="connsiteX73" fmla="*/ 4292953 w 13888187"/>
              <a:gd name="connsiteY73" fmla="*/ 4333354 h 10407454"/>
              <a:gd name="connsiteX74" fmla="*/ 4289310 w 13888187"/>
              <a:gd name="connsiteY74" fmla="*/ 4342206 h 10407454"/>
              <a:gd name="connsiteX75" fmla="*/ 6411628 w 13888187"/>
              <a:gd name="connsiteY75" fmla="*/ 5215579 h 10407454"/>
              <a:gd name="connsiteX76" fmla="*/ 6383145 w 13888187"/>
              <a:gd name="connsiteY76" fmla="*/ 5343025 h 10407454"/>
              <a:gd name="connsiteX77" fmla="*/ 6416529 w 13888187"/>
              <a:gd name="connsiteY77" fmla="*/ 5699895 h 10407454"/>
              <a:gd name="connsiteX78" fmla="*/ 7604905 w 13888187"/>
              <a:gd name="connsiteY78" fmla="*/ 6268629 h 10407454"/>
              <a:gd name="connsiteX79" fmla="*/ 8251320 w 13888187"/>
              <a:gd name="connsiteY79" fmla="*/ 5120656 h 10407454"/>
              <a:gd name="connsiteX80" fmla="*/ 8073748 w 13888187"/>
              <a:gd name="connsiteY80" fmla="*/ 4809305 h 10407454"/>
              <a:gd name="connsiteX81" fmla="*/ 7987788 w 13888187"/>
              <a:gd name="connsiteY81" fmla="*/ 4730922 h 10407454"/>
              <a:gd name="connsiteX82" fmla="*/ 9404819 w 13888187"/>
              <a:gd name="connsiteY82" fmla="*/ 2793624 h 10407454"/>
              <a:gd name="connsiteX83" fmla="*/ 9370289 w 13888187"/>
              <a:gd name="connsiteY83" fmla="*/ 2768367 h 10407454"/>
              <a:gd name="connsiteX84" fmla="*/ 9483160 w 13888187"/>
              <a:gd name="connsiteY84" fmla="*/ 2789211 h 10407454"/>
              <a:gd name="connsiteX85" fmla="*/ 9750785 w 13888187"/>
              <a:gd name="connsiteY85" fmla="*/ 2759471 h 10407454"/>
              <a:gd name="connsiteX86" fmla="*/ 10197947 w 13888187"/>
              <a:gd name="connsiteY86" fmla="*/ 1921613 h 10407454"/>
              <a:gd name="connsiteX87" fmla="*/ 9350765 w 13888187"/>
              <a:gd name="connsiteY87" fmla="*/ 1492377 h 10407454"/>
              <a:gd name="connsiteX88" fmla="*/ 0 w 13888187"/>
              <a:gd name="connsiteY88" fmla="*/ 3717742 h 10407454"/>
              <a:gd name="connsiteX89" fmla="*/ 11776255 w 13888187"/>
              <a:gd name="connsiteY89" fmla="*/ 0 h 10407454"/>
              <a:gd name="connsiteX90" fmla="*/ 13888187 w 13888187"/>
              <a:gd name="connsiteY90" fmla="*/ 6689712 h 10407454"/>
              <a:gd name="connsiteX91" fmla="*/ 2111931 w 13888187"/>
              <a:gd name="connsiteY91" fmla="*/ 10407454 h 1040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888187" h="10407454">
                <a:moveTo>
                  <a:pt x="10791595" y="5582731"/>
                </a:moveTo>
                <a:lnTo>
                  <a:pt x="10799333" y="5582731"/>
                </a:lnTo>
                <a:lnTo>
                  <a:pt x="10799333" y="5593709"/>
                </a:lnTo>
                <a:lnTo>
                  <a:pt x="10792711" y="5593709"/>
                </a:lnTo>
                <a:close/>
                <a:moveTo>
                  <a:pt x="8261622" y="5582731"/>
                </a:moveTo>
                <a:lnTo>
                  <a:pt x="8261622" y="5593709"/>
                </a:lnTo>
                <a:lnTo>
                  <a:pt x="10792711" y="5593709"/>
                </a:lnTo>
                <a:lnTo>
                  <a:pt x="10802124" y="5686275"/>
                </a:lnTo>
                <a:cubicBezTo>
                  <a:pt x="10846073" y="5825482"/>
                  <a:pt x="10997598" y="5901743"/>
                  <a:pt x="11140568" y="5856609"/>
                </a:cubicBezTo>
                <a:cubicBezTo>
                  <a:pt x="11283537" y="5811473"/>
                  <a:pt x="11363812" y="5662034"/>
                  <a:pt x="11319862" y="5522827"/>
                </a:cubicBezTo>
                <a:cubicBezTo>
                  <a:pt x="11275917" y="5383620"/>
                  <a:pt x="11124390" y="5307360"/>
                  <a:pt x="10981421" y="5352495"/>
                </a:cubicBezTo>
                <a:cubicBezTo>
                  <a:pt x="10874193" y="5386347"/>
                  <a:pt x="10802232" y="5478869"/>
                  <a:pt x="10791494" y="5581741"/>
                </a:cubicBezTo>
                <a:lnTo>
                  <a:pt x="10791595" y="5582731"/>
                </a:lnTo>
                <a:close/>
                <a:moveTo>
                  <a:pt x="3547386" y="7006028"/>
                </a:moveTo>
                <a:lnTo>
                  <a:pt x="3586865" y="7014578"/>
                </a:lnTo>
                <a:lnTo>
                  <a:pt x="3590785" y="7016279"/>
                </a:lnTo>
                <a:lnTo>
                  <a:pt x="3590630" y="7017536"/>
                </a:lnTo>
                <a:lnTo>
                  <a:pt x="3546637" y="7012152"/>
                </a:lnTo>
                <a:close/>
                <a:moveTo>
                  <a:pt x="7933835" y="4684601"/>
                </a:moveTo>
                <a:lnTo>
                  <a:pt x="7943135" y="4690205"/>
                </a:lnTo>
                <a:lnTo>
                  <a:pt x="7987788" y="4730922"/>
                </a:lnTo>
                <a:lnTo>
                  <a:pt x="7982603" y="4738011"/>
                </a:lnTo>
                <a:lnTo>
                  <a:pt x="7925382" y="4696158"/>
                </a:lnTo>
                <a:close/>
                <a:moveTo>
                  <a:pt x="6434288" y="5142087"/>
                </a:moveTo>
                <a:lnTo>
                  <a:pt x="6444459" y="5146273"/>
                </a:lnTo>
                <a:lnTo>
                  <a:pt x="6415314" y="5217096"/>
                </a:lnTo>
                <a:lnTo>
                  <a:pt x="6411628" y="5215579"/>
                </a:lnTo>
                <a:lnTo>
                  <a:pt x="6421698" y="5170519"/>
                </a:lnTo>
                <a:close/>
                <a:moveTo>
                  <a:pt x="3857723" y="4549716"/>
                </a:moveTo>
                <a:lnTo>
                  <a:pt x="3891181" y="4553810"/>
                </a:lnTo>
                <a:lnTo>
                  <a:pt x="3876635" y="4553713"/>
                </a:lnTo>
                <a:close/>
                <a:moveTo>
                  <a:pt x="9347598" y="2751770"/>
                </a:moveTo>
                <a:lnTo>
                  <a:pt x="9370289" y="2768367"/>
                </a:lnTo>
                <a:lnTo>
                  <a:pt x="9354787" y="2765504"/>
                </a:lnTo>
                <a:lnTo>
                  <a:pt x="9341393" y="2760253"/>
                </a:lnTo>
                <a:close/>
                <a:moveTo>
                  <a:pt x="4318455" y="4271382"/>
                </a:moveTo>
                <a:lnTo>
                  <a:pt x="4320192" y="4272097"/>
                </a:lnTo>
                <a:lnTo>
                  <a:pt x="4302972" y="4317215"/>
                </a:lnTo>
                <a:lnTo>
                  <a:pt x="4292953" y="4333354"/>
                </a:lnTo>
                <a:close/>
                <a:moveTo>
                  <a:pt x="8879156" y="2250380"/>
                </a:moveTo>
                <a:lnTo>
                  <a:pt x="4338982" y="3987217"/>
                </a:lnTo>
                <a:lnTo>
                  <a:pt x="4351011" y="4018660"/>
                </a:lnTo>
                <a:lnTo>
                  <a:pt x="8891184" y="2281823"/>
                </a:lnTo>
                <a:close/>
                <a:moveTo>
                  <a:pt x="9350765" y="1492377"/>
                </a:moveTo>
                <a:cubicBezTo>
                  <a:pt x="8993342" y="1605216"/>
                  <a:pt x="8793142" y="1980338"/>
                  <a:pt x="8903603" y="2330236"/>
                </a:cubicBezTo>
                <a:cubicBezTo>
                  <a:pt x="8958834" y="2505185"/>
                  <a:pt x="9081274" y="2640704"/>
                  <a:pt x="9234583" y="2718381"/>
                </a:cubicBezTo>
                <a:lnTo>
                  <a:pt x="9341393" y="2760253"/>
                </a:lnTo>
                <a:lnTo>
                  <a:pt x="7933835" y="4684601"/>
                </a:lnTo>
                <a:lnTo>
                  <a:pt x="7791008" y="4598535"/>
                </a:lnTo>
                <a:cubicBezTo>
                  <a:pt x="7575955" y="4495615"/>
                  <a:pt x="7316275" y="4471945"/>
                  <a:pt x="7062944" y="4551921"/>
                </a:cubicBezTo>
                <a:cubicBezTo>
                  <a:pt x="6809612" y="4631897"/>
                  <a:pt x="6610595" y="4800377"/>
                  <a:pt x="6493615" y="5008120"/>
                </a:cubicBezTo>
                <a:lnTo>
                  <a:pt x="6434288" y="5142087"/>
                </a:lnTo>
                <a:lnTo>
                  <a:pt x="4320192" y="4272097"/>
                </a:lnTo>
                <a:lnTo>
                  <a:pt x="4333511" y="4237199"/>
                </a:lnTo>
                <a:cubicBezTo>
                  <a:pt x="4356531" y="4154040"/>
                  <a:pt x="4356428" y="4062584"/>
                  <a:pt x="4328156" y="3973028"/>
                </a:cubicBezTo>
                <a:cubicBezTo>
                  <a:pt x="4252763" y="3734213"/>
                  <a:pt x="4005595" y="3599352"/>
                  <a:pt x="3776092" y="3671805"/>
                </a:cubicBezTo>
                <a:cubicBezTo>
                  <a:pt x="3546588" y="3744259"/>
                  <a:pt x="3421658" y="3996593"/>
                  <a:pt x="3497052" y="4235407"/>
                </a:cubicBezTo>
                <a:cubicBezTo>
                  <a:pt x="3544172" y="4384666"/>
                  <a:pt x="3658391" y="4493319"/>
                  <a:pt x="3793463" y="4536130"/>
                </a:cubicBezTo>
                <a:lnTo>
                  <a:pt x="3857723" y="4549716"/>
                </a:lnTo>
                <a:lnTo>
                  <a:pt x="3848146" y="4548544"/>
                </a:lnTo>
                <a:lnTo>
                  <a:pt x="3547386" y="7006028"/>
                </a:lnTo>
                <a:lnTo>
                  <a:pt x="3509009" y="6997716"/>
                </a:lnTo>
                <a:cubicBezTo>
                  <a:pt x="3456024" y="6991699"/>
                  <a:pt x="3401338" y="6996386"/>
                  <a:pt x="3347723" y="7013312"/>
                </a:cubicBezTo>
                <a:cubicBezTo>
                  <a:pt x="3133269" y="7081013"/>
                  <a:pt x="3017193" y="7318898"/>
                  <a:pt x="3088459" y="7544638"/>
                </a:cubicBezTo>
                <a:cubicBezTo>
                  <a:pt x="3159725" y="7770378"/>
                  <a:pt x="3391347" y="7898494"/>
                  <a:pt x="3605801" y="7830791"/>
                </a:cubicBezTo>
                <a:cubicBezTo>
                  <a:pt x="3820255" y="7763088"/>
                  <a:pt x="3936332" y="7525205"/>
                  <a:pt x="3865065" y="7299464"/>
                </a:cubicBezTo>
                <a:cubicBezTo>
                  <a:pt x="3829432" y="7186594"/>
                  <a:pt x="3753712" y="7098130"/>
                  <a:pt x="3660091" y="7046347"/>
                </a:cubicBezTo>
                <a:lnTo>
                  <a:pt x="3590785" y="7016279"/>
                </a:lnTo>
                <a:lnTo>
                  <a:pt x="3892140" y="4553928"/>
                </a:lnTo>
                <a:lnTo>
                  <a:pt x="3891181" y="4553810"/>
                </a:lnTo>
                <a:lnTo>
                  <a:pt x="3962594" y="4554284"/>
                </a:lnTo>
                <a:cubicBezTo>
                  <a:pt x="3991462" y="4551504"/>
                  <a:pt x="4020427" y="4545688"/>
                  <a:pt x="4049116" y="4536630"/>
                </a:cubicBezTo>
                <a:cubicBezTo>
                  <a:pt x="4135179" y="4509460"/>
                  <a:pt x="4206538" y="4456994"/>
                  <a:pt x="4258141" y="4389432"/>
                </a:cubicBezTo>
                <a:lnTo>
                  <a:pt x="4292953" y="4333354"/>
                </a:lnTo>
                <a:lnTo>
                  <a:pt x="4289310" y="4342206"/>
                </a:lnTo>
                <a:lnTo>
                  <a:pt x="6411628" y="5215579"/>
                </a:lnTo>
                <a:lnTo>
                  <a:pt x="6383145" y="5343025"/>
                </a:lnTo>
                <a:cubicBezTo>
                  <a:pt x="6369141" y="5460373"/>
                  <a:pt x="6379114" y="5581382"/>
                  <a:pt x="6416529" y="5699895"/>
                </a:cubicBezTo>
                <a:cubicBezTo>
                  <a:pt x="6566187" y="6173950"/>
                  <a:pt x="7098243" y="6428581"/>
                  <a:pt x="7604905" y="6268629"/>
                </a:cubicBezTo>
                <a:cubicBezTo>
                  <a:pt x="8111568" y="6108676"/>
                  <a:pt x="8400978" y="5594711"/>
                  <a:pt x="8251320" y="5120656"/>
                </a:cubicBezTo>
                <a:cubicBezTo>
                  <a:pt x="8213905" y="5002141"/>
                  <a:pt x="8152591" y="4897341"/>
                  <a:pt x="8073748" y="4809305"/>
                </a:cubicBezTo>
                <a:lnTo>
                  <a:pt x="7987788" y="4730922"/>
                </a:lnTo>
                <a:lnTo>
                  <a:pt x="9404819" y="2793624"/>
                </a:lnTo>
                <a:lnTo>
                  <a:pt x="9370289" y="2768367"/>
                </a:lnTo>
                <a:lnTo>
                  <a:pt x="9483160" y="2789211"/>
                </a:lnTo>
                <a:cubicBezTo>
                  <a:pt x="9570707" y="2796828"/>
                  <a:pt x="9661430" y="2787681"/>
                  <a:pt x="9750785" y="2759471"/>
                </a:cubicBezTo>
                <a:cubicBezTo>
                  <a:pt x="10108207" y="2646634"/>
                  <a:pt x="10308409" y="2271512"/>
                  <a:pt x="10197947" y="1921613"/>
                </a:cubicBezTo>
                <a:cubicBezTo>
                  <a:pt x="10087485" y="1571715"/>
                  <a:pt x="9708187" y="1379540"/>
                  <a:pt x="9350765" y="1492377"/>
                </a:cubicBezTo>
                <a:close/>
                <a:moveTo>
                  <a:pt x="0" y="3717742"/>
                </a:moveTo>
                <a:lnTo>
                  <a:pt x="11776255" y="0"/>
                </a:lnTo>
                <a:lnTo>
                  <a:pt x="13888187" y="6689712"/>
                </a:lnTo>
                <a:lnTo>
                  <a:pt x="2111931" y="104074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8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Aims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06CA1B-E0CD-2785-8891-7ED1427AE726}"/>
              </a:ext>
            </a:extLst>
          </p:cNvPr>
          <p:cNvSpPr/>
          <p:nvPr/>
        </p:nvSpPr>
        <p:spPr>
          <a:xfrm>
            <a:off x="619760" y="174752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/>
              <a:t>	</a:t>
            </a:r>
            <a:r>
              <a:rPr lang="en-US" dirty="0"/>
              <a:t>Build an algorithm based on the transformation of sets in graphs</a:t>
            </a:r>
            <a:endParaRPr lang="en-US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FB74F-5029-0769-DFAC-EF4AA1AFB604}"/>
              </a:ext>
            </a:extLst>
          </p:cNvPr>
          <p:cNvSpPr/>
          <p:nvPr/>
        </p:nvSpPr>
        <p:spPr>
          <a:xfrm>
            <a:off x="1026160" y="331470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Binary classification and similarity algorithm</a:t>
            </a:r>
            <a:endParaRPr lang="en-US" sz="2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292E95-9BF2-1349-5A8F-D694D7FA003B}"/>
              </a:ext>
            </a:extLst>
          </p:cNvPr>
          <p:cNvSpPr/>
          <p:nvPr/>
        </p:nvSpPr>
        <p:spPr>
          <a:xfrm>
            <a:off x="1310640" y="488696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200" b="1" dirty="0"/>
              <a:t>Generate synthetic observations using random graph theory</a:t>
            </a:r>
          </a:p>
        </p:txBody>
      </p:sp>
      <p:pic>
        <p:nvPicPr>
          <p:cNvPr id="7" name="Graphic 6" descr="Brain with solid fill">
            <a:extLst>
              <a:ext uri="{FF2B5EF4-FFF2-40B4-BE49-F238E27FC236}">
                <a16:creationId xmlns:a16="http://schemas.microsoft.com/office/drawing/2014/main" id="{9804286D-DC20-E821-2F57-DCECB8F8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910080"/>
            <a:ext cx="756920" cy="756920"/>
          </a:xfrm>
          <a:prstGeom prst="rect">
            <a:avLst/>
          </a:prstGeom>
        </p:spPr>
      </p:pic>
      <p:pic>
        <p:nvPicPr>
          <p:cNvPr id="11" name="Graphic 10" descr="Branching diagram with solid fill">
            <a:extLst>
              <a:ext uri="{FF2B5EF4-FFF2-40B4-BE49-F238E27FC236}">
                <a16:creationId xmlns:a16="http://schemas.microsoft.com/office/drawing/2014/main" id="{4478C849-667D-C231-A890-DA716B6DD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400" y="3446780"/>
            <a:ext cx="782320" cy="782320"/>
          </a:xfrm>
          <a:prstGeom prst="rect">
            <a:avLst/>
          </a:prstGeom>
        </p:spPr>
      </p:pic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0AD39F2D-1378-8DC1-8073-36D81838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0346" y="5007292"/>
            <a:ext cx="77882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229F6C-EFD9-7DD0-7618-AAB1D5F57316}"/>
              </a:ext>
            </a:extLst>
          </p:cNvPr>
          <p:cNvSpPr/>
          <p:nvPr/>
        </p:nvSpPr>
        <p:spPr>
          <a:xfrm>
            <a:off x="213360" y="108712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Take an Image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C51D64D-F0F2-8CF5-255A-562CB699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34" y="1162978"/>
            <a:ext cx="5853626" cy="51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5F54B3-4ADB-2C7D-5F5A-EF9F0C37026D}"/>
              </a:ext>
            </a:extLst>
          </p:cNvPr>
          <p:cNvSpPr/>
          <p:nvPr/>
        </p:nvSpPr>
        <p:spPr>
          <a:xfrm>
            <a:off x="223520" y="221488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Crop and Greyscale</a:t>
            </a:r>
          </a:p>
        </p:txBody>
      </p:sp>
      <p:pic>
        <p:nvPicPr>
          <p:cNvPr id="7" name="Picture 6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FC5C095E-AE4E-BA51-1947-D8BEE96E9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64" y="1267458"/>
            <a:ext cx="5224964" cy="4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50B886-91FE-52A1-E0A5-2E1EE65F8394}"/>
              </a:ext>
            </a:extLst>
          </p:cNvPr>
          <p:cNvSpPr/>
          <p:nvPr/>
        </p:nvSpPr>
        <p:spPr>
          <a:xfrm>
            <a:off x="233680" y="343408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Adjacency Matrix</a:t>
            </a:r>
            <a:br>
              <a:rPr lang="en-US" sz="3200" b="1" dirty="0"/>
            </a:br>
            <a:r>
              <a:rPr lang="en-US" sz="3200" b="1" dirty="0"/>
              <a:t>main diagonal = 0</a:t>
            </a:r>
          </a:p>
        </p:txBody>
      </p:sp>
      <p:pic>
        <p:nvPicPr>
          <p:cNvPr id="7" name="Picture 6" descr="A picture containing screenshot, diagram, pixel&#10;&#10;Description automatically generated">
            <a:extLst>
              <a:ext uri="{FF2B5EF4-FFF2-40B4-BE49-F238E27FC236}">
                <a16:creationId xmlns:a16="http://schemas.microsoft.com/office/drawing/2014/main" id="{E1E592CD-7350-7B9E-A20B-3141506D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50" y="1224922"/>
            <a:ext cx="6423870" cy="50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0F8000-51E6-4A02-2304-EA5492964998}"/>
              </a:ext>
            </a:extLst>
          </p:cNvPr>
          <p:cNvSpPr/>
          <p:nvPr/>
        </p:nvSpPr>
        <p:spPr>
          <a:xfrm>
            <a:off x="233680" y="471424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</a:t>
            </a:r>
          </a:p>
        </p:txBody>
      </p:sp>
      <p:pic>
        <p:nvPicPr>
          <p:cNvPr id="5" name="Picture 4" descr="A picture containing art, circle, design&#10;&#10;Description automatically generated">
            <a:extLst>
              <a:ext uri="{FF2B5EF4-FFF2-40B4-BE49-F238E27FC236}">
                <a16:creationId xmlns:a16="http://schemas.microsoft.com/office/drawing/2014/main" id="{E89336A1-BFAE-6D9A-9A6F-8989328A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31643" y="1583481"/>
            <a:ext cx="6163144" cy="4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B7CBEB2-CB2F-B0A8-1802-3FEB5DC6AAE5}"/>
              </a:ext>
            </a:extLst>
          </p:cNvPr>
          <p:cNvSpPr/>
          <p:nvPr/>
        </p:nvSpPr>
        <p:spPr>
          <a:xfrm>
            <a:off x="6517640" y="3545841"/>
            <a:ext cx="732012" cy="6502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b="1" dirty="0"/>
              <a:t>Define the tuples M and B for both the possible outcomes of the response variable and update each entry of the right tuple with the average of the corresponding metrics.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5684F-2A2A-6A3C-9527-434325467E1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883646" y="3108960"/>
            <a:ext cx="106434" cy="436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C16CE-9315-C7D8-77D5-D241263F50D4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883646" y="4196081"/>
            <a:ext cx="106434" cy="27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5145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Training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6ABDCB-5920-407C-1B97-49EA62FC9BFE}"/>
              </a:ext>
            </a:extLst>
          </p:cNvPr>
          <p:cNvGraphicFramePr/>
          <p:nvPr/>
        </p:nvGraphicFramePr>
        <p:xfrm>
          <a:off x="4455160" y="893127"/>
          <a:ext cx="9276080" cy="579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48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6ABDCB-5920-407C-1B97-49EA62FC9BFE}"/>
              </a:ext>
            </a:extLst>
          </p:cNvPr>
          <p:cNvGraphicFramePr/>
          <p:nvPr/>
        </p:nvGraphicFramePr>
        <p:xfrm>
          <a:off x="4455160" y="893127"/>
          <a:ext cx="9276080" cy="579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B7CBEB2-CB2F-B0A8-1802-3FEB5DC6AAE5}"/>
              </a:ext>
            </a:extLst>
          </p:cNvPr>
          <p:cNvSpPr/>
          <p:nvPr/>
        </p:nvSpPr>
        <p:spPr>
          <a:xfrm>
            <a:off x="812800" y="1883727"/>
            <a:ext cx="4470400" cy="38109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Define the tuples M and B for both the possible outcomes of the response variable and update each entry of the right tuple with the average of the corresponding metrics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5684F-2A2A-6A3C-9527-434325467E19}"/>
              </a:ext>
            </a:extLst>
          </p:cNvPr>
          <p:cNvCxnSpPr>
            <a:cxnSpLocks/>
            <a:stCxn id="3" idx="7"/>
          </p:cNvCxnSpPr>
          <p:nvPr/>
        </p:nvCxnSpPr>
        <p:spPr>
          <a:xfrm>
            <a:off x="4628525" y="2441828"/>
            <a:ext cx="2280277" cy="62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C16CE-9315-C7D8-77D5-D241263F50D4}"/>
              </a:ext>
            </a:extLst>
          </p:cNvPr>
          <p:cNvCxnSpPr>
            <a:cxnSpLocks/>
            <a:stCxn id="3" idx="5"/>
          </p:cNvCxnSpPr>
          <p:nvPr/>
        </p:nvCxnSpPr>
        <p:spPr>
          <a:xfrm flipV="1">
            <a:off x="4628525" y="4490720"/>
            <a:ext cx="2280277" cy="645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5145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Training</a:t>
            </a:r>
          </a:p>
        </p:txBody>
      </p:sp>
    </p:spTree>
    <p:extLst>
      <p:ext uri="{BB962C8B-B14F-4D97-AF65-F5344CB8AC3E}">
        <p14:creationId xmlns:p14="http://schemas.microsoft.com/office/powerpoint/2010/main" val="412158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4870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Testing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768AE0-EC3B-BD87-DE1C-08EC96C58D08}"/>
              </a:ext>
            </a:extLst>
          </p:cNvPr>
          <p:cNvGrpSpPr/>
          <p:nvPr/>
        </p:nvGrpSpPr>
        <p:grpSpPr>
          <a:xfrm>
            <a:off x="1500570" y="1157287"/>
            <a:ext cx="9207500" cy="4773532"/>
            <a:chOff x="1041400" y="1042234"/>
            <a:chExt cx="9207500" cy="4773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E66F37-AA8E-2031-B4A9-FD9CC9E05556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519420" y="1728021"/>
              <a:ext cx="2540" cy="801819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D307A5D-6152-CC72-DC15-9B2AB6B14761}"/>
                </a:ext>
              </a:extLst>
            </p:cNvPr>
            <p:cNvGrpSpPr/>
            <p:nvPr/>
          </p:nvGrpSpPr>
          <p:grpSpPr>
            <a:xfrm>
              <a:off x="1041400" y="1042234"/>
              <a:ext cx="9207500" cy="4773532"/>
              <a:chOff x="1041400" y="1042234"/>
              <a:chExt cx="9207500" cy="477353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43D5DE4-E657-F4EB-7132-0B02B1A94B09}"/>
                  </a:ext>
                </a:extLst>
              </p:cNvPr>
              <p:cNvSpPr/>
              <p:nvPr/>
            </p:nvSpPr>
            <p:spPr>
              <a:xfrm>
                <a:off x="3279140" y="1042234"/>
                <a:ext cx="4480560" cy="68578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Take an adjacency matrix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26B0F3B-1493-E289-6089-A06E0D5AC19B}"/>
                  </a:ext>
                </a:extLst>
              </p:cNvPr>
              <p:cNvGrpSpPr/>
              <p:nvPr/>
            </p:nvGrpSpPr>
            <p:grpSpPr>
              <a:xfrm>
                <a:off x="1041400" y="2529840"/>
                <a:ext cx="9207500" cy="3285926"/>
                <a:chOff x="1000760" y="1874656"/>
                <a:chExt cx="9207500" cy="328592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57A2E4A0-6AEA-B978-0682-78FAF2A6F606}"/>
                    </a:ext>
                  </a:extLst>
                </p:cNvPr>
                <p:cNvSpPr/>
                <p:nvPr/>
              </p:nvSpPr>
              <p:spPr>
                <a:xfrm>
                  <a:off x="3241040" y="1874656"/>
                  <a:ext cx="4480560" cy="6857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Define the metrics and derive the tuple A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30D3A3EB-8FAE-9CB3-E05C-9ED0E8B6AE3C}"/>
                    </a:ext>
                  </a:extLst>
                </p:cNvPr>
                <p:cNvCxnSpPr>
                  <a:cxnSpLocks/>
                  <a:stCxn id="5" idx="2"/>
                  <a:endCxn id="12" idx="0"/>
                </p:cNvCxnSpPr>
                <p:nvPr/>
              </p:nvCxnSpPr>
              <p:spPr>
                <a:xfrm flipH="1">
                  <a:off x="3241040" y="2560443"/>
                  <a:ext cx="2240280" cy="1914352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C3597FF7-6D87-EA03-DF8E-D35B476C500A}"/>
                    </a:ext>
                  </a:extLst>
                </p:cNvPr>
                <p:cNvCxnSpPr>
                  <a:cxnSpLocks/>
                  <a:endCxn id="13" idx="0"/>
                </p:cNvCxnSpPr>
                <p:nvPr/>
              </p:nvCxnSpPr>
              <p:spPr>
                <a:xfrm>
                  <a:off x="5481320" y="2560443"/>
                  <a:ext cx="2486660" cy="1914352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9F70D572-103F-3EFF-AECF-6A6A7B8FB695}"/>
                    </a:ext>
                  </a:extLst>
                </p:cNvPr>
                <p:cNvSpPr/>
                <p:nvPr/>
              </p:nvSpPr>
              <p:spPr>
                <a:xfrm>
                  <a:off x="1000760" y="4474795"/>
                  <a:ext cx="4480560" cy="6857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Assign to group B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2CDCABD6-953E-6939-197B-BCFFE54F78F8}"/>
                    </a:ext>
                  </a:extLst>
                </p:cNvPr>
                <p:cNvSpPr/>
                <p:nvPr/>
              </p:nvSpPr>
              <p:spPr>
                <a:xfrm>
                  <a:off x="5727700" y="4474795"/>
                  <a:ext cx="4480560" cy="6857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Assign to group M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DEE91C-6B50-6946-9118-0E78158E7EE6}"/>
                  </a:ext>
                </a:extLst>
              </p:cNvPr>
              <p:cNvSpPr txBox="1"/>
              <p:nvPr/>
            </p:nvSpPr>
            <p:spPr>
              <a:xfrm>
                <a:off x="6536690" y="3513621"/>
                <a:ext cx="24866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if</a:t>
                </a:r>
                <a:br>
                  <a:rPr lang="en-US" sz="2100" b="1" dirty="0"/>
                </a:br>
                <a:r>
                  <a:rPr lang="en-US" sz="2100" b="1" dirty="0"/>
                  <a:t> d(A, B) &gt; d(A, M)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B0AAEC-37AD-F3AB-5EA7-857F010638B0}"/>
                  </a:ext>
                </a:extLst>
              </p:cNvPr>
              <p:cNvSpPr txBox="1"/>
              <p:nvPr/>
            </p:nvSpPr>
            <p:spPr>
              <a:xfrm>
                <a:off x="2082266" y="3526738"/>
                <a:ext cx="24866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if</a:t>
                </a:r>
                <a:br>
                  <a:rPr lang="en-US" sz="2100" b="1" dirty="0"/>
                </a:br>
                <a:r>
                  <a:rPr lang="en-US" sz="2100" b="1" dirty="0"/>
                  <a:t> d(A, B) &lt; d(A, 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Metrics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ABC8B4-1315-8011-555F-CA62BEC8576A}"/>
              </a:ext>
            </a:extLst>
          </p:cNvPr>
          <p:cNvGrpSpPr/>
          <p:nvPr/>
        </p:nvGrpSpPr>
        <p:grpSpPr>
          <a:xfrm>
            <a:off x="6096000" y="1250294"/>
            <a:ext cx="5369560" cy="5048134"/>
            <a:chOff x="3696929" y="1135767"/>
            <a:chExt cx="4582160" cy="50481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C4A89C-654D-B4D8-E7C8-BD0DADCC7964}"/>
                </a:ext>
              </a:extLst>
            </p:cNvPr>
            <p:cNvSpPr/>
            <p:nvPr/>
          </p:nvSpPr>
          <p:spPr>
            <a:xfrm>
              <a:off x="3696929" y="1135767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Network Order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8AC26DB-A9C9-76D7-B278-57F62A61B7DE}"/>
                </a:ext>
              </a:extLst>
            </p:cNvPr>
            <p:cNvSpPr/>
            <p:nvPr/>
          </p:nvSpPr>
          <p:spPr>
            <a:xfrm>
              <a:off x="3696929" y="1982402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Network Size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38B525-1BAF-0980-8356-25FC6162E2B3}"/>
                </a:ext>
              </a:extLst>
            </p:cNvPr>
            <p:cNvSpPr/>
            <p:nvPr/>
          </p:nvSpPr>
          <p:spPr>
            <a:xfrm>
              <a:off x="3696929" y="2839197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Density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F1C6D2B-37AA-E59E-6B8B-841CD7BD7A04}"/>
                </a:ext>
              </a:extLst>
            </p:cNvPr>
            <p:cNvSpPr/>
            <p:nvPr/>
          </p:nvSpPr>
          <p:spPr>
            <a:xfrm>
              <a:off x="3696929" y="3692115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Transitivity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D92E3B-5651-EBC8-EF8C-0039EFE7850E}"/>
                </a:ext>
              </a:extLst>
            </p:cNvPr>
            <p:cNvSpPr/>
            <p:nvPr/>
          </p:nvSpPr>
          <p:spPr>
            <a:xfrm>
              <a:off x="3696929" y="4542630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Global clustering coefficient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86557DD-71A5-47A5-2F77-81A53EE12DC9}"/>
                </a:ext>
              </a:extLst>
            </p:cNvPr>
            <p:cNvSpPr/>
            <p:nvPr/>
          </p:nvSpPr>
          <p:spPr>
            <a:xfrm>
              <a:off x="3696929" y="5403305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Normalized degree centrality mean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EE5C25-E1EC-AAFC-B394-827F768BFB38}"/>
              </a:ext>
            </a:extLst>
          </p:cNvPr>
          <p:cNvSpPr/>
          <p:nvPr/>
        </p:nvSpPr>
        <p:spPr>
          <a:xfrm>
            <a:off x="810260" y="1219042"/>
            <a:ext cx="4704080" cy="5048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WHY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Global Variables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Information on the whole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Fast to compute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Computational efficiency 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5761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: Cancer dataset</a:t>
            </a:r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49D5764A-9B46-C279-1120-0F87C6E2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0" y="893127"/>
            <a:ext cx="7185671" cy="2550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AB6E8-F385-AEAB-42A2-8ACFBEBE385F}"/>
              </a:ext>
            </a:extLst>
          </p:cNvPr>
          <p:cNvSpPr txBox="1"/>
          <p:nvPr/>
        </p:nvSpPr>
        <p:spPr>
          <a:xfrm>
            <a:off x="375920" y="3820160"/>
            <a:ext cx="7081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Not meaningful results</a:t>
            </a:r>
          </a:p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Better results considering self loops - 58% Accuracy</a:t>
            </a:r>
          </a:p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Difficult prediction even with CNN - 67% Accuracy</a:t>
            </a:r>
          </a:p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53EFB-3D55-75E4-3551-DB1C751A4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9809"/>
              </p:ext>
            </p:extLst>
          </p:nvPr>
        </p:nvGraphicFramePr>
        <p:xfrm>
          <a:off x="7457440" y="3846483"/>
          <a:ext cx="4277360" cy="2451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228">
                  <a:extLst>
                    <a:ext uri="{9D8B030D-6E8A-4147-A177-3AD203B41FA5}">
                      <a16:colId xmlns:a16="http://schemas.microsoft.com/office/drawing/2014/main" val="717900093"/>
                    </a:ext>
                  </a:extLst>
                </a:gridCol>
                <a:gridCol w="1444066">
                  <a:extLst>
                    <a:ext uri="{9D8B030D-6E8A-4147-A177-3AD203B41FA5}">
                      <a16:colId xmlns:a16="http://schemas.microsoft.com/office/drawing/2014/main" val="4240480314"/>
                    </a:ext>
                  </a:extLst>
                </a:gridCol>
                <a:gridCol w="1444066">
                  <a:extLst>
                    <a:ext uri="{9D8B030D-6E8A-4147-A177-3AD203B41FA5}">
                      <a16:colId xmlns:a16="http://schemas.microsoft.com/office/drawing/2014/main" val="4189155296"/>
                    </a:ext>
                  </a:extLst>
                </a:gridCol>
              </a:tblGrid>
              <a:tr h="769167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Confusion</a:t>
                      </a:r>
                      <a:br>
                        <a:rPr lang="en-US" sz="20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Matrix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Benign 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Malignant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68450"/>
                  </a:ext>
                </a:extLst>
              </a:tr>
              <a:tr h="8413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Benign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986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895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83900"/>
                  </a:ext>
                </a:extLst>
              </a:tr>
              <a:tr h="8413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Malignant 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6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0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079F32-F57C-CCC9-9247-5E5F54B9F836}"/>
              </a:ext>
            </a:extLst>
          </p:cNvPr>
          <p:cNvSpPr txBox="1"/>
          <p:nvPr/>
        </p:nvSpPr>
        <p:spPr>
          <a:xfrm>
            <a:off x="298017" y="235457"/>
            <a:ext cx="588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Aharoni" panose="02010803020104030203" pitchFamily="2" charset="-79"/>
                <a:cs typeface="Aharoni" panose="02010803020104030203" pitchFamily="2" charset="-79"/>
              </a:rPr>
              <a:t>Social </a:t>
            </a:r>
          </a:p>
          <a:p>
            <a:r>
              <a:rPr lang="it-IT" sz="5400" dirty="0"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</a:p>
          <a:p>
            <a:r>
              <a:rPr lang="it-IT" sz="54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it-IT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Figura a mano libera 34">
            <a:extLst>
              <a:ext uri="{FF2B5EF4-FFF2-40B4-BE49-F238E27FC236}">
                <a16:creationId xmlns:a16="http://schemas.microsoft.com/office/drawing/2014/main" id="{EA8F055F-B926-31AC-48A8-4C47376DF839}"/>
              </a:ext>
            </a:extLst>
          </p:cNvPr>
          <p:cNvSpPr/>
          <p:nvPr/>
        </p:nvSpPr>
        <p:spPr>
          <a:xfrm rot="1051249">
            <a:off x="-50813509" y="-43299310"/>
            <a:ext cx="108957443" cy="87398717"/>
          </a:xfrm>
          <a:custGeom>
            <a:avLst/>
            <a:gdLst>
              <a:gd name="connsiteX0" fmla="*/ 10791595 w 13888187"/>
              <a:gd name="connsiteY0" fmla="*/ 5582731 h 10407454"/>
              <a:gd name="connsiteX1" fmla="*/ 10799333 w 13888187"/>
              <a:gd name="connsiteY1" fmla="*/ 5582731 h 10407454"/>
              <a:gd name="connsiteX2" fmla="*/ 10799333 w 13888187"/>
              <a:gd name="connsiteY2" fmla="*/ 5593709 h 10407454"/>
              <a:gd name="connsiteX3" fmla="*/ 10792711 w 13888187"/>
              <a:gd name="connsiteY3" fmla="*/ 5593709 h 10407454"/>
              <a:gd name="connsiteX4" fmla="*/ 8261622 w 13888187"/>
              <a:gd name="connsiteY4" fmla="*/ 5582731 h 10407454"/>
              <a:gd name="connsiteX5" fmla="*/ 8261622 w 13888187"/>
              <a:gd name="connsiteY5" fmla="*/ 5593709 h 10407454"/>
              <a:gd name="connsiteX6" fmla="*/ 10792711 w 13888187"/>
              <a:gd name="connsiteY6" fmla="*/ 5593709 h 10407454"/>
              <a:gd name="connsiteX7" fmla="*/ 10802124 w 13888187"/>
              <a:gd name="connsiteY7" fmla="*/ 5686275 h 10407454"/>
              <a:gd name="connsiteX8" fmla="*/ 11140568 w 13888187"/>
              <a:gd name="connsiteY8" fmla="*/ 5856609 h 10407454"/>
              <a:gd name="connsiteX9" fmla="*/ 11319862 w 13888187"/>
              <a:gd name="connsiteY9" fmla="*/ 5522827 h 10407454"/>
              <a:gd name="connsiteX10" fmla="*/ 10981421 w 13888187"/>
              <a:gd name="connsiteY10" fmla="*/ 5352495 h 10407454"/>
              <a:gd name="connsiteX11" fmla="*/ 10791494 w 13888187"/>
              <a:gd name="connsiteY11" fmla="*/ 5581741 h 10407454"/>
              <a:gd name="connsiteX12" fmla="*/ 10791595 w 13888187"/>
              <a:gd name="connsiteY12" fmla="*/ 5582731 h 10407454"/>
              <a:gd name="connsiteX13" fmla="*/ 3547386 w 13888187"/>
              <a:gd name="connsiteY13" fmla="*/ 7006028 h 10407454"/>
              <a:gd name="connsiteX14" fmla="*/ 3586865 w 13888187"/>
              <a:gd name="connsiteY14" fmla="*/ 7014578 h 10407454"/>
              <a:gd name="connsiteX15" fmla="*/ 3590785 w 13888187"/>
              <a:gd name="connsiteY15" fmla="*/ 7016279 h 10407454"/>
              <a:gd name="connsiteX16" fmla="*/ 3590630 w 13888187"/>
              <a:gd name="connsiteY16" fmla="*/ 7017536 h 10407454"/>
              <a:gd name="connsiteX17" fmla="*/ 3546637 w 13888187"/>
              <a:gd name="connsiteY17" fmla="*/ 7012152 h 10407454"/>
              <a:gd name="connsiteX18" fmla="*/ 7933835 w 13888187"/>
              <a:gd name="connsiteY18" fmla="*/ 4684601 h 10407454"/>
              <a:gd name="connsiteX19" fmla="*/ 7943135 w 13888187"/>
              <a:gd name="connsiteY19" fmla="*/ 4690205 h 10407454"/>
              <a:gd name="connsiteX20" fmla="*/ 7987788 w 13888187"/>
              <a:gd name="connsiteY20" fmla="*/ 4730922 h 10407454"/>
              <a:gd name="connsiteX21" fmla="*/ 7982603 w 13888187"/>
              <a:gd name="connsiteY21" fmla="*/ 4738011 h 10407454"/>
              <a:gd name="connsiteX22" fmla="*/ 7925382 w 13888187"/>
              <a:gd name="connsiteY22" fmla="*/ 4696158 h 10407454"/>
              <a:gd name="connsiteX23" fmla="*/ 6434288 w 13888187"/>
              <a:gd name="connsiteY23" fmla="*/ 5142087 h 10407454"/>
              <a:gd name="connsiteX24" fmla="*/ 6444459 w 13888187"/>
              <a:gd name="connsiteY24" fmla="*/ 5146273 h 10407454"/>
              <a:gd name="connsiteX25" fmla="*/ 6415314 w 13888187"/>
              <a:gd name="connsiteY25" fmla="*/ 5217096 h 10407454"/>
              <a:gd name="connsiteX26" fmla="*/ 6411628 w 13888187"/>
              <a:gd name="connsiteY26" fmla="*/ 5215579 h 10407454"/>
              <a:gd name="connsiteX27" fmla="*/ 6421698 w 13888187"/>
              <a:gd name="connsiteY27" fmla="*/ 5170519 h 10407454"/>
              <a:gd name="connsiteX28" fmla="*/ 3857723 w 13888187"/>
              <a:gd name="connsiteY28" fmla="*/ 4549716 h 10407454"/>
              <a:gd name="connsiteX29" fmla="*/ 3891181 w 13888187"/>
              <a:gd name="connsiteY29" fmla="*/ 4553810 h 10407454"/>
              <a:gd name="connsiteX30" fmla="*/ 3876635 w 13888187"/>
              <a:gd name="connsiteY30" fmla="*/ 4553713 h 10407454"/>
              <a:gd name="connsiteX31" fmla="*/ 9347598 w 13888187"/>
              <a:gd name="connsiteY31" fmla="*/ 2751770 h 10407454"/>
              <a:gd name="connsiteX32" fmla="*/ 9370289 w 13888187"/>
              <a:gd name="connsiteY32" fmla="*/ 2768367 h 10407454"/>
              <a:gd name="connsiteX33" fmla="*/ 9354787 w 13888187"/>
              <a:gd name="connsiteY33" fmla="*/ 2765504 h 10407454"/>
              <a:gd name="connsiteX34" fmla="*/ 9341393 w 13888187"/>
              <a:gd name="connsiteY34" fmla="*/ 2760253 h 10407454"/>
              <a:gd name="connsiteX35" fmla="*/ 4318455 w 13888187"/>
              <a:gd name="connsiteY35" fmla="*/ 4271382 h 10407454"/>
              <a:gd name="connsiteX36" fmla="*/ 4320192 w 13888187"/>
              <a:gd name="connsiteY36" fmla="*/ 4272097 h 10407454"/>
              <a:gd name="connsiteX37" fmla="*/ 4302972 w 13888187"/>
              <a:gd name="connsiteY37" fmla="*/ 4317215 h 10407454"/>
              <a:gd name="connsiteX38" fmla="*/ 4292953 w 13888187"/>
              <a:gd name="connsiteY38" fmla="*/ 4333354 h 10407454"/>
              <a:gd name="connsiteX39" fmla="*/ 8879156 w 13888187"/>
              <a:gd name="connsiteY39" fmla="*/ 2250380 h 10407454"/>
              <a:gd name="connsiteX40" fmla="*/ 4338982 w 13888187"/>
              <a:gd name="connsiteY40" fmla="*/ 3987217 h 10407454"/>
              <a:gd name="connsiteX41" fmla="*/ 4351011 w 13888187"/>
              <a:gd name="connsiteY41" fmla="*/ 4018660 h 10407454"/>
              <a:gd name="connsiteX42" fmla="*/ 8891184 w 13888187"/>
              <a:gd name="connsiteY42" fmla="*/ 2281823 h 10407454"/>
              <a:gd name="connsiteX43" fmla="*/ 9350765 w 13888187"/>
              <a:gd name="connsiteY43" fmla="*/ 1492377 h 10407454"/>
              <a:gd name="connsiteX44" fmla="*/ 8903603 w 13888187"/>
              <a:gd name="connsiteY44" fmla="*/ 2330236 h 10407454"/>
              <a:gd name="connsiteX45" fmla="*/ 9234583 w 13888187"/>
              <a:gd name="connsiteY45" fmla="*/ 2718381 h 10407454"/>
              <a:gd name="connsiteX46" fmla="*/ 9341393 w 13888187"/>
              <a:gd name="connsiteY46" fmla="*/ 2760253 h 10407454"/>
              <a:gd name="connsiteX47" fmla="*/ 7933835 w 13888187"/>
              <a:gd name="connsiteY47" fmla="*/ 4684601 h 10407454"/>
              <a:gd name="connsiteX48" fmla="*/ 7791008 w 13888187"/>
              <a:gd name="connsiteY48" fmla="*/ 4598535 h 10407454"/>
              <a:gd name="connsiteX49" fmla="*/ 7062944 w 13888187"/>
              <a:gd name="connsiteY49" fmla="*/ 4551921 h 10407454"/>
              <a:gd name="connsiteX50" fmla="*/ 6493615 w 13888187"/>
              <a:gd name="connsiteY50" fmla="*/ 5008120 h 10407454"/>
              <a:gd name="connsiteX51" fmla="*/ 6434288 w 13888187"/>
              <a:gd name="connsiteY51" fmla="*/ 5142087 h 10407454"/>
              <a:gd name="connsiteX52" fmla="*/ 4320192 w 13888187"/>
              <a:gd name="connsiteY52" fmla="*/ 4272097 h 10407454"/>
              <a:gd name="connsiteX53" fmla="*/ 4333511 w 13888187"/>
              <a:gd name="connsiteY53" fmla="*/ 4237199 h 10407454"/>
              <a:gd name="connsiteX54" fmla="*/ 4328156 w 13888187"/>
              <a:gd name="connsiteY54" fmla="*/ 3973028 h 10407454"/>
              <a:gd name="connsiteX55" fmla="*/ 3776092 w 13888187"/>
              <a:gd name="connsiteY55" fmla="*/ 3671805 h 10407454"/>
              <a:gd name="connsiteX56" fmla="*/ 3497052 w 13888187"/>
              <a:gd name="connsiteY56" fmla="*/ 4235407 h 10407454"/>
              <a:gd name="connsiteX57" fmla="*/ 3793463 w 13888187"/>
              <a:gd name="connsiteY57" fmla="*/ 4536130 h 10407454"/>
              <a:gd name="connsiteX58" fmla="*/ 3857723 w 13888187"/>
              <a:gd name="connsiteY58" fmla="*/ 4549716 h 10407454"/>
              <a:gd name="connsiteX59" fmla="*/ 3848146 w 13888187"/>
              <a:gd name="connsiteY59" fmla="*/ 4548544 h 10407454"/>
              <a:gd name="connsiteX60" fmla="*/ 3547386 w 13888187"/>
              <a:gd name="connsiteY60" fmla="*/ 7006028 h 10407454"/>
              <a:gd name="connsiteX61" fmla="*/ 3509009 w 13888187"/>
              <a:gd name="connsiteY61" fmla="*/ 6997716 h 10407454"/>
              <a:gd name="connsiteX62" fmla="*/ 3347723 w 13888187"/>
              <a:gd name="connsiteY62" fmla="*/ 7013312 h 10407454"/>
              <a:gd name="connsiteX63" fmla="*/ 3088459 w 13888187"/>
              <a:gd name="connsiteY63" fmla="*/ 7544638 h 10407454"/>
              <a:gd name="connsiteX64" fmla="*/ 3605801 w 13888187"/>
              <a:gd name="connsiteY64" fmla="*/ 7830791 h 10407454"/>
              <a:gd name="connsiteX65" fmla="*/ 3865065 w 13888187"/>
              <a:gd name="connsiteY65" fmla="*/ 7299464 h 10407454"/>
              <a:gd name="connsiteX66" fmla="*/ 3660091 w 13888187"/>
              <a:gd name="connsiteY66" fmla="*/ 7046347 h 10407454"/>
              <a:gd name="connsiteX67" fmla="*/ 3590785 w 13888187"/>
              <a:gd name="connsiteY67" fmla="*/ 7016279 h 10407454"/>
              <a:gd name="connsiteX68" fmla="*/ 3892140 w 13888187"/>
              <a:gd name="connsiteY68" fmla="*/ 4553928 h 10407454"/>
              <a:gd name="connsiteX69" fmla="*/ 3891181 w 13888187"/>
              <a:gd name="connsiteY69" fmla="*/ 4553810 h 10407454"/>
              <a:gd name="connsiteX70" fmla="*/ 3962594 w 13888187"/>
              <a:gd name="connsiteY70" fmla="*/ 4554284 h 10407454"/>
              <a:gd name="connsiteX71" fmla="*/ 4049116 w 13888187"/>
              <a:gd name="connsiteY71" fmla="*/ 4536630 h 10407454"/>
              <a:gd name="connsiteX72" fmla="*/ 4258141 w 13888187"/>
              <a:gd name="connsiteY72" fmla="*/ 4389432 h 10407454"/>
              <a:gd name="connsiteX73" fmla="*/ 4292953 w 13888187"/>
              <a:gd name="connsiteY73" fmla="*/ 4333354 h 10407454"/>
              <a:gd name="connsiteX74" fmla="*/ 4289310 w 13888187"/>
              <a:gd name="connsiteY74" fmla="*/ 4342206 h 10407454"/>
              <a:gd name="connsiteX75" fmla="*/ 6411628 w 13888187"/>
              <a:gd name="connsiteY75" fmla="*/ 5215579 h 10407454"/>
              <a:gd name="connsiteX76" fmla="*/ 6383145 w 13888187"/>
              <a:gd name="connsiteY76" fmla="*/ 5343025 h 10407454"/>
              <a:gd name="connsiteX77" fmla="*/ 6416529 w 13888187"/>
              <a:gd name="connsiteY77" fmla="*/ 5699895 h 10407454"/>
              <a:gd name="connsiteX78" fmla="*/ 7604905 w 13888187"/>
              <a:gd name="connsiteY78" fmla="*/ 6268629 h 10407454"/>
              <a:gd name="connsiteX79" fmla="*/ 8251320 w 13888187"/>
              <a:gd name="connsiteY79" fmla="*/ 5120656 h 10407454"/>
              <a:gd name="connsiteX80" fmla="*/ 8073748 w 13888187"/>
              <a:gd name="connsiteY80" fmla="*/ 4809305 h 10407454"/>
              <a:gd name="connsiteX81" fmla="*/ 7987788 w 13888187"/>
              <a:gd name="connsiteY81" fmla="*/ 4730922 h 10407454"/>
              <a:gd name="connsiteX82" fmla="*/ 9404819 w 13888187"/>
              <a:gd name="connsiteY82" fmla="*/ 2793624 h 10407454"/>
              <a:gd name="connsiteX83" fmla="*/ 9370289 w 13888187"/>
              <a:gd name="connsiteY83" fmla="*/ 2768367 h 10407454"/>
              <a:gd name="connsiteX84" fmla="*/ 9483160 w 13888187"/>
              <a:gd name="connsiteY84" fmla="*/ 2789211 h 10407454"/>
              <a:gd name="connsiteX85" fmla="*/ 9750785 w 13888187"/>
              <a:gd name="connsiteY85" fmla="*/ 2759471 h 10407454"/>
              <a:gd name="connsiteX86" fmla="*/ 10197947 w 13888187"/>
              <a:gd name="connsiteY86" fmla="*/ 1921613 h 10407454"/>
              <a:gd name="connsiteX87" fmla="*/ 9350765 w 13888187"/>
              <a:gd name="connsiteY87" fmla="*/ 1492377 h 10407454"/>
              <a:gd name="connsiteX88" fmla="*/ 0 w 13888187"/>
              <a:gd name="connsiteY88" fmla="*/ 3717742 h 10407454"/>
              <a:gd name="connsiteX89" fmla="*/ 11776255 w 13888187"/>
              <a:gd name="connsiteY89" fmla="*/ 0 h 10407454"/>
              <a:gd name="connsiteX90" fmla="*/ 13888187 w 13888187"/>
              <a:gd name="connsiteY90" fmla="*/ 6689712 h 10407454"/>
              <a:gd name="connsiteX91" fmla="*/ 2111931 w 13888187"/>
              <a:gd name="connsiteY91" fmla="*/ 10407454 h 1040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888187" h="10407454">
                <a:moveTo>
                  <a:pt x="10791595" y="5582731"/>
                </a:moveTo>
                <a:lnTo>
                  <a:pt x="10799333" y="5582731"/>
                </a:lnTo>
                <a:lnTo>
                  <a:pt x="10799333" y="5593709"/>
                </a:lnTo>
                <a:lnTo>
                  <a:pt x="10792711" y="5593709"/>
                </a:lnTo>
                <a:close/>
                <a:moveTo>
                  <a:pt x="8261622" y="5582731"/>
                </a:moveTo>
                <a:lnTo>
                  <a:pt x="8261622" y="5593709"/>
                </a:lnTo>
                <a:lnTo>
                  <a:pt x="10792711" y="5593709"/>
                </a:lnTo>
                <a:lnTo>
                  <a:pt x="10802124" y="5686275"/>
                </a:lnTo>
                <a:cubicBezTo>
                  <a:pt x="10846073" y="5825482"/>
                  <a:pt x="10997598" y="5901743"/>
                  <a:pt x="11140568" y="5856609"/>
                </a:cubicBezTo>
                <a:cubicBezTo>
                  <a:pt x="11283537" y="5811473"/>
                  <a:pt x="11363812" y="5662034"/>
                  <a:pt x="11319862" y="5522827"/>
                </a:cubicBezTo>
                <a:cubicBezTo>
                  <a:pt x="11275917" y="5383620"/>
                  <a:pt x="11124390" y="5307360"/>
                  <a:pt x="10981421" y="5352495"/>
                </a:cubicBezTo>
                <a:cubicBezTo>
                  <a:pt x="10874193" y="5386347"/>
                  <a:pt x="10802232" y="5478869"/>
                  <a:pt x="10791494" y="5581741"/>
                </a:cubicBezTo>
                <a:lnTo>
                  <a:pt x="10791595" y="5582731"/>
                </a:lnTo>
                <a:close/>
                <a:moveTo>
                  <a:pt x="3547386" y="7006028"/>
                </a:moveTo>
                <a:lnTo>
                  <a:pt x="3586865" y="7014578"/>
                </a:lnTo>
                <a:lnTo>
                  <a:pt x="3590785" y="7016279"/>
                </a:lnTo>
                <a:lnTo>
                  <a:pt x="3590630" y="7017536"/>
                </a:lnTo>
                <a:lnTo>
                  <a:pt x="3546637" y="7012152"/>
                </a:lnTo>
                <a:close/>
                <a:moveTo>
                  <a:pt x="7933835" y="4684601"/>
                </a:moveTo>
                <a:lnTo>
                  <a:pt x="7943135" y="4690205"/>
                </a:lnTo>
                <a:lnTo>
                  <a:pt x="7987788" y="4730922"/>
                </a:lnTo>
                <a:lnTo>
                  <a:pt x="7982603" y="4738011"/>
                </a:lnTo>
                <a:lnTo>
                  <a:pt x="7925382" y="4696158"/>
                </a:lnTo>
                <a:close/>
                <a:moveTo>
                  <a:pt x="6434288" y="5142087"/>
                </a:moveTo>
                <a:lnTo>
                  <a:pt x="6444459" y="5146273"/>
                </a:lnTo>
                <a:lnTo>
                  <a:pt x="6415314" y="5217096"/>
                </a:lnTo>
                <a:lnTo>
                  <a:pt x="6411628" y="5215579"/>
                </a:lnTo>
                <a:lnTo>
                  <a:pt x="6421698" y="5170519"/>
                </a:lnTo>
                <a:close/>
                <a:moveTo>
                  <a:pt x="3857723" y="4549716"/>
                </a:moveTo>
                <a:lnTo>
                  <a:pt x="3891181" y="4553810"/>
                </a:lnTo>
                <a:lnTo>
                  <a:pt x="3876635" y="4553713"/>
                </a:lnTo>
                <a:close/>
                <a:moveTo>
                  <a:pt x="9347598" y="2751770"/>
                </a:moveTo>
                <a:lnTo>
                  <a:pt x="9370289" y="2768367"/>
                </a:lnTo>
                <a:lnTo>
                  <a:pt x="9354787" y="2765504"/>
                </a:lnTo>
                <a:lnTo>
                  <a:pt x="9341393" y="2760253"/>
                </a:lnTo>
                <a:close/>
                <a:moveTo>
                  <a:pt x="4318455" y="4271382"/>
                </a:moveTo>
                <a:lnTo>
                  <a:pt x="4320192" y="4272097"/>
                </a:lnTo>
                <a:lnTo>
                  <a:pt x="4302972" y="4317215"/>
                </a:lnTo>
                <a:lnTo>
                  <a:pt x="4292953" y="4333354"/>
                </a:lnTo>
                <a:close/>
                <a:moveTo>
                  <a:pt x="8879156" y="2250380"/>
                </a:moveTo>
                <a:lnTo>
                  <a:pt x="4338982" y="3987217"/>
                </a:lnTo>
                <a:lnTo>
                  <a:pt x="4351011" y="4018660"/>
                </a:lnTo>
                <a:lnTo>
                  <a:pt x="8891184" y="2281823"/>
                </a:lnTo>
                <a:close/>
                <a:moveTo>
                  <a:pt x="9350765" y="1492377"/>
                </a:moveTo>
                <a:cubicBezTo>
                  <a:pt x="8993342" y="1605216"/>
                  <a:pt x="8793142" y="1980338"/>
                  <a:pt x="8903603" y="2330236"/>
                </a:cubicBezTo>
                <a:cubicBezTo>
                  <a:pt x="8958834" y="2505185"/>
                  <a:pt x="9081274" y="2640704"/>
                  <a:pt x="9234583" y="2718381"/>
                </a:cubicBezTo>
                <a:lnTo>
                  <a:pt x="9341393" y="2760253"/>
                </a:lnTo>
                <a:lnTo>
                  <a:pt x="7933835" y="4684601"/>
                </a:lnTo>
                <a:lnTo>
                  <a:pt x="7791008" y="4598535"/>
                </a:lnTo>
                <a:cubicBezTo>
                  <a:pt x="7575955" y="4495615"/>
                  <a:pt x="7316275" y="4471945"/>
                  <a:pt x="7062944" y="4551921"/>
                </a:cubicBezTo>
                <a:cubicBezTo>
                  <a:pt x="6809612" y="4631897"/>
                  <a:pt x="6610595" y="4800377"/>
                  <a:pt x="6493615" y="5008120"/>
                </a:cubicBezTo>
                <a:lnTo>
                  <a:pt x="6434288" y="5142087"/>
                </a:lnTo>
                <a:lnTo>
                  <a:pt x="4320192" y="4272097"/>
                </a:lnTo>
                <a:lnTo>
                  <a:pt x="4333511" y="4237199"/>
                </a:lnTo>
                <a:cubicBezTo>
                  <a:pt x="4356531" y="4154040"/>
                  <a:pt x="4356428" y="4062584"/>
                  <a:pt x="4328156" y="3973028"/>
                </a:cubicBezTo>
                <a:cubicBezTo>
                  <a:pt x="4252763" y="3734213"/>
                  <a:pt x="4005595" y="3599352"/>
                  <a:pt x="3776092" y="3671805"/>
                </a:cubicBezTo>
                <a:cubicBezTo>
                  <a:pt x="3546588" y="3744259"/>
                  <a:pt x="3421658" y="3996593"/>
                  <a:pt x="3497052" y="4235407"/>
                </a:cubicBezTo>
                <a:cubicBezTo>
                  <a:pt x="3544172" y="4384666"/>
                  <a:pt x="3658391" y="4493319"/>
                  <a:pt x="3793463" y="4536130"/>
                </a:cubicBezTo>
                <a:lnTo>
                  <a:pt x="3857723" y="4549716"/>
                </a:lnTo>
                <a:lnTo>
                  <a:pt x="3848146" y="4548544"/>
                </a:lnTo>
                <a:lnTo>
                  <a:pt x="3547386" y="7006028"/>
                </a:lnTo>
                <a:lnTo>
                  <a:pt x="3509009" y="6997716"/>
                </a:lnTo>
                <a:cubicBezTo>
                  <a:pt x="3456024" y="6991699"/>
                  <a:pt x="3401338" y="6996386"/>
                  <a:pt x="3347723" y="7013312"/>
                </a:cubicBezTo>
                <a:cubicBezTo>
                  <a:pt x="3133269" y="7081013"/>
                  <a:pt x="3017193" y="7318898"/>
                  <a:pt x="3088459" y="7544638"/>
                </a:cubicBezTo>
                <a:cubicBezTo>
                  <a:pt x="3159725" y="7770378"/>
                  <a:pt x="3391347" y="7898494"/>
                  <a:pt x="3605801" y="7830791"/>
                </a:cubicBezTo>
                <a:cubicBezTo>
                  <a:pt x="3820255" y="7763088"/>
                  <a:pt x="3936332" y="7525205"/>
                  <a:pt x="3865065" y="7299464"/>
                </a:cubicBezTo>
                <a:cubicBezTo>
                  <a:pt x="3829432" y="7186594"/>
                  <a:pt x="3753712" y="7098130"/>
                  <a:pt x="3660091" y="7046347"/>
                </a:cubicBezTo>
                <a:lnTo>
                  <a:pt x="3590785" y="7016279"/>
                </a:lnTo>
                <a:lnTo>
                  <a:pt x="3892140" y="4553928"/>
                </a:lnTo>
                <a:lnTo>
                  <a:pt x="3891181" y="4553810"/>
                </a:lnTo>
                <a:lnTo>
                  <a:pt x="3962594" y="4554284"/>
                </a:lnTo>
                <a:cubicBezTo>
                  <a:pt x="3991462" y="4551504"/>
                  <a:pt x="4020427" y="4545688"/>
                  <a:pt x="4049116" y="4536630"/>
                </a:cubicBezTo>
                <a:cubicBezTo>
                  <a:pt x="4135179" y="4509460"/>
                  <a:pt x="4206538" y="4456994"/>
                  <a:pt x="4258141" y="4389432"/>
                </a:cubicBezTo>
                <a:lnTo>
                  <a:pt x="4292953" y="4333354"/>
                </a:lnTo>
                <a:lnTo>
                  <a:pt x="4289310" y="4342206"/>
                </a:lnTo>
                <a:lnTo>
                  <a:pt x="6411628" y="5215579"/>
                </a:lnTo>
                <a:lnTo>
                  <a:pt x="6383145" y="5343025"/>
                </a:lnTo>
                <a:cubicBezTo>
                  <a:pt x="6369141" y="5460373"/>
                  <a:pt x="6379114" y="5581382"/>
                  <a:pt x="6416529" y="5699895"/>
                </a:cubicBezTo>
                <a:cubicBezTo>
                  <a:pt x="6566187" y="6173950"/>
                  <a:pt x="7098243" y="6428581"/>
                  <a:pt x="7604905" y="6268629"/>
                </a:cubicBezTo>
                <a:cubicBezTo>
                  <a:pt x="8111568" y="6108676"/>
                  <a:pt x="8400978" y="5594711"/>
                  <a:pt x="8251320" y="5120656"/>
                </a:cubicBezTo>
                <a:cubicBezTo>
                  <a:pt x="8213905" y="5002141"/>
                  <a:pt x="8152591" y="4897341"/>
                  <a:pt x="8073748" y="4809305"/>
                </a:cubicBezTo>
                <a:lnTo>
                  <a:pt x="7987788" y="4730922"/>
                </a:lnTo>
                <a:lnTo>
                  <a:pt x="9404819" y="2793624"/>
                </a:lnTo>
                <a:lnTo>
                  <a:pt x="9370289" y="2768367"/>
                </a:lnTo>
                <a:lnTo>
                  <a:pt x="9483160" y="2789211"/>
                </a:lnTo>
                <a:cubicBezTo>
                  <a:pt x="9570707" y="2796828"/>
                  <a:pt x="9661430" y="2787681"/>
                  <a:pt x="9750785" y="2759471"/>
                </a:cubicBezTo>
                <a:cubicBezTo>
                  <a:pt x="10108207" y="2646634"/>
                  <a:pt x="10308409" y="2271512"/>
                  <a:pt x="10197947" y="1921613"/>
                </a:cubicBezTo>
                <a:cubicBezTo>
                  <a:pt x="10087485" y="1571715"/>
                  <a:pt x="9708187" y="1379540"/>
                  <a:pt x="9350765" y="1492377"/>
                </a:cubicBezTo>
                <a:close/>
                <a:moveTo>
                  <a:pt x="0" y="3717742"/>
                </a:moveTo>
                <a:lnTo>
                  <a:pt x="11776255" y="0"/>
                </a:lnTo>
                <a:lnTo>
                  <a:pt x="13888187" y="6689712"/>
                </a:lnTo>
                <a:lnTo>
                  <a:pt x="2111931" y="104074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011FB6-E1E3-1E4F-7B9E-EE141391C1F0}"/>
              </a:ext>
            </a:extLst>
          </p:cNvPr>
          <p:cNvSpPr txBox="1"/>
          <p:nvPr/>
        </p:nvSpPr>
        <p:spPr>
          <a:xfrm>
            <a:off x="8556081" y="6396335"/>
            <a:ext cx="858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Guido Giacomo </a:t>
            </a:r>
            <a:r>
              <a:rPr lang="it-IT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Mussini</a:t>
            </a:r>
            <a:endParaRPr lang="it-IT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49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3464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Mnist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334437-EB92-059D-C6F9-ADEA31A367B7}"/>
              </a:ext>
            </a:extLst>
          </p:cNvPr>
          <p:cNvSpPr/>
          <p:nvPr/>
        </p:nvSpPr>
        <p:spPr>
          <a:xfrm>
            <a:off x="44972" y="1097280"/>
            <a:ext cx="6918960" cy="93472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Big advantage of the approach: Position insensitive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2BACE-C4FC-CE67-5C9A-6C35A3A9213D}"/>
              </a:ext>
            </a:extLst>
          </p:cNvPr>
          <p:cNvSpPr/>
          <p:nvPr/>
        </p:nvSpPr>
        <p:spPr>
          <a:xfrm>
            <a:off x="5145292" y="2133600"/>
            <a:ext cx="6918960" cy="93472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CNN Struggles when they have to deal with the same image in different positions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3C1879-E20B-0C7F-5B79-1299A84EA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08726"/>
              </p:ext>
            </p:extLst>
          </p:nvPr>
        </p:nvGraphicFramePr>
        <p:xfrm>
          <a:off x="2860040" y="3429000"/>
          <a:ext cx="6471920" cy="26404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6704">
                  <a:extLst>
                    <a:ext uri="{9D8B030D-6E8A-4147-A177-3AD203B41FA5}">
                      <a16:colId xmlns:a16="http://schemas.microsoft.com/office/drawing/2014/main" val="453696127"/>
                    </a:ext>
                  </a:extLst>
                </a:gridCol>
                <a:gridCol w="2187608">
                  <a:extLst>
                    <a:ext uri="{9D8B030D-6E8A-4147-A177-3AD203B41FA5}">
                      <a16:colId xmlns:a16="http://schemas.microsoft.com/office/drawing/2014/main" val="1498475318"/>
                    </a:ext>
                  </a:extLst>
                </a:gridCol>
                <a:gridCol w="2187608">
                  <a:extLst>
                    <a:ext uri="{9D8B030D-6E8A-4147-A177-3AD203B41FA5}">
                      <a16:colId xmlns:a16="http://schemas.microsoft.com/office/drawing/2014/main" val="1113057093"/>
                    </a:ext>
                  </a:extLst>
                </a:gridCol>
              </a:tblGrid>
              <a:tr h="875454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SNA 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CNN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3389"/>
                  </a:ext>
                </a:extLst>
              </a:tr>
              <a:tr h="85061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 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98.12%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14130"/>
                  </a:ext>
                </a:extLst>
              </a:tr>
              <a:tr h="85061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Horizontally projected </a:t>
                      </a:r>
                      <a:br>
                        <a:rPr lang="en-US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59%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39.12%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3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4293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Synthetic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Images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26C14-9F32-AB49-0EB0-E524438BE9AF}"/>
              </a:ext>
            </a:extLst>
          </p:cNvPr>
          <p:cNvSpPr/>
          <p:nvPr/>
        </p:nvSpPr>
        <p:spPr>
          <a:xfrm>
            <a:off x="100432" y="847421"/>
            <a:ext cx="5365648" cy="1352232"/>
          </a:xfrm>
          <a:prstGeom prst="roundRect">
            <a:avLst>
              <a:gd name="adj" fmla="val 16189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Method based on ER Random network to generate synthetic images</a:t>
            </a:r>
          </a:p>
        </p:txBody>
      </p:sp>
      <p:pic>
        <p:nvPicPr>
          <p:cNvPr id="5" name="Picture 4" descr="A picture containing screenshot, diagram, plot, text&#10;&#10;Description automatically generated">
            <a:extLst>
              <a:ext uri="{FF2B5EF4-FFF2-40B4-BE49-F238E27FC236}">
                <a16:creationId xmlns:a16="http://schemas.microsoft.com/office/drawing/2014/main" id="{7E61EC2C-D0D7-0320-46D8-B78333C5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" y="2245360"/>
            <a:ext cx="5338989" cy="4369004"/>
          </a:xfrm>
          <a:prstGeom prst="rect">
            <a:avLst/>
          </a:prstGeom>
        </p:spPr>
      </p:pic>
      <p:pic>
        <p:nvPicPr>
          <p:cNvPr id="7" name="Picture 6" descr="A picture containing screenshot, diagram, text, pixel&#10;&#10;Description automatically generated">
            <a:extLst>
              <a:ext uri="{FF2B5EF4-FFF2-40B4-BE49-F238E27FC236}">
                <a16:creationId xmlns:a16="http://schemas.microsoft.com/office/drawing/2014/main" id="{C3C0F6DD-FE36-3859-70DF-A413AF9B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768" y="2245359"/>
            <a:ext cx="5397635" cy="44520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4E44A5-E685-D9AB-028C-D94BA01DD03C}"/>
              </a:ext>
            </a:extLst>
          </p:cNvPr>
          <p:cNvSpPr/>
          <p:nvPr/>
        </p:nvSpPr>
        <p:spPr>
          <a:xfrm>
            <a:off x="5466080" y="3851702"/>
            <a:ext cx="1208688" cy="68072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C1973B-4031-FBC4-42FF-058D23A50B2D}"/>
              </a:ext>
            </a:extLst>
          </p:cNvPr>
          <p:cNvSpPr/>
          <p:nvPr/>
        </p:nvSpPr>
        <p:spPr>
          <a:xfrm>
            <a:off x="6674768" y="847421"/>
            <a:ext cx="5397635" cy="1352232"/>
          </a:xfrm>
          <a:prstGeom prst="roundRect">
            <a:avLst>
              <a:gd name="adj" fmla="val 13935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If the cell is 0 </a:t>
            </a:r>
            <a:r>
              <a:rPr lang="en-US" sz="2200" b="1" dirty="0">
                <a:sym typeface="Wingdings" panose="05000000000000000000" pitchFamily="2" charset="2"/>
              </a:rPr>
              <a:t> </a:t>
            </a:r>
            <a:r>
              <a:rPr lang="en-US" sz="2200" b="1" dirty="0"/>
              <a:t>0. </a:t>
            </a:r>
            <a:br>
              <a:rPr lang="en-US" sz="2200" b="1" dirty="0"/>
            </a:br>
            <a:r>
              <a:rPr lang="en-US" sz="2200" b="1" dirty="0"/>
              <a:t>Else: there is a probability density-based of generate a link with random weight</a:t>
            </a:r>
          </a:p>
        </p:txBody>
      </p:sp>
    </p:spTree>
    <p:extLst>
      <p:ext uri="{BB962C8B-B14F-4D97-AF65-F5344CB8AC3E}">
        <p14:creationId xmlns:p14="http://schemas.microsoft.com/office/powerpoint/2010/main" val="345376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079F32-F57C-CCC9-9247-5E5F54B9F836}"/>
              </a:ext>
            </a:extLst>
          </p:cNvPr>
          <p:cNvSpPr txBox="1"/>
          <p:nvPr/>
        </p:nvSpPr>
        <p:spPr>
          <a:xfrm>
            <a:off x="3476847" y="289679"/>
            <a:ext cx="5665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latin typeface="Aharoni" panose="02010803020104030203" pitchFamily="2" charset="-79"/>
                <a:cs typeface="Aharoni" panose="02010803020104030203" pitchFamily="2" charset="-79"/>
              </a:rPr>
              <a:t>Thanks </a:t>
            </a:r>
            <a:br>
              <a:rPr lang="it-IT" sz="6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6600" dirty="0">
                <a:latin typeface="Aharoni" panose="02010803020104030203" pitchFamily="2" charset="-79"/>
                <a:cs typeface="Aharoni" panose="02010803020104030203" pitchFamily="2" charset="-79"/>
              </a:rPr>
              <a:t>for the </a:t>
            </a:r>
            <a:r>
              <a:rPr lang="it-IT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attention</a:t>
            </a:r>
            <a:endParaRPr lang="it-IT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C676B9-21A4-43E3-5192-3157485C5248}"/>
              </a:ext>
            </a:extLst>
          </p:cNvPr>
          <p:cNvGrpSpPr/>
          <p:nvPr/>
        </p:nvGrpSpPr>
        <p:grpSpPr>
          <a:xfrm>
            <a:off x="-54483000" y="-15163800"/>
            <a:ext cx="128395076" cy="63703200"/>
            <a:chOff x="-559438" y="-544006"/>
            <a:chExt cx="13224897" cy="7529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DCE638-ED65-B338-88E7-9FBE9E505E79}"/>
                </a:ext>
              </a:extLst>
            </p:cNvPr>
            <p:cNvSpPr/>
            <p:nvPr/>
          </p:nvSpPr>
          <p:spPr>
            <a:xfrm>
              <a:off x="-473459" y="-544006"/>
              <a:ext cx="12758057" cy="7529323"/>
            </a:xfrm>
            <a:custGeom>
              <a:avLst/>
              <a:gdLst>
                <a:gd name="connsiteX0" fmla="*/ 6179779 w 12758057"/>
                <a:gd name="connsiteY0" fmla="*/ 1400533 h 7529323"/>
                <a:gd name="connsiteX1" fmla="*/ 5300104 w 12758057"/>
                <a:gd name="connsiteY1" fmla="*/ 2158675 h 7529323"/>
                <a:gd name="connsiteX2" fmla="*/ 6179779 w 12758057"/>
                <a:gd name="connsiteY2" fmla="*/ 2916817 h 7529323"/>
                <a:gd name="connsiteX3" fmla="*/ 7059455 w 12758057"/>
                <a:gd name="connsiteY3" fmla="*/ 2158675 h 7529323"/>
                <a:gd name="connsiteX4" fmla="*/ 6179779 w 12758057"/>
                <a:gd name="connsiteY4" fmla="*/ 1400533 h 7529323"/>
                <a:gd name="connsiteX5" fmla="*/ 0 w 12758057"/>
                <a:gd name="connsiteY5" fmla="*/ 0 h 7529323"/>
                <a:gd name="connsiteX6" fmla="*/ 12758057 w 12758057"/>
                <a:gd name="connsiteY6" fmla="*/ 0 h 7529323"/>
                <a:gd name="connsiteX7" fmla="*/ 12758057 w 12758057"/>
                <a:gd name="connsiteY7" fmla="*/ 7529323 h 7529323"/>
                <a:gd name="connsiteX8" fmla="*/ 0 w 12758057"/>
                <a:gd name="connsiteY8" fmla="*/ 7529323 h 752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8057" h="7529323">
                  <a:moveTo>
                    <a:pt x="6179779" y="1400533"/>
                  </a:moveTo>
                  <a:cubicBezTo>
                    <a:pt x="5693947" y="1400533"/>
                    <a:pt x="5300104" y="1739965"/>
                    <a:pt x="5300104" y="2158675"/>
                  </a:cubicBezTo>
                  <a:cubicBezTo>
                    <a:pt x="5300104" y="2577385"/>
                    <a:pt x="5693947" y="2916817"/>
                    <a:pt x="6179779" y="2916817"/>
                  </a:cubicBezTo>
                  <a:cubicBezTo>
                    <a:pt x="6665611" y="2916817"/>
                    <a:pt x="7059455" y="2577385"/>
                    <a:pt x="7059455" y="2158675"/>
                  </a:cubicBezTo>
                  <a:cubicBezTo>
                    <a:pt x="7059455" y="1739965"/>
                    <a:pt x="6665611" y="1400533"/>
                    <a:pt x="6179779" y="1400533"/>
                  </a:cubicBezTo>
                  <a:close/>
                  <a:moveTo>
                    <a:pt x="0" y="0"/>
                  </a:moveTo>
                  <a:lnTo>
                    <a:pt x="12758057" y="0"/>
                  </a:lnTo>
                  <a:lnTo>
                    <a:pt x="12758057" y="7529323"/>
                  </a:lnTo>
                  <a:lnTo>
                    <a:pt x="0" y="752932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C119B-FEAC-B9FE-96CA-34A3FED6B95A}"/>
                </a:ext>
              </a:extLst>
            </p:cNvPr>
            <p:cNvSpPr txBox="1"/>
            <p:nvPr/>
          </p:nvSpPr>
          <p:spPr>
            <a:xfrm>
              <a:off x="-559438" y="449341"/>
              <a:ext cx="6108984" cy="26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QUESTI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0B1813-EE6B-8F42-CB3D-830193BC0BB3}"/>
                </a:ext>
              </a:extLst>
            </p:cNvPr>
            <p:cNvSpPr txBox="1"/>
            <p:nvPr/>
          </p:nvSpPr>
          <p:spPr>
            <a:xfrm>
              <a:off x="6556475" y="449341"/>
              <a:ext cx="610898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38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C676B9-21A4-43E3-5192-3157485C5248}"/>
              </a:ext>
            </a:extLst>
          </p:cNvPr>
          <p:cNvGrpSpPr/>
          <p:nvPr/>
        </p:nvGrpSpPr>
        <p:grpSpPr>
          <a:xfrm>
            <a:off x="-267675" y="-457200"/>
            <a:ext cx="13882074" cy="7391400"/>
            <a:chOff x="-473459" y="-544006"/>
            <a:chExt cx="13138918" cy="7529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DCE638-ED65-B338-88E7-9FBE9E505E79}"/>
                </a:ext>
              </a:extLst>
            </p:cNvPr>
            <p:cNvSpPr/>
            <p:nvPr/>
          </p:nvSpPr>
          <p:spPr>
            <a:xfrm>
              <a:off x="-473459" y="-544006"/>
              <a:ext cx="12758057" cy="7529323"/>
            </a:xfrm>
            <a:custGeom>
              <a:avLst/>
              <a:gdLst>
                <a:gd name="connsiteX0" fmla="*/ 6179779 w 12758057"/>
                <a:gd name="connsiteY0" fmla="*/ 1400533 h 7529323"/>
                <a:gd name="connsiteX1" fmla="*/ 5300104 w 12758057"/>
                <a:gd name="connsiteY1" fmla="*/ 2158675 h 7529323"/>
                <a:gd name="connsiteX2" fmla="*/ 6179779 w 12758057"/>
                <a:gd name="connsiteY2" fmla="*/ 2916817 h 7529323"/>
                <a:gd name="connsiteX3" fmla="*/ 7059455 w 12758057"/>
                <a:gd name="connsiteY3" fmla="*/ 2158675 h 7529323"/>
                <a:gd name="connsiteX4" fmla="*/ 6179779 w 12758057"/>
                <a:gd name="connsiteY4" fmla="*/ 1400533 h 7529323"/>
                <a:gd name="connsiteX5" fmla="*/ 0 w 12758057"/>
                <a:gd name="connsiteY5" fmla="*/ 0 h 7529323"/>
                <a:gd name="connsiteX6" fmla="*/ 12758057 w 12758057"/>
                <a:gd name="connsiteY6" fmla="*/ 0 h 7529323"/>
                <a:gd name="connsiteX7" fmla="*/ 12758057 w 12758057"/>
                <a:gd name="connsiteY7" fmla="*/ 7529323 h 7529323"/>
                <a:gd name="connsiteX8" fmla="*/ 0 w 12758057"/>
                <a:gd name="connsiteY8" fmla="*/ 7529323 h 752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8057" h="7529323">
                  <a:moveTo>
                    <a:pt x="6179779" y="1400533"/>
                  </a:moveTo>
                  <a:cubicBezTo>
                    <a:pt x="5693947" y="1400533"/>
                    <a:pt x="5300104" y="1739965"/>
                    <a:pt x="5300104" y="2158675"/>
                  </a:cubicBezTo>
                  <a:cubicBezTo>
                    <a:pt x="5300104" y="2577385"/>
                    <a:pt x="5693947" y="2916817"/>
                    <a:pt x="6179779" y="2916817"/>
                  </a:cubicBezTo>
                  <a:cubicBezTo>
                    <a:pt x="6665611" y="2916817"/>
                    <a:pt x="7059455" y="2577385"/>
                    <a:pt x="7059455" y="2158675"/>
                  </a:cubicBezTo>
                  <a:cubicBezTo>
                    <a:pt x="7059455" y="1739965"/>
                    <a:pt x="6665611" y="1400533"/>
                    <a:pt x="6179779" y="1400533"/>
                  </a:cubicBezTo>
                  <a:close/>
                  <a:moveTo>
                    <a:pt x="0" y="0"/>
                  </a:moveTo>
                  <a:lnTo>
                    <a:pt x="12758057" y="0"/>
                  </a:lnTo>
                  <a:lnTo>
                    <a:pt x="12758057" y="7529323"/>
                  </a:lnTo>
                  <a:lnTo>
                    <a:pt x="0" y="752932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C119B-FEAC-B9FE-96CA-34A3FED6B95A}"/>
                </a:ext>
              </a:extLst>
            </p:cNvPr>
            <p:cNvSpPr txBox="1"/>
            <p:nvPr/>
          </p:nvSpPr>
          <p:spPr>
            <a:xfrm>
              <a:off x="-303009" y="449341"/>
              <a:ext cx="6108984" cy="26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QUESTI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0B1813-EE6B-8F42-CB3D-830193BC0BB3}"/>
                </a:ext>
              </a:extLst>
            </p:cNvPr>
            <p:cNvSpPr txBox="1"/>
            <p:nvPr/>
          </p:nvSpPr>
          <p:spPr>
            <a:xfrm>
              <a:off x="6556475" y="449341"/>
              <a:ext cx="610898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0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2984777" y="2696374"/>
            <a:ext cx="2329357" cy="82766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199896" y="2998789"/>
            <a:ext cx="624335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45106"/>
            <a:ext cx="4137394" cy="42117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191621"/>
            <a:ext cx="5652153" cy="52167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735970" y="4077803"/>
            <a:ext cx="2814345" cy="58724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492021" y="2076747"/>
            <a:ext cx="1196298" cy="144729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089905" y="933767"/>
            <a:ext cx="2219981" cy="2065022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5070185" y="3294666"/>
            <a:ext cx="1665785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93252"/>
            <a:ext cx="1645920" cy="1503708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309276" y="4446931"/>
            <a:ext cx="1645920" cy="148937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383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2248196" cy="75871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347237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713962"/>
            <a:ext cx="4137394" cy="48773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191621"/>
            <a:ext cx="5652153" cy="52167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735970" y="4077803"/>
            <a:ext cx="2814345" cy="58724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492021" y="2369901"/>
            <a:ext cx="1246887" cy="11541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5070185" y="3294666"/>
            <a:ext cx="1665785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3"/>
            <a:ext cx="1991360" cy="1855277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309276" y="4446931"/>
            <a:ext cx="1645920" cy="148937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232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2054666" cy="60615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347237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83416"/>
            <a:ext cx="4137394" cy="61828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191621"/>
            <a:ext cx="5652153" cy="52167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837679" y="4054325"/>
            <a:ext cx="2712636" cy="61072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543075" y="2147045"/>
            <a:ext cx="1148153" cy="12244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4826000" y="3088640"/>
            <a:ext cx="2011679" cy="193137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4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309276" y="4446931"/>
            <a:ext cx="1645920" cy="148937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0519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1999615" cy="53953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347237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83416"/>
            <a:ext cx="4137394" cy="61828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530747"/>
            <a:ext cx="5488256" cy="18254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461761" y="3826851"/>
            <a:ext cx="2992703" cy="10210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222209" y="2147045"/>
            <a:ext cx="1469019" cy="115781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4826001" y="3088640"/>
            <a:ext cx="1635760" cy="1476422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4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145379" y="4565062"/>
            <a:ext cx="2110564" cy="193137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171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1999615" cy="53953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133888" cy="187801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83416"/>
            <a:ext cx="4137394" cy="61828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348199"/>
            <a:ext cx="5488256" cy="495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461761" y="3826851"/>
            <a:ext cx="2923170" cy="96758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222209" y="2147045"/>
            <a:ext cx="1469019" cy="115781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4826001" y="3088640"/>
            <a:ext cx="1635760" cy="1476422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4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564640" y="4876801"/>
            <a:ext cx="2092483" cy="1933106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Synthetic </a:t>
            </a:r>
            <a:br>
              <a:rPr lang="en-US" sz="2400" b="1" dirty="0"/>
            </a:br>
            <a:r>
              <a:rPr lang="en-US" sz="2400" b="1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145379" y="4565062"/>
            <a:ext cx="1635760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0087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Aims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06CA1B-E0CD-2785-8891-7ED1427AE726}"/>
              </a:ext>
            </a:extLst>
          </p:cNvPr>
          <p:cNvSpPr/>
          <p:nvPr/>
        </p:nvSpPr>
        <p:spPr>
          <a:xfrm>
            <a:off x="619760" y="174752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/>
              <a:t>	</a:t>
            </a:r>
            <a:r>
              <a:rPr lang="en-US" sz="2200" b="1" dirty="0"/>
              <a:t>Build an algorithm based on the transformation of sets in graphs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FB74F-5029-0769-DFAC-EF4AA1AFB604}"/>
              </a:ext>
            </a:extLst>
          </p:cNvPr>
          <p:cNvSpPr/>
          <p:nvPr/>
        </p:nvSpPr>
        <p:spPr>
          <a:xfrm>
            <a:off x="1026160" y="331470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Binary classification and similarity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292E95-9BF2-1349-5A8F-D694D7FA003B}"/>
              </a:ext>
            </a:extLst>
          </p:cNvPr>
          <p:cNvSpPr/>
          <p:nvPr/>
        </p:nvSpPr>
        <p:spPr>
          <a:xfrm>
            <a:off x="1310640" y="488696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Generate synthetic observations using random graph theory</a:t>
            </a:r>
          </a:p>
        </p:txBody>
      </p:sp>
      <p:pic>
        <p:nvPicPr>
          <p:cNvPr id="7" name="Graphic 6" descr="Brain with solid fill">
            <a:extLst>
              <a:ext uri="{FF2B5EF4-FFF2-40B4-BE49-F238E27FC236}">
                <a16:creationId xmlns:a16="http://schemas.microsoft.com/office/drawing/2014/main" id="{9804286D-DC20-E821-2F57-DCECB8F8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910080"/>
            <a:ext cx="756920" cy="756920"/>
          </a:xfrm>
          <a:prstGeom prst="rect">
            <a:avLst/>
          </a:prstGeom>
        </p:spPr>
      </p:pic>
      <p:pic>
        <p:nvPicPr>
          <p:cNvPr id="11" name="Graphic 10" descr="Branching diagram with solid fill">
            <a:extLst>
              <a:ext uri="{FF2B5EF4-FFF2-40B4-BE49-F238E27FC236}">
                <a16:creationId xmlns:a16="http://schemas.microsoft.com/office/drawing/2014/main" id="{4478C849-667D-C231-A890-DA716B6DD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400" y="3446780"/>
            <a:ext cx="782320" cy="782320"/>
          </a:xfrm>
          <a:prstGeom prst="rect">
            <a:avLst/>
          </a:prstGeom>
        </p:spPr>
      </p:pic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0AD39F2D-1378-8DC1-8073-36D81838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0346" y="5007292"/>
            <a:ext cx="77882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Aims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06CA1B-E0CD-2785-8891-7ED1427AE726}"/>
              </a:ext>
            </a:extLst>
          </p:cNvPr>
          <p:cNvSpPr/>
          <p:nvPr/>
        </p:nvSpPr>
        <p:spPr>
          <a:xfrm>
            <a:off x="619760" y="174752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/>
              <a:t>	</a:t>
            </a:r>
            <a:r>
              <a:rPr lang="en-US" dirty="0"/>
              <a:t>Build an algorithm based on the transformation of sets in graphs</a:t>
            </a:r>
            <a:endParaRPr lang="en-US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FB74F-5029-0769-DFAC-EF4AA1AFB604}"/>
              </a:ext>
            </a:extLst>
          </p:cNvPr>
          <p:cNvSpPr/>
          <p:nvPr/>
        </p:nvSpPr>
        <p:spPr>
          <a:xfrm>
            <a:off x="1026160" y="331470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200" b="1" dirty="0"/>
              <a:t>Binary classification and similarity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292E95-9BF2-1349-5A8F-D694D7FA003B}"/>
              </a:ext>
            </a:extLst>
          </p:cNvPr>
          <p:cNvSpPr/>
          <p:nvPr/>
        </p:nvSpPr>
        <p:spPr>
          <a:xfrm>
            <a:off x="1310640" y="488696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Generate synthetic observations using random graph theory</a:t>
            </a:r>
          </a:p>
        </p:txBody>
      </p:sp>
      <p:pic>
        <p:nvPicPr>
          <p:cNvPr id="7" name="Graphic 6" descr="Brain with solid fill">
            <a:extLst>
              <a:ext uri="{FF2B5EF4-FFF2-40B4-BE49-F238E27FC236}">
                <a16:creationId xmlns:a16="http://schemas.microsoft.com/office/drawing/2014/main" id="{9804286D-DC20-E821-2F57-DCECB8F8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910080"/>
            <a:ext cx="756920" cy="756920"/>
          </a:xfrm>
          <a:prstGeom prst="rect">
            <a:avLst/>
          </a:prstGeom>
        </p:spPr>
      </p:pic>
      <p:pic>
        <p:nvPicPr>
          <p:cNvPr id="11" name="Graphic 10" descr="Branching diagram with solid fill">
            <a:extLst>
              <a:ext uri="{FF2B5EF4-FFF2-40B4-BE49-F238E27FC236}">
                <a16:creationId xmlns:a16="http://schemas.microsoft.com/office/drawing/2014/main" id="{4478C849-667D-C231-A890-DA716B6DD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400" y="3446780"/>
            <a:ext cx="782320" cy="782320"/>
          </a:xfrm>
          <a:prstGeom prst="rect">
            <a:avLst/>
          </a:prstGeom>
        </p:spPr>
      </p:pic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0AD39F2D-1378-8DC1-8073-36D81838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0346" y="5007292"/>
            <a:ext cx="77882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5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512</Words>
  <Application>Microsoft Office PowerPoint</Application>
  <PresentationFormat>Widescreen</PresentationFormat>
  <Paragraphs>165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Titonel</dc:creator>
  <cp:lastModifiedBy>Guido Giacomo Mussini</cp:lastModifiedBy>
  <cp:revision>8</cp:revision>
  <dcterms:created xsi:type="dcterms:W3CDTF">2023-05-11T19:39:27Z</dcterms:created>
  <dcterms:modified xsi:type="dcterms:W3CDTF">2023-05-16T18:44:56Z</dcterms:modified>
</cp:coreProperties>
</file>