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3" r:id="rId6"/>
    <p:sldId id="265" r:id="rId7"/>
    <p:sldId id="266" r:id="rId8"/>
    <p:sldId id="260" r:id="rId9"/>
    <p:sldId id="268" r:id="rId10"/>
    <p:sldId id="259" r:id="rId11"/>
    <p:sldId id="258" r:id="rId12"/>
    <p:sldId id="261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501" y="385763"/>
            <a:ext cx="7584017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971" y="3718199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1531" y="5301208"/>
            <a:ext cx="85344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18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5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95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9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88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9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8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41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82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culoimc.com.br/tabela-de-imc/%3e.%20Acess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971" y="3447725"/>
            <a:ext cx="10363200" cy="1470025"/>
          </a:xfrm>
        </p:spPr>
        <p:txBody>
          <a:bodyPr/>
          <a:lstStyle/>
          <a:p>
            <a:r>
              <a:rPr lang="pt-BR" dirty="0"/>
              <a:t>Projeto Interativo - VIII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637530"/>
            <a:ext cx="8534400" cy="841648"/>
          </a:xfrm>
        </p:spPr>
        <p:txBody>
          <a:bodyPr/>
          <a:lstStyle/>
          <a:p>
            <a:r>
              <a:rPr lang="pt-BR" dirty="0"/>
              <a:t>Prédio </a:t>
            </a:r>
            <a:r>
              <a:rPr lang="pt-BR" dirty="0" err="1"/>
              <a:t>In-door</a:t>
            </a:r>
            <a:r>
              <a:rPr lang="pt-BR" dirty="0"/>
              <a:t> (PID)</a:t>
            </a:r>
          </a:p>
          <a:p>
            <a:r>
              <a:rPr lang="pt-BR" sz="2400" dirty="0"/>
              <a:t>Nomes: Alessandro Kantousian</a:t>
            </a:r>
          </a:p>
          <a:p>
            <a:r>
              <a:rPr lang="pt-BR" sz="2400" dirty="0"/>
              <a:t>Luiz Guilherme das Chagas</a:t>
            </a:r>
          </a:p>
          <a:p>
            <a:r>
              <a:rPr lang="pt-BR" sz="2400" dirty="0" err="1"/>
              <a:t>Cainã</a:t>
            </a:r>
            <a:r>
              <a:rPr lang="pt-BR" sz="2400" dirty="0"/>
              <a:t> Camargo</a:t>
            </a:r>
          </a:p>
        </p:txBody>
      </p:sp>
    </p:spTree>
    <p:extLst>
      <p:ext uri="{BB962C8B-B14F-4D97-AF65-F5344CB8AC3E}">
        <p14:creationId xmlns:p14="http://schemas.microsoft.com/office/powerpoint/2010/main" val="416215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0222"/>
          </a:xfrm>
        </p:spPr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54860"/>
            <a:ext cx="10972800" cy="714121"/>
          </a:xfrm>
        </p:spPr>
        <p:txBody>
          <a:bodyPr/>
          <a:lstStyle/>
          <a:p>
            <a:r>
              <a:rPr lang="pt-BR" dirty="0"/>
              <a:t>Perda de propagação no espaço livre: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B2E2F5-4892-41DC-8205-F999B131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58" y="1668981"/>
            <a:ext cx="7498246" cy="44507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3A0869D-1C3A-4154-BEC5-F0B2AC40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104" y="1742909"/>
            <a:ext cx="3364819" cy="7245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94C1A4-0BDC-4F0B-9319-8B4E5AE66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533" y="2684180"/>
            <a:ext cx="2766394" cy="4334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217DE7-186A-4A1F-BC4D-8FA0C9D33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927" y="2733201"/>
            <a:ext cx="645003" cy="3354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D157810-A938-447D-8968-58A715187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104" y="4165152"/>
            <a:ext cx="3402133" cy="4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4498"/>
          </a:xfrm>
        </p:spPr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79136"/>
            <a:ext cx="10972800" cy="2737130"/>
          </a:xfrm>
        </p:spPr>
        <p:txBody>
          <a:bodyPr/>
          <a:lstStyle/>
          <a:p>
            <a:r>
              <a:rPr lang="pt-BR" dirty="0"/>
              <a:t>Obtendo a posição:</a:t>
            </a:r>
          </a:p>
          <a:p>
            <a:pPr lvl="1"/>
            <a:r>
              <a:rPr lang="pt-BR" dirty="0"/>
              <a:t>A partir do RSSI calculamos a distância utilizando o FSPL</a:t>
            </a:r>
          </a:p>
          <a:p>
            <a:pPr lvl="1"/>
            <a:r>
              <a:rPr lang="pt-BR" dirty="0"/>
              <a:t>Obtenção dos raios dos círculos</a:t>
            </a:r>
          </a:p>
          <a:p>
            <a:pPr lvl="1"/>
            <a:r>
              <a:rPr lang="pt-BR" dirty="0"/>
              <a:t>Trilateração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88351"/>
            <a:ext cx="2370167" cy="12791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780" y="3188351"/>
            <a:ext cx="2200275" cy="13620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381" y="4467489"/>
            <a:ext cx="2339778" cy="16128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7DA9E39-6FD3-4789-80B9-99FDC94AB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088" y="3188351"/>
            <a:ext cx="3472069" cy="34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9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09146"/>
          </a:xfrm>
        </p:spPr>
        <p:txBody>
          <a:bodyPr/>
          <a:lstStyle/>
          <a:p>
            <a:r>
              <a:rPr lang="pt-BR" dirty="0"/>
              <a:t>Comunicação:</a:t>
            </a:r>
          </a:p>
          <a:p>
            <a:pPr lvl="1"/>
            <a:r>
              <a:rPr lang="pt-BR" dirty="0"/>
              <a:t>UDP: Confirmação de funcionários</a:t>
            </a:r>
          </a:p>
          <a:p>
            <a:pPr lvl="1"/>
            <a:r>
              <a:rPr lang="pt-BR" dirty="0"/>
              <a:t>TCP: Envio dos dados de RSSI</a:t>
            </a:r>
          </a:p>
          <a:p>
            <a:r>
              <a:rPr lang="pt-BR" dirty="0"/>
              <a:t>Servidor:</a:t>
            </a:r>
          </a:p>
          <a:p>
            <a:pPr lvl="1"/>
            <a:r>
              <a:rPr lang="pt-BR" dirty="0"/>
              <a:t>Consulta um banco de dados com o registro dos dispositivos cadastrados</a:t>
            </a:r>
          </a:p>
          <a:p>
            <a:pPr lvl="1"/>
            <a:r>
              <a:rPr lang="pt-BR" dirty="0"/>
              <a:t>Recebe a informação do RSSI, calcula a distância com a fórmula do FSPL, e a posição da pessoa a partir da </a:t>
            </a:r>
            <a:r>
              <a:rPr lang="pt-BR" dirty="0" err="1"/>
              <a:t>trilateração</a:t>
            </a:r>
            <a:endParaRPr lang="pt-BR" dirty="0"/>
          </a:p>
          <a:p>
            <a:pPr lvl="1"/>
            <a:r>
              <a:rPr lang="pt-BR" dirty="0"/>
              <a:t>Envia para uma página web onde é possível ver a localização da pessoa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15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5E9FB-767F-4BFF-AFF7-A5A97862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56319-831D-4FA7-B7F6-F64779D4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Posg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Systems. Disponível em: &lt;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http://jwilson.coe.uga.edu/EMAT6680Fa05/Schultz/6690/Barn_GPS/Barn_GPS.html&gt;. </a:t>
            </a:r>
          </a:p>
          <a:p>
            <a:pPr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Indoor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Wi-Fi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Trilateration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&lt;https://pdfs.semanticscholar.org/e796/6215ebe9df591c43794dcff5024a088cb80d.pdf&gt;. </a:t>
            </a:r>
          </a:p>
          <a:p>
            <a:pPr algn="just"/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Datagram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&lt;https://pt.wikipedia.org/wiki/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User_Datagram_Protocol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</a:t>
            </a:r>
          </a:p>
          <a:p>
            <a:pPr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UDP. Disponível em: &lt;https://arduino-esp8266.readthedocs.io/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/esp8266wifi/udp-examples.html&gt;.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9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Assunto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Localização </a:t>
            </a:r>
            <a:r>
              <a:rPr lang="pt-BR" dirty="0" err="1"/>
              <a:t>In-door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r>
              <a:rPr lang="pt-BR" dirty="0"/>
              <a:t>        * Pessoas</a:t>
            </a:r>
          </a:p>
          <a:p>
            <a:pPr marL="0" indent="0" algn="just">
              <a:buNone/>
            </a:pPr>
            <a:r>
              <a:rPr lang="pt-BR" dirty="0"/>
              <a:t>	* Lugares (</a:t>
            </a:r>
            <a:r>
              <a:rPr lang="pt-BR" dirty="0" err="1"/>
              <a:t>Ex</a:t>
            </a:r>
            <a:r>
              <a:rPr lang="pt-BR" dirty="0"/>
              <a:t>: Lojas)</a:t>
            </a:r>
          </a:p>
          <a:p>
            <a:pPr marL="0" indent="0" algn="just">
              <a:buNone/>
            </a:pPr>
            <a:r>
              <a:rPr lang="pt-BR" dirty="0"/>
              <a:t>	* Aparelhos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31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0B39D-B10E-49A5-8FDC-16717F7F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F7D09-1738-4DFC-97B5-228C71BB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A utilidade da localização de pessoas e aparelhos vem se aperfeiçoando cada vez mais com a evolução de programas e aplicativos que utilizam-se deste recurso.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Com a baixa efetividade da localização por GPS em lugares fechados, a localização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in-door</a:t>
            </a:r>
            <a:r>
              <a:rPr lang="pt-BR" dirty="0">
                <a:latin typeface="Arial" pitchFamily="34" charset="0"/>
                <a:cs typeface="Arial" pitchFamily="34" charset="0"/>
              </a:rPr>
              <a:t> acaba se tornando alvo de pesquisas e projetos por ser bastante relevante a qual seria possível monitorar a localização dos funcionários dentro de uma empresa.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9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9254A-EE2E-42EA-BF3D-FEC36F20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1DA8B-F985-4006-840D-70599B22B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396612"/>
          </a:xfrm>
        </p:spPr>
        <p:txBody>
          <a:bodyPr/>
          <a:lstStyle/>
          <a:p>
            <a:pPr algn="just"/>
            <a:r>
              <a:rPr lang="pt-BR" dirty="0"/>
              <a:t>Precisão na localização.</a:t>
            </a:r>
          </a:p>
          <a:p>
            <a:pPr algn="just"/>
            <a:r>
              <a:rPr lang="pt-BR" dirty="0"/>
              <a:t>Análise do sinal emitido pela esp8266.</a:t>
            </a:r>
          </a:p>
          <a:p>
            <a:pPr algn="just"/>
            <a:r>
              <a:rPr lang="pt-BR" dirty="0"/>
              <a:t>Tempo de resposta.</a:t>
            </a:r>
          </a:p>
        </p:txBody>
      </p:sp>
    </p:spTree>
    <p:extLst>
      <p:ext uri="{BB962C8B-B14F-4D97-AF65-F5344CB8AC3E}">
        <p14:creationId xmlns:p14="http://schemas.microsoft.com/office/powerpoint/2010/main" val="300346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96E97-4BB9-42C4-8D1E-2572E602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33F79-4A87-40D5-BFCE-A2AD7FB3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Desenvolver um protótipo com a finalidade de localização através da potência do sinal (rede WiFi) que os esp8266 transmitem. 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Reconhecer em qual sala e andar o funcionário se encontra.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Visualizar a localização através de qualquer dispositivo com internet.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19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D9F3E-394C-4143-9BE1-CCDEC0F2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 e Recursos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793A9B9-131F-4C1E-8869-0AEA81D05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7233"/>
            <a:ext cx="3239166" cy="323099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557377-9A82-4FAC-95EE-D18AC4425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10" y="2883091"/>
            <a:ext cx="2249564" cy="1875893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D9E1827-F661-47B9-B26E-476F21AC1E01}"/>
              </a:ext>
            </a:extLst>
          </p:cNvPr>
          <p:cNvSpPr txBox="1">
            <a:spLocks/>
          </p:cNvSpPr>
          <p:nvPr/>
        </p:nvSpPr>
        <p:spPr bwMode="auto">
          <a:xfrm>
            <a:off x="309717" y="5034672"/>
            <a:ext cx="11734800" cy="63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kern="0" dirty="0" err="1"/>
              <a:t>NodeMCU</a:t>
            </a:r>
            <a:r>
              <a:rPr lang="pt-BR" sz="2000" kern="0" dirty="0"/>
              <a:t>                      Sensor Infravermelho E18-D80NK             Python</a:t>
            </a:r>
            <a:r>
              <a:rPr lang="pt-BR" kern="0" dirty="0"/>
              <a:t>                </a:t>
            </a:r>
            <a:r>
              <a:rPr lang="pt-BR" sz="2000" kern="0" dirty="0"/>
              <a:t>Arduino IDE</a:t>
            </a:r>
            <a:r>
              <a:rPr lang="pt-BR" kern="0" dirty="0"/>
              <a:t>  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7235268-432F-420C-A2CE-B1D7CA9689D8}"/>
              </a:ext>
            </a:extLst>
          </p:cNvPr>
          <p:cNvSpPr txBox="1">
            <a:spLocks/>
          </p:cNvSpPr>
          <p:nvPr/>
        </p:nvSpPr>
        <p:spPr bwMode="auto">
          <a:xfrm>
            <a:off x="1858296" y="2247234"/>
            <a:ext cx="10205885" cy="63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800" kern="0" dirty="0"/>
              <a:t>Equipamentos                         Plataformas de Desenvolvimento</a:t>
            </a:r>
            <a:endParaRPr lang="pt-BR" sz="4000" kern="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47E79A1-291A-4DDA-8194-AEA4F65B0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52" y="2981840"/>
            <a:ext cx="1782081" cy="177714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CEC930B-7FC1-4891-B9EF-AA77C97BD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960" y="2949271"/>
            <a:ext cx="1947557" cy="19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5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BBEF6-C81F-430F-8D11-600F12B2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Parte I – Identificando através do Sensor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ECF27-60D2-4394-ACCC-93415FA3D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5486400" cy="5278130"/>
          </a:xfrm>
        </p:spPr>
        <p:txBody>
          <a:bodyPr/>
          <a:lstStyle/>
          <a:p>
            <a:pPr algn="just"/>
            <a:r>
              <a:rPr lang="pt-BR" sz="2400" dirty="0"/>
              <a:t>Sensor Infravermelho: O funcionário passa pelo sensor, a ESP8266 (sensor) dispara um Broadcast UDP.</a:t>
            </a:r>
          </a:p>
          <a:p>
            <a:pPr algn="just"/>
            <a:r>
              <a:rPr lang="pt-BR" sz="2400" dirty="0"/>
              <a:t>UDP: Protocolo de Redes. Envia um datagrama solicitando o MAC de quem passou pelo sensor.</a:t>
            </a:r>
          </a:p>
          <a:p>
            <a:pPr algn="just"/>
            <a:r>
              <a:rPr lang="pt-BR" sz="2400" dirty="0"/>
              <a:t>ESP8266 (pessoa): Recebe o UDP pela porta definida e utilizando o utilizando o protocolo ARP, retorna o seu MAC.</a:t>
            </a:r>
          </a:p>
          <a:p>
            <a:pPr algn="just"/>
            <a:r>
              <a:rPr lang="pt-BR" sz="2400" dirty="0"/>
              <a:t>ESP8266 (sensor): Recebe o MAC e envia ao servidor.</a:t>
            </a:r>
          </a:p>
          <a:p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22E6CD-BE88-44DF-BF33-7997283F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681" y="1035927"/>
            <a:ext cx="4491038" cy="507456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27F844E-3B5B-40FC-8900-CBBB98C35F65}"/>
              </a:ext>
            </a:extLst>
          </p:cNvPr>
          <p:cNvSpPr txBox="1">
            <a:spLocks/>
          </p:cNvSpPr>
          <p:nvPr/>
        </p:nvSpPr>
        <p:spPr bwMode="auto">
          <a:xfrm>
            <a:off x="6705600" y="5904907"/>
            <a:ext cx="5486400" cy="35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1400" kern="0" dirty="0"/>
              <a:t>Figura 1: Diagrama de identificação pelo Sensor Infravermelho.</a:t>
            </a:r>
          </a:p>
        </p:txBody>
      </p:sp>
    </p:spTree>
    <p:extLst>
      <p:ext uri="{BB962C8B-B14F-4D97-AF65-F5344CB8AC3E}">
        <p14:creationId xmlns:p14="http://schemas.microsoft.com/office/powerpoint/2010/main" val="264912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79924"/>
            <a:ext cx="10972800" cy="1143000"/>
          </a:xfrm>
        </p:spPr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267094"/>
            <a:ext cx="10972800" cy="4525963"/>
          </a:xfrm>
        </p:spPr>
        <p:txBody>
          <a:bodyPr/>
          <a:lstStyle/>
          <a:p>
            <a:r>
              <a:rPr lang="pt-BR" dirty="0"/>
              <a:t>Reconhecimento da pessoa:</a:t>
            </a: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6CC0296-3456-4172-8DB9-6148A9C72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3" y="2115871"/>
            <a:ext cx="9687089" cy="41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6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C240-ABA4-4927-AB97-4D3E4134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32D47-4175-4996-8BA0-D77D002E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RSSI (</a:t>
            </a:r>
            <a:r>
              <a:rPr lang="pt-BR" dirty="0" err="1"/>
              <a:t>Received</a:t>
            </a:r>
            <a:r>
              <a:rPr lang="pt-BR" dirty="0"/>
              <a:t> </a:t>
            </a:r>
            <a:r>
              <a:rPr lang="pt-BR" dirty="0" err="1"/>
              <a:t>Signal</a:t>
            </a:r>
            <a:r>
              <a:rPr lang="pt-BR" dirty="0"/>
              <a:t> </a:t>
            </a:r>
            <a:r>
              <a:rPr lang="pt-BR" dirty="0" err="1"/>
              <a:t>Strength</a:t>
            </a:r>
            <a:r>
              <a:rPr lang="pt-BR" dirty="0"/>
              <a:t> </a:t>
            </a:r>
            <a:r>
              <a:rPr lang="pt-BR" dirty="0" err="1"/>
              <a:t>Indicator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Indicador de força/intensidade do sinal recebido</a:t>
            </a:r>
          </a:p>
          <a:p>
            <a:pPr lvl="1"/>
            <a:r>
              <a:rPr lang="pt-BR" dirty="0"/>
              <a:t>O cálculo do RSSI é feito automaticamente por uma função já existente na biblioteca do módulo ESP8266 que retorna um valor em dB;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326930"/>
      </p:ext>
    </p:extLst>
  </p:cSld>
  <p:clrMapOvr>
    <a:masterClrMapping/>
  </p:clrMapOvr>
</p:sld>
</file>

<file path=ppt/theme/theme1.xml><?xml version="1.0" encoding="utf-8"?>
<a:theme xmlns:a="http://schemas.openxmlformats.org/drawingml/2006/main" name="senac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nac" id="{BCFF7F2E-69BE-4E1E-9431-397D7EF508EE}" vid="{46CDD43D-BF1D-48EA-8D10-ECE6B2A11B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</Template>
  <TotalTime>337</TotalTime>
  <Words>508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senac</vt:lpstr>
      <vt:lpstr>Projeto Interativo - VIII</vt:lpstr>
      <vt:lpstr>Assunto</vt:lpstr>
      <vt:lpstr>Introdução</vt:lpstr>
      <vt:lpstr>Problemas</vt:lpstr>
      <vt:lpstr>Objetivo</vt:lpstr>
      <vt:lpstr>Materiais e Recursos</vt:lpstr>
      <vt:lpstr>Parte I – Identificando através do Sensor</vt:lpstr>
      <vt:lpstr>Funcionamento</vt:lpstr>
      <vt:lpstr>Funcionamento</vt:lpstr>
      <vt:lpstr>Funcionamento</vt:lpstr>
      <vt:lpstr>Funcionamento</vt:lpstr>
      <vt:lpstr>Funcionamento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Interativo - VIII</dc:title>
  <dc:creator>Luiz Guilherme das Chagas</dc:creator>
  <cp:lastModifiedBy>Cainã Camargo</cp:lastModifiedBy>
  <cp:revision>26</cp:revision>
  <dcterms:created xsi:type="dcterms:W3CDTF">2018-10-08T01:32:16Z</dcterms:created>
  <dcterms:modified xsi:type="dcterms:W3CDTF">2018-11-27T16:53:23Z</dcterms:modified>
</cp:coreProperties>
</file>