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66" r:id="rId2"/>
    <p:sldId id="270" r:id="rId3"/>
    <p:sldId id="271" r:id="rId4"/>
    <p:sldId id="269" r:id="rId5"/>
    <p:sldId id="284" r:id="rId6"/>
    <p:sldId id="285" r:id="rId7"/>
    <p:sldId id="258" r:id="rId8"/>
    <p:sldId id="290" r:id="rId9"/>
    <p:sldId id="274" r:id="rId10"/>
    <p:sldId id="289" r:id="rId11"/>
    <p:sldId id="273" r:id="rId12"/>
    <p:sldId id="272" r:id="rId13"/>
    <p:sldId id="277" r:id="rId14"/>
    <p:sldId id="279" r:id="rId15"/>
    <p:sldId id="278" r:id="rId16"/>
    <p:sldId id="280" r:id="rId17"/>
    <p:sldId id="281" r:id="rId18"/>
    <p:sldId id="286" r:id="rId19"/>
    <p:sldId id="263" r:id="rId20"/>
    <p:sldId id="291" r:id="rId21"/>
    <p:sldId id="268" r:id="rId22"/>
    <p:sldId id="264" r:id="rId23"/>
    <p:sldId id="265" r:id="rId24"/>
    <p:sldId id="282" r:id="rId25"/>
    <p:sldId id="288" r:id="rId26"/>
    <p:sldId id="283" r:id="rId27"/>
    <p:sldId id="275" r:id="rId28"/>
    <p:sldId id="287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A8135A"/>
    <a:srgbClr val="E6B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57" autoAdjust="0"/>
  </p:normalViewPr>
  <p:slideViewPr>
    <p:cSldViewPr snapToGrid="0">
      <p:cViewPr varScale="1">
        <p:scale>
          <a:sx n="60" d="100"/>
          <a:sy n="60" d="100"/>
        </p:scale>
        <p:origin x="102" y="12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1AD4F-F5E1-44BF-B2CE-5CC53752312E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03F40-5359-45BD-BFB3-41D3E922B8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2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3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3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86B6-4785-4B02-B45F-69E8EC48AF10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0309-B0F5-496A-AF01-C4F7D7127607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555-B09D-4DF3-9E24-F95073C0E3C5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04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A8E1-1FCB-4D1F-B5F8-40754BB1A44B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8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0532-6397-4639-8901-FD8E130F9E79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10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D8E1-DFBA-4FAC-A724-8EA9950C9948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6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63D7-C59B-4AE0-9D13-3E581A6403A6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2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6314-D09A-4343-94DD-6E21C843D93C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7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89E6-8346-407F-8976-74A6E6BC9C69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9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E4E6-96AB-47D8-84F8-C8DEF4A89FA1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B724-3B24-4FAF-B85F-8349CE767A12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2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9C2D-42A1-4ACC-8E10-E8732F70073F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1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2921-F2F1-4662-8022-A6B0A50BAE48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48E3-595E-4DAE-88AA-4F167A64EEC9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0350-80C1-41CC-A2C2-E8482DBD7CDF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C547-5076-4761-9061-295AB8CD0FD5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ADAC-2FE0-4598-B64E-CE0503A9DF00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5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70843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Revue de projet n°1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-- MONVOISIN Guillaume -- DOHIN Cyril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AFC1EEE-5222-404A-B871-AF572BBC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90E45-0338-490F-A7CB-9A396C31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B529675-99F3-419C-98D2-20E373726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625" y="2160588"/>
            <a:ext cx="7234787" cy="388143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27953-2B2B-465D-A934-4E56C312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D9546-A9DC-44BB-8E2E-1DB691F7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59" y="278269"/>
            <a:ext cx="6470441" cy="1320800"/>
          </a:xfrm>
        </p:spPr>
        <p:txBody>
          <a:bodyPr/>
          <a:lstStyle/>
          <a:p>
            <a:r>
              <a:rPr lang="fr-FR" dirty="0"/>
              <a:t>Présentation des pages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09830D-8E41-4DEC-B5AF-B50169DC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47F7ED2-6824-4A35-8F0C-1D64CB069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91" y="1391293"/>
            <a:ext cx="4029379" cy="369523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7A26982-7945-4609-9862-8998BB7D1A49}"/>
              </a:ext>
            </a:extLst>
          </p:cNvPr>
          <p:cNvSpPr txBox="1">
            <a:spLocks/>
          </p:cNvSpPr>
          <p:nvPr/>
        </p:nvSpPr>
        <p:spPr>
          <a:xfrm>
            <a:off x="386088" y="1548446"/>
            <a:ext cx="4739953" cy="3538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100" b="1" u="sng" dirty="0"/>
              <a:t>Page de connexion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sz="1900" dirty="0"/>
              <a:t>Permettre à l’administrateur et au superviseur de se connecter -&gt; formulaire de connexion</a:t>
            </a:r>
          </a:p>
          <a:p>
            <a:r>
              <a:rPr lang="fr-FR" sz="1900" dirty="0"/>
              <a:t>En fonction du pseudo et mot de passe saisie, la personne sera redirigée vers une page dédiée : </a:t>
            </a:r>
          </a:p>
          <a:p>
            <a:pPr marL="0" indent="0">
              <a:buNone/>
            </a:pPr>
            <a:r>
              <a:rPr lang="fr-FR" sz="1900" dirty="0"/>
              <a:t>Administrateur -&gt; formulaire (ajout, modification et suppression de comptes superviseur) </a:t>
            </a:r>
          </a:p>
          <a:p>
            <a:pPr marL="0" indent="0">
              <a:buNone/>
            </a:pPr>
            <a:r>
              <a:rPr lang="fr-FR" sz="1900" dirty="0"/>
              <a:t>Superviseur -&gt; formulaire (ajout, suppression de créneaux)</a:t>
            </a:r>
          </a:p>
          <a:p>
            <a:r>
              <a:rPr lang="fr-FR" sz="1900" dirty="0"/>
              <a:t>MySQL pour les BDD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C59C1AF-B437-44C6-B45A-79D605B58A8A}"/>
              </a:ext>
            </a:extLst>
          </p:cNvPr>
          <p:cNvSpPr txBox="1"/>
          <p:nvPr/>
        </p:nvSpPr>
        <p:spPr>
          <a:xfrm>
            <a:off x="9811438" y="162715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05EBFD7A-C7CB-43BA-9F7B-9926FECDC0CA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D94FB45B-C00C-4ACB-8E62-A3796C121F51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F317CAB1-2A83-4D4D-AF7D-61B398BB9D27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7E6C0DDE-80A2-4857-B596-CA3E395963F3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A302BBC4-1196-4C10-94D0-751A5182CA98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D5543B3D-F905-4D03-8C0A-17EF69493FA9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6798A02F-B219-4346-91E9-AF9417111861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90822BB0-7AD3-4989-9E0B-5E5AD2F32294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1BF4C012-7D35-4ACE-A0BD-AB67CA2C0895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5D917E-7F9E-4BF0-8430-87995EC5A52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4A5B33E-5976-49EC-B0BE-6A2E013635DB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BFA9A8A-F131-42DF-809D-699E67E4BA3B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FE3F9E-C7E2-4FB0-B678-A10D2F35140A}"/>
              </a:ext>
            </a:extLst>
          </p:cNvPr>
          <p:cNvSpPr/>
          <p:nvPr/>
        </p:nvSpPr>
        <p:spPr>
          <a:xfrm>
            <a:off x="11606255" y="435163"/>
            <a:ext cx="104775" cy="15272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9555518-73C2-4904-AE28-1B3708D8E268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93B159D-9848-48AD-8FF7-BBBC27F049BB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66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19029-E7B9-49C9-9CF0-9E836472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66" y="291500"/>
            <a:ext cx="8596668" cy="1320800"/>
          </a:xfrm>
        </p:spPr>
        <p:txBody>
          <a:bodyPr/>
          <a:lstStyle/>
          <a:p>
            <a:r>
              <a:rPr lang="fr-FR" dirty="0"/>
              <a:t>Présentation des pages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2D353F-32B9-4761-A643-1B3CC513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C040F9E-305A-4691-A8D8-6159A0937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5" y="2211931"/>
            <a:ext cx="4326812" cy="4354570"/>
          </a:xfrm>
          <a:prstGeom prst="rect">
            <a:avLst/>
          </a:prstGeom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2080357-7619-4DBC-9A7D-59E930391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517" y="2495111"/>
            <a:ext cx="4045436" cy="365757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9378014-3D5B-4627-8871-9D4519231A76}"/>
              </a:ext>
            </a:extLst>
          </p:cNvPr>
          <p:cNvSpPr txBox="1"/>
          <p:nvPr/>
        </p:nvSpPr>
        <p:spPr>
          <a:xfrm>
            <a:off x="539930" y="1612300"/>
            <a:ext cx="25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Page administrateur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8D2163-71D2-48FB-8FE4-429F9820B3CD}"/>
              </a:ext>
            </a:extLst>
          </p:cNvPr>
          <p:cNvSpPr txBox="1"/>
          <p:nvPr/>
        </p:nvSpPr>
        <p:spPr>
          <a:xfrm>
            <a:off x="6110137" y="1612300"/>
            <a:ext cx="25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Page superviseur :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6FE0EE0-5BEE-413D-BAB8-F3F3B0875ACE}"/>
              </a:ext>
            </a:extLst>
          </p:cNvPr>
          <p:cNvSpPr txBox="1"/>
          <p:nvPr/>
        </p:nvSpPr>
        <p:spPr>
          <a:xfrm>
            <a:off x="9811438" y="162715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0" name="Organigramme : Terminateur 69">
            <a:extLst>
              <a:ext uri="{FF2B5EF4-FFF2-40B4-BE49-F238E27FC236}">
                <a16:creationId xmlns:a16="http://schemas.microsoft.com/office/drawing/2014/main" id="{0C7C959E-36C2-4AAD-8155-42BA29A718F1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" name="Organigramme : Terminateur 70">
            <a:extLst>
              <a:ext uri="{FF2B5EF4-FFF2-40B4-BE49-F238E27FC236}">
                <a16:creationId xmlns:a16="http://schemas.microsoft.com/office/drawing/2014/main" id="{8F57BE0F-4A60-4F33-95C6-C17C50E33B17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Organigramme : Terminateur 71">
            <a:extLst>
              <a:ext uri="{FF2B5EF4-FFF2-40B4-BE49-F238E27FC236}">
                <a16:creationId xmlns:a16="http://schemas.microsoft.com/office/drawing/2014/main" id="{4CF7B270-24FF-45A1-9446-3D5CC568EC2B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3" name="Organigramme : Terminateur 72">
            <a:extLst>
              <a:ext uri="{FF2B5EF4-FFF2-40B4-BE49-F238E27FC236}">
                <a16:creationId xmlns:a16="http://schemas.microsoft.com/office/drawing/2014/main" id="{ACD0B1FD-AB61-4C18-9FE0-0703A317773A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4" name="Organigramme : Terminateur 73">
            <a:extLst>
              <a:ext uri="{FF2B5EF4-FFF2-40B4-BE49-F238E27FC236}">
                <a16:creationId xmlns:a16="http://schemas.microsoft.com/office/drawing/2014/main" id="{20E26608-C4E6-4A1E-BD2D-0804DB9C2145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Organigramme : Terminateur 74">
            <a:extLst>
              <a:ext uri="{FF2B5EF4-FFF2-40B4-BE49-F238E27FC236}">
                <a16:creationId xmlns:a16="http://schemas.microsoft.com/office/drawing/2014/main" id="{406D212D-5EFF-4F77-958D-F274FA6192C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6" name="Organigramme : Terminateur 75">
            <a:extLst>
              <a:ext uri="{FF2B5EF4-FFF2-40B4-BE49-F238E27FC236}">
                <a16:creationId xmlns:a16="http://schemas.microsoft.com/office/drawing/2014/main" id="{F4EA4AD0-86D8-495A-9660-D0E9978AC42A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Organigramme : Terminateur 76">
            <a:extLst>
              <a:ext uri="{FF2B5EF4-FFF2-40B4-BE49-F238E27FC236}">
                <a16:creationId xmlns:a16="http://schemas.microsoft.com/office/drawing/2014/main" id="{EAFA38E3-B9EB-4B5A-9C14-9811FD07A97D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Organigramme : Terminateur 77">
            <a:extLst>
              <a:ext uri="{FF2B5EF4-FFF2-40B4-BE49-F238E27FC236}">
                <a16:creationId xmlns:a16="http://schemas.microsoft.com/office/drawing/2014/main" id="{1D37DA67-E28F-46E8-8CCD-4B1BC8F69A89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DE28FE-FBA7-43E3-84DD-36677AC54545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911F2AEB-1902-4A32-BF21-85C6EA16DBEF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44BD8D-81EE-4B07-8E00-28AB4868A87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1D1C3EC-874B-420A-8216-E8F741AD8A64}"/>
              </a:ext>
            </a:extLst>
          </p:cNvPr>
          <p:cNvSpPr/>
          <p:nvPr/>
        </p:nvSpPr>
        <p:spPr>
          <a:xfrm>
            <a:off x="11606255" y="435163"/>
            <a:ext cx="104775" cy="15272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5E4FB2D6-BA1E-4129-B0FD-6C03D8314B1D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3C6035CC-3278-486B-A203-0F6F617DAC25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615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B8BEF8-E3CD-43DA-AA4E-2482688C8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08" y="1338242"/>
            <a:ext cx="8266233" cy="361475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0D731C-BBF2-4BA8-9ACF-BFA94605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827D0D5E-7F32-48DB-A22B-37BA626C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5387DE27-610C-4FC7-AA2A-151EEBC18267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47D3F48D-3EF1-4D9B-A700-AD74E5011713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A74AE883-5912-474E-B9D1-92B4066508A6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BAE1B684-99DE-4D88-9AC0-30F48DFE4A4F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1A2F2FE5-0DA6-4596-909C-D664DB650D67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5E4D15E8-D962-47D7-841F-8AD53BC0DDF2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ED24BA51-732F-441C-90DC-78D1DE9AD1A0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0" name="Organigramme : Terminateur 89">
            <a:extLst>
              <a:ext uri="{FF2B5EF4-FFF2-40B4-BE49-F238E27FC236}">
                <a16:creationId xmlns:a16="http://schemas.microsoft.com/office/drawing/2014/main" id="{0C78C7CE-2AAE-4DA0-8E95-12DD7C91D988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1" name="Organigramme : Terminateur 90">
            <a:extLst>
              <a:ext uri="{FF2B5EF4-FFF2-40B4-BE49-F238E27FC236}">
                <a16:creationId xmlns:a16="http://schemas.microsoft.com/office/drawing/2014/main" id="{D52374E1-BD9A-45FB-8FAD-BBD66E190F5C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2" name="Organigramme : Terminateur 91">
            <a:extLst>
              <a:ext uri="{FF2B5EF4-FFF2-40B4-BE49-F238E27FC236}">
                <a16:creationId xmlns:a16="http://schemas.microsoft.com/office/drawing/2014/main" id="{7521505A-77D3-4164-8C7E-3D10B98DE4E2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0DB40E2-09F0-44C7-9276-6BAC59F4E5FF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28190F12-41A1-486B-84AC-252720C7569E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79A93A-6F28-4613-BCDD-ADAC5700D539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039341A-C903-45E5-9DD4-220725527320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14B31E54-AA32-4E39-AB50-64E22367B1FA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20787C3E-4CA2-403F-83EA-1921FBE24966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3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7DAA1D-7D66-491F-AFFA-CB741334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98AA9608-E9BE-467E-AC91-F847A708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23440B4-6BAF-4EF5-B727-CF31A22D13DE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3" name="Organigramme : Terminateur 82">
            <a:extLst>
              <a:ext uri="{FF2B5EF4-FFF2-40B4-BE49-F238E27FC236}">
                <a16:creationId xmlns:a16="http://schemas.microsoft.com/office/drawing/2014/main" id="{DD180260-8FB1-44ED-84FC-799075F9AE16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04C55087-4670-4F49-8A81-93EFDE15D4CD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113F2157-D6FF-47FB-9CFA-B50593B91B00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2C53D8CB-A201-49C7-9875-24FD16A41298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BB604C7B-3E06-4D4A-9F3D-1B2ED8B196AC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1B1A4B84-4236-4017-94E1-006AB20C6DF1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BD8075C0-390E-4980-882A-9E14B6EA518C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0" name="Organigramme : Terminateur 89">
            <a:extLst>
              <a:ext uri="{FF2B5EF4-FFF2-40B4-BE49-F238E27FC236}">
                <a16:creationId xmlns:a16="http://schemas.microsoft.com/office/drawing/2014/main" id="{836F2099-51DF-4858-8650-5D02F07E8A75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1" name="Organigramme : Terminateur 90">
            <a:extLst>
              <a:ext uri="{FF2B5EF4-FFF2-40B4-BE49-F238E27FC236}">
                <a16:creationId xmlns:a16="http://schemas.microsoft.com/office/drawing/2014/main" id="{3066DC3A-9322-4F70-BB02-C17E7B34B55A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75E2510-089D-4851-B622-965A2D824FC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AD5E33F0-BBE2-4DF1-9641-D5801A299257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BE6DDB7-DDBF-4D5D-9FCB-DED969DB49F5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878A41C-24F6-473C-AB49-88FB9C58B256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120C6BD1-F72B-4899-8ADF-08C7AB819B10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7A3E7871-12D4-4951-879A-BB447B327206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5489AF-98EB-46BE-B689-C4E860D4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28978E-1E9E-43C6-BC1A-620C5B5DD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39" y="480059"/>
            <a:ext cx="8304400" cy="593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9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B0C5C-0DB9-4852-9044-2588220D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Titre 1">
            <a:extLst>
              <a:ext uri="{FF2B5EF4-FFF2-40B4-BE49-F238E27FC236}">
                <a16:creationId xmlns:a16="http://schemas.microsoft.com/office/drawing/2014/main" id="{0877365C-24DF-40EB-8D95-526CF8FD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0F67797-0C96-4DCA-B9CB-BE7437BBEE2A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9" name="Organigramme : Terminateur 98">
            <a:extLst>
              <a:ext uri="{FF2B5EF4-FFF2-40B4-BE49-F238E27FC236}">
                <a16:creationId xmlns:a16="http://schemas.microsoft.com/office/drawing/2014/main" id="{7B42C9F0-6393-4141-9149-F151B96DF9E1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0" name="Organigramme : Terminateur 99">
            <a:extLst>
              <a:ext uri="{FF2B5EF4-FFF2-40B4-BE49-F238E27FC236}">
                <a16:creationId xmlns:a16="http://schemas.microsoft.com/office/drawing/2014/main" id="{1FCBC02D-0D06-41E4-A93B-8D2B96432F50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1" name="Organigramme : Terminateur 100">
            <a:extLst>
              <a:ext uri="{FF2B5EF4-FFF2-40B4-BE49-F238E27FC236}">
                <a16:creationId xmlns:a16="http://schemas.microsoft.com/office/drawing/2014/main" id="{290CBC70-5CD1-4537-8DB8-33A3BCFEDBDB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2" name="Organigramme : Terminateur 101">
            <a:extLst>
              <a:ext uri="{FF2B5EF4-FFF2-40B4-BE49-F238E27FC236}">
                <a16:creationId xmlns:a16="http://schemas.microsoft.com/office/drawing/2014/main" id="{E1A8009F-1BF0-4240-9603-401BA97A3628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3" name="Organigramme : Terminateur 102">
            <a:extLst>
              <a:ext uri="{FF2B5EF4-FFF2-40B4-BE49-F238E27FC236}">
                <a16:creationId xmlns:a16="http://schemas.microsoft.com/office/drawing/2014/main" id="{94D8B776-5628-4006-BD28-E4D37949605C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4" name="Organigramme : Terminateur 103">
            <a:extLst>
              <a:ext uri="{FF2B5EF4-FFF2-40B4-BE49-F238E27FC236}">
                <a16:creationId xmlns:a16="http://schemas.microsoft.com/office/drawing/2014/main" id="{6B6A7A24-C81B-40ED-B522-A1FB37A50D0B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5" name="Organigramme : Terminateur 104">
            <a:extLst>
              <a:ext uri="{FF2B5EF4-FFF2-40B4-BE49-F238E27FC236}">
                <a16:creationId xmlns:a16="http://schemas.microsoft.com/office/drawing/2014/main" id="{8742D7CF-03C7-4A67-811E-BC66EE81AE13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6" name="Organigramme : Terminateur 105">
            <a:extLst>
              <a:ext uri="{FF2B5EF4-FFF2-40B4-BE49-F238E27FC236}">
                <a16:creationId xmlns:a16="http://schemas.microsoft.com/office/drawing/2014/main" id="{5F7F1FAB-BF3B-4CA7-95DE-A87A186F1EC8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7" name="Organigramme : Terminateur 106">
            <a:extLst>
              <a:ext uri="{FF2B5EF4-FFF2-40B4-BE49-F238E27FC236}">
                <a16:creationId xmlns:a16="http://schemas.microsoft.com/office/drawing/2014/main" id="{526325B9-8BA4-4CC6-A749-1102C3B38B7A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08C698-9EEA-477B-A24A-9F2609FBE0B4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F68A4448-D319-4650-B2F2-7962C9F329F1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F2678E9-EE5B-47C0-899C-41666B6B7EEB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CAD22E2-D72D-4EDF-AD9D-63121D2275E0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244E4560-6B0D-4664-8DDB-61E6BD9F814A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01FB5D46-7D8B-4808-97F5-2D2862A55412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EFBE6-CE03-4F48-AB03-A829C9960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CFF42C-1DA1-472D-B7CB-2BD41B088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5" y="480060"/>
            <a:ext cx="8319544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617CDB-2434-42A3-A9B9-AD9F4B3F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1376249A-AB43-4344-990E-8AD8BA6D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81E0FE-3476-4042-BEEF-22892CBBF2F2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764B5BCB-489F-4D40-A82F-CCD65919C3F3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9A6281FC-A1F7-46D3-8E5A-73A68CFA080B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258732F3-1AE5-4932-9F28-7BB13B84F9CD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Organigramme : Terminateur 55">
            <a:extLst>
              <a:ext uri="{FF2B5EF4-FFF2-40B4-BE49-F238E27FC236}">
                <a16:creationId xmlns:a16="http://schemas.microsoft.com/office/drawing/2014/main" id="{91FD8DAD-BFEB-40EE-A5D2-D722D3892C28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Organigramme : Terminateur 56">
            <a:extLst>
              <a:ext uri="{FF2B5EF4-FFF2-40B4-BE49-F238E27FC236}">
                <a16:creationId xmlns:a16="http://schemas.microsoft.com/office/drawing/2014/main" id="{5A01C25D-184C-4E4A-80AE-1237404D9B58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Organigramme : Terminateur 57">
            <a:extLst>
              <a:ext uri="{FF2B5EF4-FFF2-40B4-BE49-F238E27FC236}">
                <a16:creationId xmlns:a16="http://schemas.microsoft.com/office/drawing/2014/main" id="{0025D986-D621-489B-89EA-2933F86C5390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Organigramme : Terminateur 58">
            <a:extLst>
              <a:ext uri="{FF2B5EF4-FFF2-40B4-BE49-F238E27FC236}">
                <a16:creationId xmlns:a16="http://schemas.microsoft.com/office/drawing/2014/main" id="{256E5B0B-D438-4DE7-B335-DB88EA1EE7DE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0" name="Organigramme : Terminateur 59">
            <a:extLst>
              <a:ext uri="{FF2B5EF4-FFF2-40B4-BE49-F238E27FC236}">
                <a16:creationId xmlns:a16="http://schemas.microsoft.com/office/drawing/2014/main" id="{E6F9D05E-EF40-4F68-9B84-FAAB9FA74AB6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1" name="Organigramme : Terminateur 60">
            <a:extLst>
              <a:ext uri="{FF2B5EF4-FFF2-40B4-BE49-F238E27FC236}">
                <a16:creationId xmlns:a16="http://schemas.microsoft.com/office/drawing/2014/main" id="{44092B8E-5148-442F-82CB-2930A3D37A43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78374A9-EC23-4FDE-A891-57D06DD810D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91B3AE81-FFB2-4498-97A1-137976F2AD06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9CA1BB-6C94-42AA-9AC9-7B88AFD09F65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FC6E4C-5779-4E17-8982-A5B5920D7F26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6226D1C-8B12-4B2F-9DCD-5BE8BA91E23C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DEED6F48-A18E-4225-89C8-C62290E3A580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FD1AE-C87E-409C-A023-FCD78A22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AE03CD-B28A-4034-BD33-8C52B0BF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25" y="480061"/>
            <a:ext cx="8290759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63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27C9C-0CFD-4945-9DC9-4E631EA8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B66020-6E68-428C-8329-198CE308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54446B-8FA0-409D-A59B-0E2EC4D51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9" r="4564"/>
          <a:stretch/>
        </p:blipFill>
        <p:spPr>
          <a:xfrm>
            <a:off x="1014760" y="2192358"/>
            <a:ext cx="8396869" cy="222885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96FBD6A3-58D6-4269-BB59-66840E853FD1}"/>
              </a:ext>
            </a:extLst>
          </p:cNvPr>
          <p:cNvSpPr txBox="1"/>
          <p:nvPr/>
        </p:nvSpPr>
        <p:spPr>
          <a:xfrm>
            <a:off x="10273858" y="2139142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Base de donné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085F1D9C-FC0A-4DCE-BE55-31FE1D6EAC0D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8B58B37D-CC43-49BC-880A-BFB05A1E525E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A6939192-AE40-4F11-A20E-1A4F356F0D05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00F6D9F4-6551-4FCA-86A9-B86A2864D3DD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42A8ED06-541C-439B-9078-BC4C2F5BB741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CF4B7AFC-43CB-481E-9910-3BB9B0454F23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49E3E7CD-1549-48B5-9DA7-E1ADE8B04394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00E2624C-EC17-47A3-A4B5-62E4EB3A8DE4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8E110956-86B4-4E6E-836F-8545E04FAC9E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0869E8-5726-4603-90E2-767B1D082A18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47F4AB0C-DDC3-4C5A-9AF6-153EDFF08FA3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C7AD60-E4C5-4BE6-A78D-4472FE8896D2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A14E86-28F1-47E9-B27A-559B5DEFB6F1}"/>
              </a:ext>
            </a:extLst>
          </p:cNvPr>
          <p:cNvSpPr/>
          <p:nvPr/>
        </p:nvSpPr>
        <p:spPr>
          <a:xfrm>
            <a:off x="11606255" y="435163"/>
            <a:ext cx="104775" cy="203490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92B7814-F29A-46BD-9ED8-DEAA72D4D3D1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B333068-F1B4-4776-A955-0706917A567C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07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F4E1D-B797-4419-94FD-FEFC1BF0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799B24-06F4-4CEE-8547-D3FE3DC3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A987B2-A9FC-407E-B515-7DB7AAFF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7D0A8B0-AFBF-46AA-BF7A-70D3E3765FB8}"/>
              </a:ext>
            </a:extLst>
          </p:cNvPr>
          <p:cNvSpPr txBox="1"/>
          <p:nvPr/>
        </p:nvSpPr>
        <p:spPr>
          <a:xfrm>
            <a:off x="9645390" y="3602429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</a:t>
            </a:r>
            <a:r>
              <a:rPr lang="fr-FR" sz="1600" dirty="0" err="1">
                <a:solidFill>
                  <a:prstClr val="black"/>
                </a:solidFill>
                <a:latin typeface="Trebuchet MS" panose="020B0603020202020204"/>
              </a:rPr>
              <a:t>iagramme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6A17C5C0-2DBC-4AAF-82F7-867B309CA628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D93222A5-753E-4CB4-9430-F49E757E44F6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33F46EA7-5CB0-4B01-BA08-50A4B193428F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4075B4DF-E479-435B-A43C-6326812E3211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2B1582C2-3A83-4622-A54F-AADB72B81887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7EF446C8-4A2B-4784-9CAC-34806D2F3143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8EAFAD33-B710-4CA2-A3B1-764739BD271A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38776B88-1188-4E37-856D-D88CDAF49BA8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0AD91EAC-3CF0-4812-A2A6-5B536F8AB1ED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D9A6A0-3779-4FF6-BA99-38ED2CBA0351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9786DF5-70F1-49CA-95E8-277672F49186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1EA584-D6C0-4123-B6B5-CC6921826B4D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45D886-B846-4393-9CC7-BB0EAE9E012E}"/>
              </a:ext>
            </a:extLst>
          </p:cNvPr>
          <p:cNvSpPr/>
          <p:nvPr/>
        </p:nvSpPr>
        <p:spPr>
          <a:xfrm>
            <a:off x="11606255" y="435163"/>
            <a:ext cx="104775" cy="349998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A3D44BD-27EC-4E49-A74F-7939168BC7CB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8F10E1B-7A34-44F1-862C-EC9052FAD7EA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576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Application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pavé numérique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l’afficheur 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buzzer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" t="754" r="2507" b="50850"/>
          <a:stretch/>
        </p:blipFill>
        <p:spPr>
          <a:xfrm>
            <a:off x="4110736" y="1740476"/>
            <a:ext cx="5468748" cy="3499636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8ADECF-01AD-4A83-B546-5CAC8697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4139C4D-348B-4275-85DF-31F02688FE41}"/>
              </a:ext>
            </a:extLst>
          </p:cNvPr>
          <p:cNvSpPr txBox="1"/>
          <p:nvPr/>
        </p:nvSpPr>
        <p:spPr>
          <a:xfrm>
            <a:off x="10004530" y="408599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AB2BC32-D7D0-4E62-9951-5DC9C388D0F9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Organigramme : Terminateur 62">
            <a:extLst>
              <a:ext uri="{FF2B5EF4-FFF2-40B4-BE49-F238E27FC236}">
                <a16:creationId xmlns:a16="http://schemas.microsoft.com/office/drawing/2014/main" id="{C1C8256D-DC8B-4625-B803-2767F956CF00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Organigramme : Terminateur 63">
            <a:extLst>
              <a:ext uri="{FF2B5EF4-FFF2-40B4-BE49-F238E27FC236}">
                <a16:creationId xmlns:a16="http://schemas.microsoft.com/office/drawing/2014/main" id="{574073D0-F787-43DF-A0A8-84155534F52B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Organigramme : Terminateur 64">
            <a:extLst>
              <a:ext uri="{FF2B5EF4-FFF2-40B4-BE49-F238E27FC236}">
                <a16:creationId xmlns:a16="http://schemas.microsoft.com/office/drawing/2014/main" id="{2F52A36C-0E10-4808-A75B-2F14D03D11C7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90805A2B-FFF6-49BF-A794-19475BA8375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Organigramme : Terminateur 66">
            <a:extLst>
              <a:ext uri="{FF2B5EF4-FFF2-40B4-BE49-F238E27FC236}">
                <a16:creationId xmlns:a16="http://schemas.microsoft.com/office/drawing/2014/main" id="{0FB52055-FFBF-4969-AD2B-977FEA524A43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8" name="Organigramme : Terminateur 67">
            <a:extLst>
              <a:ext uri="{FF2B5EF4-FFF2-40B4-BE49-F238E27FC236}">
                <a16:creationId xmlns:a16="http://schemas.microsoft.com/office/drawing/2014/main" id="{F411B426-22F7-4F74-A518-197B51FA9AF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DF7513EC-D210-4F97-AFE8-7D1325351512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0" name="Organigramme : Terminateur 69">
            <a:extLst>
              <a:ext uri="{FF2B5EF4-FFF2-40B4-BE49-F238E27FC236}">
                <a16:creationId xmlns:a16="http://schemas.microsoft.com/office/drawing/2014/main" id="{35A8DB28-FD76-412F-8405-FF52539E8BB5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" name="Organigramme : Terminateur 70">
            <a:extLst>
              <a:ext uri="{FF2B5EF4-FFF2-40B4-BE49-F238E27FC236}">
                <a16:creationId xmlns:a16="http://schemas.microsoft.com/office/drawing/2014/main" id="{FA3CE44D-C248-4892-951C-D83FBE83AAD6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69007-D63E-4C51-9EFB-66FF5AFCB69C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56221B3-298D-4ED6-8322-1CBED5D46328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7FF6788-C2A4-44F4-B7CA-769AF0A197DE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B6FEFB3-CBBC-4817-9224-F1C98096F15D}"/>
              </a:ext>
            </a:extLst>
          </p:cNvPr>
          <p:cNvSpPr/>
          <p:nvPr/>
        </p:nvSpPr>
        <p:spPr>
          <a:xfrm>
            <a:off x="11606255" y="435163"/>
            <a:ext cx="104775" cy="399746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1CF110ED-CB99-4609-977E-C7EED5608A12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3036384A-D688-4D2F-828C-531C3475046F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595CE-57DD-4962-97ED-47058F78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6EFFB0-2A83-488B-939B-957974F17BC3}"/>
              </a:ext>
            </a:extLst>
          </p:cNvPr>
          <p:cNvSpPr/>
          <p:nvPr/>
        </p:nvSpPr>
        <p:spPr>
          <a:xfrm rot="5400000">
            <a:off x="6002796" y="-2041094"/>
            <a:ext cx="88719" cy="10909948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A671F52-1D90-4275-8150-50427A0DE1F5}"/>
              </a:ext>
            </a:extLst>
          </p:cNvPr>
          <p:cNvSpPr/>
          <p:nvPr/>
        </p:nvSpPr>
        <p:spPr>
          <a:xfrm>
            <a:off x="99240" y="315753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C509F92-2DF1-445D-BEB2-4A281A270E30}"/>
              </a:ext>
            </a:extLst>
          </p:cNvPr>
          <p:cNvSpPr/>
          <p:nvPr/>
        </p:nvSpPr>
        <p:spPr>
          <a:xfrm>
            <a:off x="11167747" y="310023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01323297-3137-4013-9B94-63084E101E67}"/>
              </a:ext>
            </a:extLst>
          </p:cNvPr>
          <p:cNvSpPr/>
          <p:nvPr/>
        </p:nvSpPr>
        <p:spPr>
          <a:xfrm rot="5400000">
            <a:off x="1302828" y="3286778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597D3737-FC1A-42DE-A25E-B8BABABD8ECE}"/>
              </a:ext>
            </a:extLst>
          </p:cNvPr>
          <p:cNvSpPr/>
          <p:nvPr/>
        </p:nvSpPr>
        <p:spPr>
          <a:xfrm rot="16200000">
            <a:off x="2311118" y="3282892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19CFF6F-CD4C-4DC9-9DF0-D82832FAED55}"/>
              </a:ext>
            </a:extLst>
          </p:cNvPr>
          <p:cNvSpPr/>
          <p:nvPr/>
        </p:nvSpPr>
        <p:spPr>
          <a:xfrm>
            <a:off x="5172988" y="309805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A84A6C-1C1B-441D-886C-D14F691066D5}"/>
              </a:ext>
            </a:extLst>
          </p:cNvPr>
          <p:cNvSpPr txBox="1"/>
          <p:nvPr/>
        </p:nvSpPr>
        <p:spPr>
          <a:xfrm>
            <a:off x="44003" y="2393583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5935F79-7B6B-4AB2-95AB-8A09DDEF34FB}"/>
              </a:ext>
            </a:extLst>
          </p:cNvPr>
          <p:cNvSpPr txBox="1"/>
          <p:nvPr/>
        </p:nvSpPr>
        <p:spPr>
          <a:xfrm>
            <a:off x="1785594" y="2671082"/>
            <a:ext cx="16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Application web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33CCBB-4405-4F59-BF66-A74873DB50AC}"/>
              </a:ext>
            </a:extLst>
          </p:cNvPr>
          <p:cNvSpPr txBox="1"/>
          <p:nvPr/>
        </p:nvSpPr>
        <p:spPr>
          <a:xfrm>
            <a:off x="4083622" y="2534988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Base de donné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D3EE34-CD43-4B83-A2BB-3A559605BB2A}"/>
              </a:ext>
            </a:extLst>
          </p:cNvPr>
          <p:cNvSpPr txBox="1"/>
          <p:nvPr/>
        </p:nvSpPr>
        <p:spPr>
          <a:xfrm>
            <a:off x="2766835" y="366463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6C5AA7-1981-4EC1-8FDE-16DD9B7AFF99}"/>
              </a:ext>
            </a:extLst>
          </p:cNvPr>
          <p:cNvSpPr txBox="1"/>
          <p:nvPr/>
        </p:nvSpPr>
        <p:spPr>
          <a:xfrm>
            <a:off x="9868057" y="2435423"/>
            <a:ext cx="135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F6AF3AE-621F-4EA8-89E1-79D43437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43FF94-987B-44F9-A29B-9B4362B8B378}"/>
              </a:ext>
            </a:extLst>
          </p:cNvPr>
          <p:cNvSpPr txBox="1"/>
          <p:nvPr/>
        </p:nvSpPr>
        <p:spPr>
          <a:xfrm>
            <a:off x="799116" y="3658937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Diagramme de Gantt</a:t>
            </a:r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D34B6637-F7CB-4A8F-AC01-DA6118D03739}"/>
              </a:ext>
            </a:extLst>
          </p:cNvPr>
          <p:cNvSpPr/>
          <p:nvPr/>
        </p:nvSpPr>
        <p:spPr>
          <a:xfrm rot="16200000">
            <a:off x="3428588" y="327229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0BE023A9-1395-4906-9AC9-CE27801BF48A}"/>
              </a:ext>
            </a:extLst>
          </p:cNvPr>
          <p:cNvSpPr/>
          <p:nvPr/>
        </p:nvSpPr>
        <p:spPr>
          <a:xfrm rot="16200000">
            <a:off x="6119719" y="3262997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78C3F030-1D47-4A1F-BCEC-0B68D31ED32F}"/>
              </a:ext>
            </a:extLst>
          </p:cNvPr>
          <p:cNvSpPr/>
          <p:nvPr/>
        </p:nvSpPr>
        <p:spPr>
          <a:xfrm rot="16200000">
            <a:off x="7213734" y="327229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E9255FB-F8A3-41B5-BB9D-4DC5685D9E6C}"/>
              </a:ext>
            </a:extLst>
          </p:cNvPr>
          <p:cNvSpPr txBox="1"/>
          <p:nvPr/>
        </p:nvSpPr>
        <p:spPr>
          <a:xfrm>
            <a:off x="4615789" y="366293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C35F6E-73F8-42C9-8FD9-54703FD6EF2E}"/>
              </a:ext>
            </a:extLst>
          </p:cNvPr>
          <p:cNvSpPr txBox="1"/>
          <p:nvPr/>
        </p:nvSpPr>
        <p:spPr>
          <a:xfrm>
            <a:off x="6768549" y="365023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65F0D56B-6377-48FD-B6A5-93B3C1989A4E}"/>
              </a:ext>
            </a:extLst>
          </p:cNvPr>
          <p:cNvSpPr/>
          <p:nvPr/>
        </p:nvSpPr>
        <p:spPr>
          <a:xfrm rot="16200000">
            <a:off x="8307749" y="3259534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BB948C4-7844-41BF-96CE-2192143B809B}"/>
              </a:ext>
            </a:extLst>
          </p:cNvPr>
          <p:cNvSpPr txBox="1"/>
          <p:nvPr/>
        </p:nvSpPr>
        <p:spPr>
          <a:xfrm>
            <a:off x="8908954" y="3655787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Câblage de l’ensemble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8AAA74D5-98AA-4197-86B0-4AEFBFA22AD6}"/>
              </a:ext>
            </a:extLst>
          </p:cNvPr>
          <p:cNvSpPr/>
          <p:nvPr/>
        </p:nvSpPr>
        <p:spPr>
          <a:xfrm rot="16200000">
            <a:off x="9383782" y="325953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206E1E45-AE28-44C7-B006-FCCC201C3C7D}"/>
              </a:ext>
            </a:extLst>
          </p:cNvPr>
          <p:cNvSpPr/>
          <p:nvPr/>
        </p:nvSpPr>
        <p:spPr>
          <a:xfrm rot="16200000">
            <a:off x="4337531" y="3259535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371E92F-0F48-4F45-8F05-6E3C17EF8113}"/>
              </a:ext>
            </a:extLst>
          </p:cNvPr>
          <p:cNvSpPr txBox="1"/>
          <p:nvPr/>
        </p:nvSpPr>
        <p:spPr>
          <a:xfrm>
            <a:off x="5737106" y="247161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</a:t>
            </a:r>
            <a:r>
              <a:rPr lang="fr-FR" sz="1600" dirty="0" err="1">
                <a:solidFill>
                  <a:prstClr val="black"/>
                </a:solidFill>
                <a:latin typeface="Trebuchet MS" panose="020B0603020202020204"/>
              </a:rPr>
              <a:t>iagramme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FB19629-908C-45CC-A091-81ACC2F85FFC}"/>
              </a:ext>
            </a:extLst>
          </p:cNvPr>
          <p:cNvSpPr txBox="1"/>
          <p:nvPr/>
        </p:nvSpPr>
        <p:spPr>
          <a:xfrm>
            <a:off x="10918622" y="3710651"/>
            <a:ext cx="1273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</a:t>
            </a:r>
            <a:r>
              <a:rPr lang="fr-FR" sz="1600" dirty="0" err="1">
                <a:solidFill>
                  <a:prstClr val="black"/>
                </a:solidFill>
                <a:latin typeface="Trebuchet MS" panose="020B0603020202020204"/>
              </a:rPr>
              <a:t>iagramme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F8A88E2A-6D02-4ACC-9399-E33731231E76}"/>
              </a:ext>
            </a:extLst>
          </p:cNvPr>
          <p:cNvSpPr/>
          <p:nvPr/>
        </p:nvSpPr>
        <p:spPr>
          <a:xfrm rot="16200000">
            <a:off x="10368195" y="3269481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D1DCA05-7002-4A7B-9C97-068AF9D20988}"/>
              </a:ext>
            </a:extLst>
          </p:cNvPr>
          <p:cNvSpPr txBox="1"/>
          <p:nvPr/>
        </p:nvSpPr>
        <p:spPr>
          <a:xfrm>
            <a:off x="7804114" y="2281159"/>
            <a:ext cx="1573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Connexion des différents composants</a:t>
            </a:r>
          </a:p>
        </p:txBody>
      </p:sp>
    </p:spTree>
    <p:extLst>
      <p:ext uri="{BB962C8B-B14F-4D97-AF65-F5344CB8AC3E}">
        <p14:creationId xmlns:p14="http://schemas.microsoft.com/office/powerpoint/2010/main" val="201013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21E51-05AE-4EBF-B355-DE4696BF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CCBBD0-4093-44C4-BBA5-93AFE9F3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Arduino -&gt;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1B187F-17CC-4019-8934-04B15289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16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902F3-9937-4DB7-AC73-46E736BF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458439" cy="3880773"/>
          </a:xfrm>
        </p:spPr>
        <p:txBody>
          <a:bodyPr/>
          <a:lstStyle/>
          <a:p>
            <a:pPr marL="0" indent="0">
              <a:buNone/>
            </a:pPr>
            <a:r>
              <a:rPr lang="fr-FR" sz="2000" u="sng" dirty="0"/>
              <a:t>Connexion des composants :</a:t>
            </a:r>
          </a:p>
          <a:p>
            <a:pPr marL="0" indent="0">
              <a:buNone/>
            </a:pPr>
            <a:endParaRPr lang="fr-FR" sz="2000" u="sng" dirty="0"/>
          </a:p>
          <a:p>
            <a:r>
              <a:rPr lang="fr-FR" dirty="0"/>
              <a:t>Câbler les composants sur l'Arduino.</a:t>
            </a:r>
          </a:p>
          <a:p>
            <a:r>
              <a:rPr lang="fr-FR" dirty="0"/>
              <a:t>Coder le programme de connexion en langage Arduino avec les librairies correspondantes.</a:t>
            </a: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B23DB64B-9248-4262-BD92-EE7F6FE67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89E1277-11F9-412A-948F-626C83E2E89F}"/>
              </a:ext>
            </a:extLst>
          </p:cNvPr>
          <p:cNvSpPr txBox="1">
            <a:spLocks/>
          </p:cNvSpPr>
          <p:nvPr/>
        </p:nvSpPr>
        <p:spPr>
          <a:xfrm>
            <a:off x="5150063" y="2072104"/>
            <a:ext cx="432949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u="sng" dirty="0"/>
              <a:t>Afficher l’énigme et activer le buzzer :</a:t>
            </a:r>
          </a:p>
          <a:p>
            <a:pPr marL="0" indent="0">
              <a:buNone/>
            </a:pPr>
            <a:endParaRPr lang="fr-FR" sz="2000" u="sng" dirty="0"/>
          </a:p>
          <a:p>
            <a:pPr>
              <a:buClr>
                <a:schemeClr val="accent4"/>
              </a:buClr>
            </a:pPr>
            <a:r>
              <a:rPr lang="fr-FR" dirty="0"/>
              <a:t>Coder en Arduino le programme permettant d’activer le buzzer et d’afficher l’énigme sur l’écran LCD.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vérifier le code du pavé numérique.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EFECB0D-7F3D-4794-B2CC-5E3BD76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AC06103-B08E-4CC2-91A8-FE7B5DD25603}"/>
              </a:ext>
            </a:extLst>
          </p:cNvPr>
          <p:cNvSpPr txBox="1"/>
          <p:nvPr/>
        </p:nvSpPr>
        <p:spPr>
          <a:xfrm>
            <a:off x="10004530" y="408599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8EF33495-D189-4F3A-90F4-19E6AFD8F7C4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3D67C593-4B0C-4EE1-B953-BF4737A4FD58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C9E5C5DC-8B4C-4ADC-BBA4-DCFBF76355B4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2CD9668A-D8D9-413C-AA24-615929CD3766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C887E7A2-30D1-437A-8ABE-11052363685A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5EB7FA0E-4EDD-43E8-8F01-E3FBE7F41A47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99F6E9B3-FBEE-4B99-88FC-8D241C852EB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67BD067B-D659-4E93-BE63-65D5D38A8E77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B43F3500-B7BB-4635-A9E2-AEB9F60E80FB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5401F0-8B0A-4D04-A057-A25458BA55C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0DB8A60-AA87-4FA6-AAFF-53D9049785A8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5AA901-D3B4-4B4E-9AC4-1B25100E5CA7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D6062E-CC9E-403D-9379-449DE478522D}"/>
              </a:ext>
            </a:extLst>
          </p:cNvPr>
          <p:cNvSpPr/>
          <p:nvPr/>
        </p:nvSpPr>
        <p:spPr>
          <a:xfrm>
            <a:off x="11606255" y="435163"/>
            <a:ext cx="104775" cy="399746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B438328-6452-44D8-BB38-9EC59F8920E3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C6507D4-C04C-46DA-A461-879D795AD668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Titre 1">
            <a:extLst>
              <a:ext uri="{FF2B5EF4-FFF2-40B4-BE49-F238E27FC236}">
                <a16:creationId xmlns:a16="http://schemas.microsoft.com/office/drawing/2014/main" id="{D4C8671B-CF90-4832-BE77-6124F044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Application Arduino</a:t>
            </a:r>
          </a:p>
        </p:txBody>
      </p:sp>
    </p:spTree>
    <p:extLst>
      <p:ext uri="{BB962C8B-B14F-4D97-AF65-F5344CB8AC3E}">
        <p14:creationId xmlns:p14="http://schemas.microsoft.com/office/powerpoint/2010/main" val="2593474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A1AE2A-B082-496C-A1E0-46A52A5F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711257" cy="3881437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Câblage du pavé numérique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29CBE0-F8EC-4217-A56C-BCEB6B74CB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0717" y="2540464"/>
            <a:ext cx="3481388" cy="384079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83A3324-3406-4F47-8935-BF75427E0CC2}"/>
              </a:ext>
            </a:extLst>
          </p:cNvPr>
          <p:cNvSpPr txBox="1">
            <a:spLocks/>
          </p:cNvSpPr>
          <p:nvPr/>
        </p:nvSpPr>
        <p:spPr>
          <a:xfrm>
            <a:off x="5033727" y="1949704"/>
            <a:ext cx="523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chemeClr val="accent4"/>
              </a:buClr>
              <a:buNone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Bibliothèque : &lt;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Keypad.h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Clr>
                <a:schemeClr val="accent4"/>
              </a:buClr>
              <a:buNone/>
            </a:pPr>
            <a:r>
              <a:rPr lang="fr-FR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est une bibliothèque pour utiliser des claviers de style matriciel avec l'Arduino.</a:t>
            </a:r>
          </a:p>
          <a:p>
            <a:pPr marL="0" indent="0">
              <a:buNone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4B20E71C-E7D2-49CF-9E2A-461F6DEFA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A6F37FA-49ED-448F-98E8-1903CFD6BAA5}"/>
              </a:ext>
            </a:extLst>
          </p:cNvPr>
          <p:cNvSpPr txBox="1"/>
          <p:nvPr/>
        </p:nvSpPr>
        <p:spPr>
          <a:xfrm>
            <a:off x="9756559" y="4547615"/>
            <a:ext cx="1762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Connexion des différents composants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FA2BBB87-B1E3-4A29-B89A-8C50D3FF8DDF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A18B3A1B-115B-48D8-A634-97EE983C0594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8645C5BE-EC49-44C0-A2CA-41E004177A4E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B2EB4F34-FB88-4B3C-A63F-8DEC248AFE4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4D222B0F-63DD-4625-823C-F839D47C6D38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500B201B-FA08-45A2-A6B7-50E201EDF7AF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6C55F508-23F9-4829-8F42-AB0163F167AB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DCF83106-14DE-4147-8FB6-12C3067349F1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D2816E44-C75C-4011-8505-596BFD8B7129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30E583-4E02-468C-AE7A-DEFEC836A4D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599E9E6E-9A76-4B6D-AA6C-BE464581F317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2A70F9-0116-4A9E-B515-584097237D03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777BA1-1E7C-4D61-9B88-0BBEDC8671F6}"/>
              </a:ext>
            </a:extLst>
          </p:cNvPr>
          <p:cNvSpPr/>
          <p:nvPr/>
        </p:nvSpPr>
        <p:spPr>
          <a:xfrm>
            <a:off x="11603876" y="435163"/>
            <a:ext cx="107156" cy="444054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0BE45951-973E-4D4A-961F-57A2DAB84366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010A989-DB3D-49A1-B481-BF33C9EAAB9E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Titre 1">
            <a:extLst>
              <a:ext uri="{FF2B5EF4-FFF2-40B4-BE49-F238E27FC236}">
                <a16:creationId xmlns:a16="http://schemas.microsoft.com/office/drawing/2014/main" id="{87E6A57F-04C2-4ACA-8E09-7203B28D1FCF}"/>
              </a:ext>
            </a:extLst>
          </p:cNvPr>
          <p:cNvSpPr txBox="1">
            <a:spLocks/>
          </p:cNvSpPr>
          <p:nvPr/>
        </p:nvSpPr>
        <p:spPr>
          <a:xfrm>
            <a:off x="367303" y="799292"/>
            <a:ext cx="8271599" cy="728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Connexion des différents composants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785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AD442-B16F-476B-9790-6E67B56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03" y="799292"/>
            <a:ext cx="8271599" cy="728546"/>
          </a:xfrm>
        </p:spPr>
        <p:txBody>
          <a:bodyPr>
            <a:noAutofit/>
          </a:bodyPr>
          <a:lstStyle/>
          <a:p>
            <a:r>
              <a:rPr lang="fr-FR" dirty="0"/>
              <a:t>Connexion des différents composants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51E94F-E7E0-4881-A550-675FD40C88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0119" y="1730820"/>
            <a:ext cx="4890164" cy="440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 err="1"/>
              <a:t>Cabler</a:t>
            </a:r>
            <a:r>
              <a:rPr lang="fr-FR" sz="1800" dirty="0"/>
              <a:t> Ecran LCD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Affichage de l’énigme sur l’écran quand le code est bon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EA4B949-06FA-4096-83AB-E011A5F55242}"/>
              </a:ext>
            </a:extLst>
          </p:cNvPr>
          <p:cNvSpPr txBox="1">
            <a:spLocks/>
          </p:cNvSpPr>
          <p:nvPr/>
        </p:nvSpPr>
        <p:spPr>
          <a:xfrm>
            <a:off x="5499627" y="17038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Bibliothèque : "</a:t>
            </a:r>
            <a:r>
              <a:rPr lang="fr-FR" dirty="0" err="1"/>
              <a:t>LiquidCrystal.h</a:t>
            </a:r>
            <a:r>
              <a:rPr lang="fr-FR" dirty="0"/>
              <a:t>"  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r>
              <a:rPr lang="fr-FR" b="1" dirty="0" err="1"/>
              <a:t>LiquidCrystal.h</a:t>
            </a:r>
            <a:r>
              <a:rPr lang="fr-FR" b="1" dirty="0"/>
              <a:t> </a:t>
            </a:r>
            <a:r>
              <a:rPr lang="fr-FR" dirty="0"/>
              <a:t>permet à une carte Arduino de contrôler les écrans </a:t>
            </a:r>
            <a:r>
              <a:rPr lang="fr-FR" dirty="0" err="1"/>
              <a:t>LiquidCrystal</a:t>
            </a:r>
            <a:r>
              <a:rPr lang="fr-FR" dirty="0"/>
              <a:t> ( LCD ) pour la plupart des LCD textuels .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59C5C6-CB41-4C0D-8DFB-05145DEC6D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" y="2235169"/>
            <a:ext cx="4133850" cy="2186940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1D2A2ED6-3334-446B-B7F9-4AEDA8226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F072DC3-0F10-4A61-88A5-D792DF90AB15}"/>
              </a:ext>
            </a:extLst>
          </p:cNvPr>
          <p:cNvSpPr txBox="1"/>
          <p:nvPr/>
        </p:nvSpPr>
        <p:spPr>
          <a:xfrm>
            <a:off x="9126583" y="4547615"/>
            <a:ext cx="2392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Connexion des différents composants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1EE0EC59-A1CB-469B-9299-789726FFA8A5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F1E153EF-426A-475E-AAA7-52F1D4C5C5F9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226C0069-64FC-4D75-89BD-40652912DA1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F9276D45-FFCB-4F20-A4F5-547E94E6584E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616804E5-97AD-47FC-ABE5-985698642C2C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6421758C-2365-44F1-97EC-12A458E4E5EC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AAF76CF3-5FCE-49A2-B394-F87E0924FBD7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675EF0AF-5D39-491E-9BFB-2223D2CEE629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675D402D-232B-41F2-B6C1-187A171EC774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7F9E4C-20CB-4F8F-8275-126D80A4A73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25D893E-DC71-4A2E-B362-13F5C0B77542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E694BF-7CA1-4306-BD76-FB822C5D95E1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F9643-C3F9-4F0E-9522-49AC8464BC7B}"/>
              </a:ext>
            </a:extLst>
          </p:cNvPr>
          <p:cNvSpPr/>
          <p:nvPr/>
        </p:nvSpPr>
        <p:spPr>
          <a:xfrm>
            <a:off x="11603876" y="435163"/>
            <a:ext cx="107156" cy="444054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49DF74E-C6CE-4691-8EE9-028F196DB17D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1E28625-5544-494C-A0D1-8CF2CC465F08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892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A4F665-5FA9-4A3A-B03C-4508567F26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5" y="2158842"/>
            <a:ext cx="3702882" cy="2280520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ACE1002-9451-499A-8E57-11C489542EF4}"/>
              </a:ext>
            </a:extLst>
          </p:cNvPr>
          <p:cNvSpPr txBox="1">
            <a:spLocks/>
          </p:cNvSpPr>
          <p:nvPr/>
        </p:nvSpPr>
        <p:spPr>
          <a:xfrm>
            <a:off x="778598" y="1735454"/>
            <a:ext cx="3802119" cy="452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Connecter le buzzer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Buzzer activer quand le code est bon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143EE69-EB99-46A2-A8C6-6FEC45AE874C}"/>
              </a:ext>
            </a:extLst>
          </p:cNvPr>
          <p:cNvSpPr txBox="1">
            <a:spLocks/>
          </p:cNvSpPr>
          <p:nvPr/>
        </p:nvSpPr>
        <p:spPr>
          <a:xfrm>
            <a:off x="5311076" y="1735455"/>
            <a:ext cx="2902278" cy="452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Définir les constantes de fréquences</a:t>
            </a:r>
          </a:p>
          <a:p>
            <a:pPr>
              <a:buClr>
                <a:schemeClr val="accent4"/>
              </a:buClr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0D70B7B2-5CF2-4E69-B68B-58C46E2FB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CAC1ED6-433E-412C-AE4A-BA1E60E2E0D7}"/>
              </a:ext>
            </a:extLst>
          </p:cNvPr>
          <p:cNvSpPr txBox="1"/>
          <p:nvPr/>
        </p:nvSpPr>
        <p:spPr>
          <a:xfrm>
            <a:off x="10167042" y="4547615"/>
            <a:ext cx="1352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Connexion des différents composants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3DAD719F-C5A4-4230-AB28-E806D213D6CE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B5DF3EE2-6FD5-432D-B199-63B9977EC732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FBE3D092-4A95-4C96-B634-3BFF9BEB3FE9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A33414AB-8BEB-48A2-9C36-934977B0044D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D8511551-C1AE-4E07-88CC-FCB563F68FA4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A9FC021D-9886-4FA6-ACE5-F81FE287C321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F4CEF14B-FE7E-449F-8A07-8F2F096D7D9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B2F4DD57-02C0-49A9-BD83-4DBFFC845BD2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C1F7D6FE-99BB-446E-B5EE-4E82B6D33BCC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B6FD99-D275-47B1-A07F-E8A201F8A99A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A4783D0-CB3D-4C77-B356-34C7F90753E5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09C69E-E951-49AB-9E58-B69B799064C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268758-F0DF-46DA-90C8-9060B61B07D5}"/>
              </a:ext>
            </a:extLst>
          </p:cNvPr>
          <p:cNvSpPr/>
          <p:nvPr/>
        </p:nvSpPr>
        <p:spPr>
          <a:xfrm>
            <a:off x="11603876" y="435163"/>
            <a:ext cx="107156" cy="444054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0BD1219-644B-4AE1-A7F1-18F6F4FAB2C1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7BDB3FF-CB20-49DB-AD52-FD966DD13ADF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Titre 1">
            <a:extLst>
              <a:ext uri="{FF2B5EF4-FFF2-40B4-BE49-F238E27FC236}">
                <a16:creationId xmlns:a16="http://schemas.microsoft.com/office/drawing/2014/main" id="{8F093511-77DF-4B24-8060-FC0434981854}"/>
              </a:ext>
            </a:extLst>
          </p:cNvPr>
          <p:cNvSpPr txBox="1">
            <a:spLocks/>
          </p:cNvSpPr>
          <p:nvPr/>
        </p:nvSpPr>
        <p:spPr>
          <a:xfrm>
            <a:off x="367303" y="799292"/>
            <a:ext cx="8271599" cy="728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Connexion des différents composants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511AC088-4262-41EE-AE77-F652A02EAB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556" y="3894817"/>
            <a:ext cx="1717394" cy="293306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7E93771-913A-4157-829C-D7C2CCF97A9E}"/>
              </a:ext>
            </a:extLst>
          </p:cNvPr>
          <p:cNvSpPr/>
          <p:nvPr/>
        </p:nvSpPr>
        <p:spPr>
          <a:xfrm>
            <a:off x="5206691" y="1664412"/>
            <a:ext cx="3290338" cy="2415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lnSpc>
                <a:spcPct val="107000"/>
              </a:lnSpc>
              <a:spcBef>
                <a:spcPts val="1000"/>
              </a:spcBef>
              <a:buClr>
                <a:schemeClr val="accent4"/>
              </a:buClr>
              <a:buSzPct val="80000"/>
              <a:buFont typeface="Wingdings 3" charset="2"/>
              <a:buChar char=""/>
              <a:tabLst>
                <a:tab pos="1571625" algn="l"/>
              </a:tabLst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Note de la musique au claire de la lune :</a:t>
            </a:r>
          </a:p>
          <a:p>
            <a:pPr defTabSz="457200">
              <a:lnSpc>
                <a:spcPct val="107000"/>
              </a:lnSpc>
              <a:spcBef>
                <a:spcPts val="1000"/>
              </a:spcBef>
              <a:buClr>
                <a:schemeClr val="accent4"/>
              </a:buClr>
              <a:buSzPct val="80000"/>
              <a:tabLst>
                <a:tab pos="1571625" algn="l"/>
              </a:tabLst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571625" algn="l"/>
              </a:tabLst>
            </a:pP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si la sol si 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si la sol si 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sol fa mi ré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si la sol si 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22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59FFD-D73B-4A46-8A6E-52673AF4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 permettant de vérifier le mot de passe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F1B87-0BED-4A3F-ABE2-3C3CB5794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Librairie : 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Password.h</a:t>
            </a:r>
            <a:endParaRPr lang="fr-FR" dirty="0"/>
          </a:p>
          <a:p>
            <a:pPr marL="0" lvl="0" indent="0">
              <a:buNone/>
            </a:pPr>
            <a:r>
              <a:rPr lang="fr-FR" dirty="0"/>
              <a:t>			 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Keypad.h</a:t>
            </a:r>
            <a:r>
              <a:rPr lang="fr-FR" dirty="0"/>
              <a:t>&gt;   </a:t>
            </a:r>
          </a:p>
          <a:p>
            <a:pPr lvl="0"/>
            <a:r>
              <a:rPr lang="fr-FR" dirty="0"/>
              <a:t>Définir le mot de passe</a:t>
            </a:r>
          </a:p>
          <a:p>
            <a:pPr lvl="0"/>
            <a:r>
              <a:rPr lang="fr-FR" dirty="0"/>
              <a:t>Configuration du clavier </a:t>
            </a:r>
          </a:p>
          <a:p>
            <a:pPr lvl="0"/>
            <a:r>
              <a:rPr lang="fr-FR" dirty="0"/>
              <a:t>Fonction permettant de vérifier le code et d’activer le buzzer et d’afficher l’énigme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979A2D-D787-4665-98E3-837C485C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44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0723F31-CFB7-4B59-BEF2-32A63115523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39BADD-3790-433A-BF99-FB85E5B7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FR" dirty="0"/>
              <a:t>Câblage de l’ensemble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FDF86-986A-43AD-B6FC-E337F027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64" y="2045494"/>
            <a:ext cx="2934714" cy="3880773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F2FD40-43B7-4319-92FF-5EB3FCD41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53" t="10735" r="7539" b="8048"/>
          <a:stretch/>
        </p:blipFill>
        <p:spPr>
          <a:xfrm>
            <a:off x="515312" y="2050019"/>
            <a:ext cx="5382956" cy="406669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D025BD-4CF5-4A92-BC5D-9AC05731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3F0ED2C-DB2B-4473-B7A8-91CF6CC33352}"/>
              </a:ext>
            </a:extLst>
          </p:cNvPr>
          <p:cNvSpPr txBox="1"/>
          <p:nvPr/>
        </p:nvSpPr>
        <p:spPr>
          <a:xfrm>
            <a:off x="10043071" y="5033898"/>
            <a:ext cx="214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Câblage de l’ensemble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C35BA589-7EF7-45BD-9E89-A625D179E145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A11D33AB-73E1-4E69-9487-E6FB60B6EF59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E76B41AF-D9EA-4724-8283-7FEDEC41543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9450F9FB-955B-4AAA-80A2-01E4FB438365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1A3EBE82-3666-4208-8673-A6D6C1C7213E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3E0B4D12-3F1E-443F-A627-DBE7FD15D888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62DB960C-CA52-4F29-9F11-A5EE4B61630E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82A9BC0E-503C-432A-825F-FE2C3FCCAD62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BADB51D9-05AF-4971-B29E-9F4553C1D145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2929D16-968C-45DB-8AE6-ABBB89CFDBA9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AFD4DE-ADEA-44E8-98DA-A655E74ED983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BF92BE-189B-466C-B805-C1ACA5AB63E8}"/>
              </a:ext>
            </a:extLst>
          </p:cNvPr>
          <p:cNvSpPr/>
          <p:nvPr/>
        </p:nvSpPr>
        <p:spPr>
          <a:xfrm>
            <a:off x="11606255" y="435163"/>
            <a:ext cx="98623" cy="495130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7A71386-2729-4FDC-BCDB-E84C4266C1C5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2C2A65A-A370-41C5-BBEB-60A7C924BD0A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37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BA711-6004-4C65-A55C-33824519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82" y="200764"/>
            <a:ext cx="8596668" cy="1320800"/>
          </a:xfrm>
        </p:spPr>
        <p:txBody>
          <a:bodyPr/>
          <a:lstStyle/>
          <a:p>
            <a:r>
              <a:rPr lang="fr-FR" dirty="0"/>
              <a:t>Diagramme de séquence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739C98-3511-4A42-9AFE-59AD7A15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C5FBF0FC-86B3-425A-B772-802C5AF272AC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AF96E61D-46A8-4CA9-8155-5FE0A2843ADC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AE0F6D63-DD9E-42BD-8247-8866158183DE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FED15CE7-4A89-496E-8560-027426CBF3C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428607A-0F8F-42C0-A12A-068C45C567D3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29B58C71-6CB6-40D9-A5FD-F1174337430F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1C49977-9D1F-478D-9850-9F07E5ECD337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7B3FAE4-6D04-46C6-B5E5-76B75EFA8CE0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C19EA79A-975F-4015-BFA9-EA27E91FD967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988D0-E38E-4546-B1D6-054ECE4C1905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4AC10BA-9343-43E2-A3F2-5248649A3DE7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D97F0A-6210-4421-AAAD-BFBE95714F8F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59B333-513E-4AFE-9806-AEDBBCA7ABB6}"/>
              </a:ext>
            </a:extLst>
          </p:cNvPr>
          <p:cNvSpPr/>
          <p:nvPr/>
        </p:nvSpPr>
        <p:spPr>
          <a:xfrm>
            <a:off x="11606255" y="435162"/>
            <a:ext cx="104775" cy="5444751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9BE905D-A3C2-4976-A44F-87DC5776F509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76C20E1-E500-45A2-B85C-958C128D93AA}"/>
              </a:ext>
            </a:extLst>
          </p:cNvPr>
          <p:cNvSpPr txBox="1"/>
          <p:nvPr/>
        </p:nvSpPr>
        <p:spPr>
          <a:xfrm>
            <a:off x="9770666" y="5534841"/>
            <a:ext cx="214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243859F-7669-4D0B-A0EF-114B31E88E87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7C6843-8B7A-4458-AE00-BDA031D32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30" b="2283"/>
          <a:stretch/>
        </p:blipFill>
        <p:spPr>
          <a:xfrm>
            <a:off x="1384543" y="1126760"/>
            <a:ext cx="5844490" cy="544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36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A4702-C0F1-4055-8375-A45F2254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8D4EBE-353C-4C3F-BE7F-092649F0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3556521-1D3D-4160-B727-32FDCAFE70E1}"/>
              </a:ext>
            </a:extLst>
          </p:cNvPr>
          <p:cNvSpPr txBox="1"/>
          <p:nvPr/>
        </p:nvSpPr>
        <p:spPr>
          <a:xfrm>
            <a:off x="10043072" y="6216048"/>
            <a:ext cx="1458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Organigramme : Terminateur 51">
            <a:extLst>
              <a:ext uri="{FF2B5EF4-FFF2-40B4-BE49-F238E27FC236}">
                <a16:creationId xmlns:a16="http://schemas.microsoft.com/office/drawing/2014/main" id="{FA26E9DE-CB75-4D62-A38C-7B51F3B0FD8C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B5AD6EE2-C5E9-4D58-82D2-10B4AFCA9F34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64E7F438-E997-4EC8-A2C2-EEB42AED1F6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B0BF307A-5AB5-4B13-A840-8F612FA38C23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Organigramme : Terminateur 55">
            <a:extLst>
              <a:ext uri="{FF2B5EF4-FFF2-40B4-BE49-F238E27FC236}">
                <a16:creationId xmlns:a16="http://schemas.microsoft.com/office/drawing/2014/main" id="{AE7FCA97-52A1-4EDA-A53B-15BADE351355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Organigramme : Terminateur 56">
            <a:extLst>
              <a:ext uri="{FF2B5EF4-FFF2-40B4-BE49-F238E27FC236}">
                <a16:creationId xmlns:a16="http://schemas.microsoft.com/office/drawing/2014/main" id="{898C864E-850F-4B17-9D70-15B952646A1E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Organigramme : Terminateur 57">
            <a:extLst>
              <a:ext uri="{FF2B5EF4-FFF2-40B4-BE49-F238E27FC236}">
                <a16:creationId xmlns:a16="http://schemas.microsoft.com/office/drawing/2014/main" id="{E3B5C51F-93B5-4F6C-963D-F05964E2C3B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Organigramme : Terminateur 58">
            <a:extLst>
              <a:ext uri="{FF2B5EF4-FFF2-40B4-BE49-F238E27FC236}">
                <a16:creationId xmlns:a16="http://schemas.microsoft.com/office/drawing/2014/main" id="{96206B5F-0655-4F74-9E30-C0EF2A865137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0" name="Organigramme : Terminateur 59">
            <a:extLst>
              <a:ext uri="{FF2B5EF4-FFF2-40B4-BE49-F238E27FC236}">
                <a16:creationId xmlns:a16="http://schemas.microsoft.com/office/drawing/2014/main" id="{FEED1FDD-3D71-4B97-9C56-6E348570A08D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1426EB3-A64B-43BC-9074-803036E87AD6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69E4F7-8067-4556-950F-C8C744B0D99A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00A36F-7C08-4C9C-B755-D6C834F1925D}"/>
              </a:ext>
            </a:extLst>
          </p:cNvPr>
          <p:cNvSpPr/>
          <p:nvPr/>
        </p:nvSpPr>
        <p:spPr>
          <a:xfrm>
            <a:off x="11606255" y="435162"/>
            <a:ext cx="104775" cy="613177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A027598-B179-497F-9B4D-D848C7966606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3E8D63A-1C84-4E28-B6F4-81A641C715BD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49B3209-BABC-4084-B3EC-F06ED20AE73B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B5DDCF7-3FE8-4A2A-B0B3-2CECEE8EE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D553EC5-1B84-4F37-A22F-A85CE8191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28" y="1505412"/>
            <a:ext cx="67913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72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EB050-F1EF-4222-89B3-81870001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5366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Schéma global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8A5603-DC7F-403F-B230-CA360710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B1EA9C-7C01-4A7B-8709-D180D36E3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0"/>
          <a:stretch/>
        </p:blipFill>
        <p:spPr>
          <a:xfrm>
            <a:off x="351758" y="973023"/>
            <a:ext cx="9285293" cy="570961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E360FBA-84EB-4CF1-A0E0-E14396754B8E}"/>
              </a:ext>
            </a:extLst>
          </p:cNvPr>
          <p:cNvSpPr txBox="1"/>
          <p:nvPr/>
        </p:nvSpPr>
        <p:spPr>
          <a:xfrm>
            <a:off x="9870836" y="133454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BCDAAF41-1F4C-4284-B259-3C5FE1BF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1B1075FB-7AC2-441F-A66F-CD1AB284F1F7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Organigramme : Terminateur 66">
            <a:extLst>
              <a:ext uri="{FF2B5EF4-FFF2-40B4-BE49-F238E27FC236}">
                <a16:creationId xmlns:a16="http://schemas.microsoft.com/office/drawing/2014/main" id="{8A547B79-92CD-4900-9095-75096E7F308F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8" name="Organigramme : Terminateur 67">
            <a:extLst>
              <a:ext uri="{FF2B5EF4-FFF2-40B4-BE49-F238E27FC236}">
                <a16:creationId xmlns:a16="http://schemas.microsoft.com/office/drawing/2014/main" id="{846DF206-FAC1-4D0F-812B-620039CCCB7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11283231-7CBD-49BC-B3F7-B995CE6BBCA6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0" name="Organigramme : Terminateur 69">
            <a:extLst>
              <a:ext uri="{FF2B5EF4-FFF2-40B4-BE49-F238E27FC236}">
                <a16:creationId xmlns:a16="http://schemas.microsoft.com/office/drawing/2014/main" id="{14700759-2120-4D78-AD0D-F6AA8C8F05E7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" name="Organigramme : Terminateur 70">
            <a:extLst>
              <a:ext uri="{FF2B5EF4-FFF2-40B4-BE49-F238E27FC236}">
                <a16:creationId xmlns:a16="http://schemas.microsoft.com/office/drawing/2014/main" id="{D8F00A4F-916D-48CF-B732-3E60F13DAF3C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Organigramme : Terminateur 71">
            <a:extLst>
              <a:ext uri="{FF2B5EF4-FFF2-40B4-BE49-F238E27FC236}">
                <a16:creationId xmlns:a16="http://schemas.microsoft.com/office/drawing/2014/main" id="{FF66E02A-2C71-4069-89DB-5A7A30E27187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3" name="Organigramme : Terminateur 72">
            <a:extLst>
              <a:ext uri="{FF2B5EF4-FFF2-40B4-BE49-F238E27FC236}">
                <a16:creationId xmlns:a16="http://schemas.microsoft.com/office/drawing/2014/main" id="{3169F58E-415B-498B-AA0D-0F63524C0C36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4" name="Organigramme : Terminateur 73">
            <a:extLst>
              <a:ext uri="{FF2B5EF4-FFF2-40B4-BE49-F238E27FC236}">
                <a16:creationId xmlns:a16="http://schemas.microsoft.com/office/drawing/2014/main" id="{23AF918C-4DF7-4369-84F7-6A09D0BDC9EC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1102F8-3577-45D9-A55E-D964EA71A5E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1AA55884-54A3-4D14-9AC6-372B437748E8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3D15E37-636A-48D7-B2FC-2B9204111E10}"/>
              </a:ext>
            </a:extLst>
          </p:cNvPr>
          <p:cNvSpPr/>
          <p:nvPr/>
        </p:nvSpPr>
        <p:spPr>
          <a:xfrm>
            <a:off x="11614089" y="435164"/>
            <a:ext cx="104775" cy="5246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AFBAAA77-FCEB-47B7-9F10-3745D71A12DE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81F80BC-5178-4337-9CB6-394EC1C4A7C2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646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3E740-A9FF-4C2C-BFFF-1E9FC7D7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753" y="143435"/>
            <a:ext cx="3330383" cy="1320800"/>
          </a:xfrm>
        </p:spPr>
        <p:txBody>
          <a:bodyPr/>
          <a:lstStyle/>
          <a:p>
            <a:r>
              <a:rPr lang="fr-FR" dirty="0"/>
              <a:t>Schéma global</a:t>
            </a:r>
          </a:p>
        </p:txBody>
      </p:sp>
      <p:pic>
        <p:nvPicPr>
          <p:cNvPr id="16" name="Picture 2" descr="Image associée">
            <a:extLst>
              <a:ext uri="{FF2B5EF4-FFF2-40B4-BE49-F238E27FC236}">
                <a16:creationId xmlns:a16="http://schemas.microsoft.com/office/drawing/2014/main" id="{CE54AA40-5A69-44B5-A196-6AAD86E13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70C8066-5E29-4E9B-A9A5-F5345F254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488363" y="877174"/>
            <a:ext cx="8995271" cy="5914304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A235B01-1C88-459A-BFB6-1531727AB3D4}"/>
              </a:ext>
            </a:extLst>
          </p:cNvPr>
          <p:cNvCxnSpPr>
            <a:cxnSpLocks/>
          </p:cNvCxnSpPr>
          <p:nvPr/>
        </p:nvCxnSpPr>
        <p:spPr>
          <a:xfrm>
            <a:off x="6244046" y="1046451"/>
            <a:ext cx="0" cy="31205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731B43C-C73F-4174-9E70-4B8EC06080AE}"/>
              </a:ext>
            </a:extLst>
          </p:cNvPr>
          <p:cNvCxnSpPr>
            <a:cxnSpLocks/>
          </p:cNvCxnSpPr>
          <p:nvPr/>
        </p:nvCxnSpPr>
        <p:spPr>
          <a:xfrm>
            <a:off x="4249783" y="4167045"/>
            <a:ext cx="199426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EF89E9C-786D-47D0-BC84-5728A49F28A8}"/>
              </a:ext>
            </a:extLst>
          </p:cNvPr>
          <p:cNvCxnSpPr>
            <a:cxnSpLocks/>
          </p:cNvCxnSpPr>
          <p:nvPr/>
        </p:nvCxnSpPr>
        <p:spPr>
          <a:xfrm flipV="1">
            <a:off x="4249783" y="4167045"/>
            <a:ext cx="0" cy="25559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94666DC-0E81-496A-993F-AD3B0C0C7ECE}"/>
              </a:ext>
            </a:extLst>
          </p:cNvPr>
          <p:cNvCxnSpPr>
            <a:cxnSpLocks/>
          </p:cNvCxnSpPr>
          <p:nvPr/>
        </p:nvCxnSpPr>
        <p:spPr>
          <a:xfrm flipV="1">
            <a:off x="4249783" y="6723017"/>
            <a:ext cx="5120640" cy="217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FB189B4-A546-431B-BAA4-E1E34C94553A}"/>
              </a:ext>
            </a:extLst>
          </p:cNvPr>
          <p:cNvCxnSpPr>
            <a:cxnSpLocks/>
          </p:cNvCxnSpPr>
          <p:nvPr/>
        </p:nvCxnSpPr>
        <p:spPr>
          <a:xfrm flipV="1">
            <a:off x="9370423" y="1019071"/>
            <a:ext cx="0" cy="57039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EDEB429-5C46-4D69-B129-CD8950E4281D}"/>
              </a:ext>
            </a:extLst>
          </p:cNvPr>
          <p:cNvCxnSpPr>
            <a:cxnSpLocks/>
          </p:cNvCxnSpPr>
          <p:nvPr/>
        </p:nvCxnSpPr>
        <p:spPr>
          <a:xfrm flipV="1">
            <a:off x="6244046" y="1010409"/>
            <a:ext cx="3126377" cy="261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8DCFC37-DCB7-4D14-9276-DEB64F07C39D}"/>
              </a:ext>
            </a:extLst>
          </p:cNvPr>
          <p:cNvSpPr/>
          <p:nvPr/>
        </p:nvSpPr>
        <p:spPr>
          <a:xfrm>
            <a:off x="833097" y="994795"/>
            <a:ext cx="5338577" cy="3125560"/>
          </a:xfrm>
          <a:prstGeom prst="rect">
            <a:avLst/>
          </a:prstGeom>
          <a:solidFill>
            <a:srgbClr val="E6B91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EED2CA-562F-4359-932D-8474E646508B}"/>
              </a:ext>
            </a:extLst>
          </p:cNvPr>
          <p:cNvSpPr/>
          <p:nvPr/>
        </p:nvSpPr>
        <p:spPr>
          <a:xfrm>
            <a:off x="830124" y="4120354"/>
            <a:ext cx="3347285" cy="2671121"/>
          </a:xfrm>
          <a:prstGeom prst="rect">
            <a:avLst/>
          </a:prstGeom>
          <a:solidFill>
            <a:srgbClr val="E6B91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9197F8AA-8790-4772-8F6B-B2A41E40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E8F86CC-3114-4181-9D29-286C12415021}"/>
              </a:ext>
            </a:extLst>
          </p:cNvPr>
          <p:cNvSpPr txBox="1"/>
          <p:nvPr/>
        </p:nvSpPr>
        <p:spPr>
          <a:xfrm>
            <a:off x="9870836" y="133454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76" name="Organigramme : Terminateur 75">
            <a:extLst>
              <a:ext uri="{FF2B5EF4-FFF2-40B4-BE49-F238E27FC236}">
                <a16:creationId xmlns:a16="http://schemas.microsoft.com/office/drawing/2014/main" id="{341A4B19-9DB0-4073-B6FF-5F8FF801D31E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Organigramme : Terminateur 76">
            <a:extLst>
              <a:ext uri="{FF2B5EF4-FFF2-40B4-BE49-F238E27FC236}">
                <a16:creationId xmlns:a16="http://schemas.microsoft.com/office/drawing/2014/main" id="{B36A6C13-C9F7-4FE1-B8CA-3E03D4103E89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Organigramme : Terminateur 77">
            <a:extLst>
              <a:ext uri="{FF2B5EF4-FFF2-40B4-BE49-F238E27FC236}">
                <a16:creationId xmlns:a16="http://schemas.microsoft.com/office/drawing/2014/main" id="{13A60BE8-9FC1-4E25-99F4-A088104D9206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Organigramme : Terminateur 78">
            <a:extLst>
              <a:ext uri="{FF2B5EF4-FFF2-40B4-BE49-F238E27FC236}">
                <a16:creationId xmlns:a16="http://schemas.microsoft.com/office/drawing/2014/main" id="{705B39E5-D799-4A01-9C55-C8F58DC4EC25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0" name="Organigramme : Terminateur 79">
            <a:extLst>
              <a:ext uri="{FF2B5EF4-FFF2-40B4-BE49-F238E27FC236}">
                <a16:creationId xmlns:a16="http://schemas.microsoft.com/office/drawing/2014/main" id="{09A57EA8-BD35-4A23-B2D2-F52955899927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1" name="Organigramme : Terminateur 80">
            <a:extLst>
              <a:ext uri="{FF2B5EF4-FFF2-40B4-BE49-F238E27FC236}">
                <a16:creationId xmlns:a16="http://schemas.microsoft.com/office/drawing/2014/main" id="{BEA2D49D-65BE-452B-A5AA-570B2A432D8E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2" name="Organigramme : Terminateur 81">
            <a:extLst>
              <a:ext uri="{FF2B5EF4-FFF2-40B4-BE49-F238E27FC236}">
                <a16:creationId xmlns:a16="http://schemas.microsoft.com/office/drawing/2014/main" id="{A0912471-DAE8-4365-962F-A08C80E4084F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3" name="Organigramme : Terminateur 82">
            <a:extLst>
              <a:ext uri="{FF2B5EF4-FFF2-40B4-BE49-F238E27FC236}">
                <a16:creationId xmlns:a16="http://schemas.microsoft.com/office/drawing/2014/main" id="{EC364C09-BE46-4189-94EC-43F908A1836C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299BFEEB-5EB9-4BBC-8449-321EB789195D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68E34E3-2173-43F3-AC02-3B4261E4938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B9A66D19-51BB-4485-BE72-F1B619D97391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447F5A1-1E3C-4962-93B3-F9BCB81A6F13}"/>
              </a:ext>
            </a:extLst>
          </p:cNvPr>
          <p:cNvSpPr/>
          <p:nvPr/>
        </p:nvSpPr>
        <p:spPr>
          <a:xfrm>
            <a:off x="11614089" y="435164"/>
            <a:ext cx="104775" cy="5246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BBCB2A0-85C1-497C-ADF6-BB8DC7D8EA13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58379882-657D-4111-B417-240EB4010DD2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45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08E38-692F-43B2-ACEF-049D924D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Gantt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ED38E6-EEC9-4428-AFBF-E97EE6DD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F9DFD1-8107-4267-9FBD-7F4132BB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EC2FB1-11D9-4ACD-A947-060F97F91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247"/>
          <a:stretch/>
        </p:blipFill>
        <p:spPr>
          <a:xfrm>
            <a:off x="761278" y="1586642"/>
            <a:ext cx="8512724" cy="466175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B415FC51-0A29-406F-82CA-657EF5DD0394}"/>
              </a:ext>
            </a:extLst>
          </p:cNvPr>
          <p:cNvSpPr txBox="1"/>
          <p:nvPr/>
        </p:nvSpPr>
        <p:spPr>
          <a:xfrm>
            <a:off x="9834991" y="707897"/>
            <a:ext cx="160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Diagramme de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gantt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820EFBAA-90AA-458B-A308-09C796225FDB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A46FB7B6-A0C5-411D-80D8-2690B7276622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A3ADD606-8440-4770-9BFB-0EFF8CC900A1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0C63A94F-BA90-41C4-ABB9-29F8C9A07FF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935A3928-0E33-493F-899F-69A33A358816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3AD0D50E-8925-42C2-AABA-9476BE4F3DDB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9CE767E8-79E9-49AE-A739-86D25B6B89E9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863F0810-A556-4DF1-BB41-3A15F3E76D2D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CFD09C75-B30B-4FC1-923C-5C947C97E306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14772F-F995-4494-83D8-8C8E29B3138C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089E3D8-BD36-4DA2-B16B-47BA775A881D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60F054-02BA-4CD8-82E6-D6AFFABC75B3}"/>
              </a:ext>
            </a:extLst>
          </p:cNvPr>
          <p:cNvSpPr/>
          <p:nvPr/>
        </p:nvSpPr>
        <p:spPr>
          <a:xfrm>
            <a:off x="11614089" y="435164"/>
            <a:ext cx="104776" cy="56012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9067E87-E29F-4F4F-A746-3B51878AC320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1D69434-2117-4B93-963F-6CCCD75BD574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67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3B084-EA02-4C10-9643-40A0A9E1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Gantt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F77D662-0A49-4BEF-8F5C-28115956C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127" y="2163408"/>
            <a:ext cx="8596312" cy="299797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5579D9-D825-4B72-AF1C-59643054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56E244-DBEB-405F-AF0E-4545D38FB771}"/>
              </a:ext>
            </a:extLst>
          </p:cNvPr>
          <p:cNvSpPr txBox="1"/>
          <p:nvPr/>
        </p:nvSpPr>
        <p:spPr>
          <a:xfrm>
            <a:off x="9834991" y="707897"/>
            <a:ext cx="160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Diagramme de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gantt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F4E2D641-E4DE-4D56-AB23-E6F84C20234F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7A9B3E4A-71D8-4CB3-B071-B0AC1EC276FF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EC6A4414-CF17-415A-AF29-F517A70609BB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B036CC2C-97AA-4654-870B-15AA2E5C57F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AF2DAF71-EC6B-4522-B83C-A86A3A44185E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6476150E-69B7-406C-A427-9C66F9772BDD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27648C74-A636-483F-B2B9-50D8499F4C23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2CCC5354-7C73-4190-82FD-DFE7077D9B62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79AB6583-203E-42BE-BEEB-D81409F4E113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D87ED4-DE79-4A61-B193-0877EBABA3F5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801E4B1-10C9-49A1-8BC4-914A16595F3D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B7E98A-7E88-4B78-9367-103E06F52A7C}"/>
              </a:ext>
            </a:extLst>
          </p:cNvPr>
          <p:cNvSpPr/>
          <p:nvPr/>
        </p:nvSpPr>
        <p:spPr>
          <a:xfrm>
            <a:off x="11614089" y="435164"/>
            <a:ext cx="104776" cy="56012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9727866D-EBCA-4FF2-B3B0-DBB3D08285C4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23EB190-2DEE-47F9-8AF7-5A74D651E441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693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Application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71" r="2317" b="-3"/>
          <a:stretch/>
        </p:blipFill>
        <p:spPr>
          <a:xfrm>
            <a:off x="344875" y="2481668"/>
            <a:ext cx="5841493" cy="21927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web 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de web de connexion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gérer les comptes superviseur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définir les créneaux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1451AEE-B501-488A-9BA6-32DB1F1BCCA6}"/>
              </a:ext>
            </a:extLst>
          </p:cNvPr>
          <p:cNvSpPr txBox="1"/>
          <p:nvPr/>
        </p:nvSpPr>
        <p:spPr>
          <a:xfrm>
            <a:off x="338687" y="2865290"/>
            <a:ext cx="915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Superviseur</a:t>
            </a:r>
            <a:endParaRPr lang="fr-FR" sz="1000" b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67002B0-F9F1-44DA-9E06-C926BFD18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63" r="87555" b="6504"/>
          <a:stretch/>
        </p:blipFill>
        <p:spPr>
          <a:xfrm>
            <a:off x="338687" y="2580875"/>
            <a:ext cx="744200" cy="35177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8DAE7D-D908-40F7-B7C7-02369557400C}"/>
              </a:ext>
            </a:extLst>
          </p:cNvPr>
          <p:cNvCxnSpPr>
            <a:cxnSpLocks/>
          </p:cNvCxnSpPr>
          <p:nvPr/>
        </p:nvCxnSpPr>
        <p:spPr>
          <a:xfrm flipV="1">
            <a:off x="1082887" y="2731629"/>
            <a:ext cx="662023" cy="129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893750-01B1-497E-8BFB-7F23611F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76CBF5F-0142-4ECD-93C3-131F8D0DAD32}"/>
              </a:ext>
            </a:extLst>
          </p:cNvPr>
          <p:cNvSpPr txBox="1"/>
          <p:nvPr/>
        </p:nvSpPr>
        <p:spPr>
          <a:xfrm>
            <a:off x="9609270" y="1229543"/>
            <a:ext cx="16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Application web</a:t>
            </a: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0F3C12EE-3B04-49D0-B716-85AFE798ABDF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5A5B1798-6674-4CD7-9106-5857B09605F5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AC2EB230-0498-4086-9825-6F99F90AEBBA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Organigramme : Terminateur 55">
            <a:extLst>
              <a:ext uri="{FF2B5EF4-FFF2-40B4-BE49-F238E27FC236}">
                <a16:creationId xmlns:a16="http://schemas.microsoft.com/office/drawing/2014/main" id="{FA4A9433-CDA7-4C29-81D4-EFD4C3EC02FC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Organigramme : Terminateur 56">
            <a:extLst>
              <a:ext uri="{FF2B5EF4-FFF2-40B4-BE49-F238E27FC236}">
                <a16:creationId xmlns:a16="http://schemas.microsoft.com/office/drawing/2014/main" id="{9D6198E6-2358-4D2E-8DFA-B2E0EB38318D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Organigramme : Terminateur 57">
            <a:extLst>
              <a:ext uri="{FF2B5EF4-FFF2-40B4-BE49-F238E27FC236}">
                <a16:creationId xmlns:a16="http://schemas.microsoft.com/office/drawing/2014/main" id="{A4D54703-7DA7-424F-9F69-6104607B8F0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Organigramme : Terminateur 58">
            <a:extLst>
              <a:ext uri="{FF2B5EF4-FFF2-40B4-BE49-F238E27FC236}">
                <a16:creationId xmlns:a16="http://schemas.microsoft.com/office/drawing/2014/main" id="{E5D4D315-DBC4-49CE-9834-93898CCAAB3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0" name="Organigramme : Terminateur 59">
            <a:extLst>
              <a:ext uri="{FF2B5EF4-FFF2-40B4-BE49-F238E27FC236}">
                <a16:creationId xmlns:a16="http://schemas.microsoft.com/office/drawing/2014/main" id="{510CA4BC-91BF-4D46-AF89-768278F2CCB6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1" name="Organigramme : Terminateur 60">
            <a:extLst>
              <a:ext uri="{FF2B5EF4-FFF2-40B4-BE49-F238E27FC236}">
                <a16:creationId xmlns:a16="http://schemas.microsoft.com/office/drawing/2014/main" id="{14E2A2B4-D310-4EAE-894A-5BA61E15B8B4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A7C277-89C3-45F9-A277-8A583720704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467B319B-8BD2-44C2-A1B1-76530934A535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E1EEDC-A034-4542-B10D-984B6929D00D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277457-A479-4E1B-A17B-899ACE1C623D}"/>
              </a:ext>
            </a:extLst>
          </p:cNvPr>
          <p:cNvSpPr/>
          <p:nvPr/>
        </p:nvSpPr>
        <p:spPr>
          <a:xfrm>
            <a:off x="11606255" y="435163"/>
            <a:ext cx="104775" cy="105356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3218989-87F8-4F39-B8A5-C05539272EF8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E4680B2F-F941-46AA-9EBB-FB23B9593C7C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EF563-3285-4B78-8855-47022F65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410F9A-54D3-4540-B988-A0438D27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Netbeans</a:t>
            </a:r>
            <a:r>
              <a:rPr lang="fr-FR" dirty="0"/>
              <a:t> -&gt;Simple, intuitif et gratuit. </a:t>
            </a:r>
            <a:r>
              <a:rPr lang="fr-FR" dirty="0" err="1"/>
              <a:t>multiplatforme</a:t>
            </a:r>
            <a:endParaRPr lang="fr-FR" dirty="0"/>
          </a:p>
          <a:p>
            <a:pPr fontAlgn="ctr"/>
            <a:r>
              <a:rPr lang="fr-FR" dirty="0" err="1"/>
              <a:t>Mysql</a:t>
            </a:r>
            <a:r>
              <a:rPr lang="fr-FR" dirty="0"/>
              <a:t> -&gt; </a:t>
            </a:r>
            <a:r>
              <a:rPr lang="fr-FR" b="1" dirty="0"/>
              <a:t>Open Source, Facile, rapide et performant, Cross Platform, Sécurité des données</a:t>
            </a:r>
            <a:endParaRPr lang="fr-FR" dirty="0"/>
          </a:p>
          <a:p>
            <a:r>
              <a:rPr lang="fr-FR" dirty="0" err="1"/>
              <a:t>Wampserver</a:t>
            </a:r>
            <a:r>
              <a:rPr lang="fr-FR" dirty="0"/>
              <a:t>-&gt;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2E4D36-1B5A-4B4E-B13D-234F2B63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5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F34AC-0F8F-4CB9-B05D-9FC32D9B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81" y="330925"/>
            <a:ext cx="5277105" cy="780288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pages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B4D456-49F4-4616-93C3-CF785872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4D3031D-C0C5-4923-B974-7F314487E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61" y="228263"/>
            <a:ext cx="2194560" cy="6401474"/>
          </a:xfrm>
          <a:prstGeom prst="rect">
            <a:avLst/>
          </a:prstGeom>
        </p:spPr>
      </p:pic>
      <p:pic>
        <p:nvPicPr>
          <p:cNvPr id="13" name="Image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D2C2854-A7F8-4A07-9542-AEBA7BF97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9" b="74713"/>
          <a:stretch/>
        </p:blipFill>
        <p:spPr>
          <a:xfrm>
            <a:off x="2437080" y="2569907"/>
            <a:ext cx="4029379" cy="438913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1F75EE04-E61F-4F4A-A247-35E66D74CF17}"/>
              </a:ext>
            </a:extLst>
          </p:cNvPr>
          <p:cNvSpPr txBox="1">
            <a:spLocks/>
          </p:cNvSpPr>
          <p:nvPr/>
        </p:nvSpPr>
        <p:spPr>
          <a:xfrm>
            <a:off x="677334" y="3343213"/>
            <a:ext cx="3903811" cy="2905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Esthétique (Template, Bootstrap)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et de naviguer entre les pages facilement (Bootstrap, plugins).</a:t>
            </a:r>
          </a:p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7AE46E3-F58F-457A-A569-609E931C2481}"/>
              </a:ext>
            </a:extLst>
          </p:cNvPr>
          <p:cNvSpPr txBox="1">
            <a:spLocks/>
          </p:cNvSpPr>
          <p:nvPr/>
        </p:nvSpPr>
        <p:spPr>
          <a:xfrm>
            <a:off x="1073575" y="1674223"/>
            <a:ext cx="1730586" cy="77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4"/>
              </a:buClr>
              <a:buFont typeface="Wingdings 3" charset="2"/>
              <a:buNone/>
            </a:pPr>
            <a:r>
              <a:rPr lang="fr-FR" sz="2400" b="1" u="sng" dirty="0"/>
              <a:t>Menu :</a:t>
            </a:r>
          </a:p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AA9C08D-8934-4A6B-9FF3-710FF30213AD}"/>
              </a:ext>
            </a:extLst>
          </p:cNvPr>
          <p:cNvSpPr txBox="1"/>
          <p:nvPr/>
        </p:nvSpPr>
        <p:spPr>
          <a:xfrm>
            <a:off x="9811438" y="162715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DDA28C47-174D-49DD-8882-3F0015898582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75D885A6-5D6F-4F6C-A441-CDB559C4925E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2A409F00-69D5-41AF-A9A6-DA25DFC67B4F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1486AC08-1C63-4632-9615-12A5C37A798B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Organigramme : Terminateur 48">
            <a:extLst>
              <a:ext uri="{FF2B5EF4-FFF2-40B4-BE49-F238E27FC236}">
                <a16:creationId xmlns:a16="http://schemas.microsoft.com/office/drawing/2014/main" id="{CC142108-7DDC-40C4-B162-7C280FCE7276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Organigramme : Terminateur 49">
            <a:extLst>
              <a:ext uri="{FF2B5EF4-FFF2-40B4-BE49-F238E27FC236}">
                <a16:creationId xmlns:a16="http://schemas.microsoft.com/office/drawing/2014/main" id="{52E6FA79-B708-499A-A86D-4390713745A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Organigramme : Terminateur 50">
            <a:extLst>
              <a:ext uri="{FF2B5EF4-FFF2-40B4-BE49-F238E27FC236}">
                <a16:creationId xmlns:a16="http://schemas.microsoft.com/office/drawing/2014/main" id="{95B627F7-4EF5-4AED-A18A-E81F4CFD19FA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Organigramme : Terminateur 51">
            <a:extLst>
              <a:ext uri="{FF2B5EF4-FFF2-40B4-BE49-F238E27FC236}">
                <a16:creationId xmlns:a16="http://schemas.microsoft.com/office/drawing/2014/main" id="{8696743E-290D-49CF-B2CD-B442F4D7BAE0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545520EA-5AF2-47F9-8C77-7220E0C1642C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587C0CB-0F6D-4B1C-966E-95806211ADE0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85630E9-DF52-455A-AD44-CDA4DAC09039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FB09420-1251-4B51-80B5-3882BE6133C7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24739D-24F8-42BD-A52D-627A59126926}"/>
              </a:ext>
            </a:extLst>
          </p:cNvPr>
          <p:cNvSpPr/>
          <p:nvPr/>
        </p:nvSpPr>
        <p:spPr>
          <a:xfrm>
            <a:off x="11606255" y="435163"/>
            <a:ext cx="104775" cy="15272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94DD6F6-11C3-40A1-98A2-92032B314FEF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E9EC751-CD42-4974-8C0F-BCBE1D898B63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64" name="Connecteur : en arc 63">
            <a:extLst>
              <a:ext uri="{FF2B5EF4-FFF2-40B4-BE49-F238E27FC236}">
                <a16:creationId xmlns:a16="http://schemas.microsoft.com/office/drawing/2014/main" id="{3225ED4B-B143-4760-971F-6FC958A30AF6}"/>
              </a:ext>
            </a:extLst>
          </p:cNvPr>
          <p:cNvCxnSpPr/>
          <p:nvPr/>
        </p:nvCxnSpPr>
        <p:spPr>
          <a:xfrm flipV="1">
            <a:off x="4825497" y="574194"/>
            <a:ext cx="2046083" cy="18716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69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Office PowerPoint</Application>
  <PresentationFormat>Grand écran</PresentationFormat>
  <Paragraphs>210</Paragraphs>
  <Slides>28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Arial</vt:lpstr>
      <vt:lpstr>Calibri</vt:lpstr>
      <vt:lpstr>Eras Medium ITC</vt:lpstr>
      <vt:lpstr>Trebuchet MS</vt:lpstr>
      <vt:lpstr>Wingdings</vt:lpstr>
      <vt:lpstr>Wingdings 3</vt:lpstr>
      <vt:lpstr>Facette</vt:lpstr>
      <vt:lpstr>Présentation PowerPoint</vt:lpstr>
      <vt:lpstr>Sommaire</vt:lpstr>
      <vt:lpstr>Schéma global</vt:lpstr>
      <vt:lpstr>Schéma global</vt:lpstr>
      <vt:lpstr>Diagramme de Gantt </vt:lpstr>
      <vt:lpstr>Diagramme de Gantt</vt:lpstr>
      <vt:lpstr>Application web </vt:lpstr>
      <vt:lpstr>Matériels utilisés</vt:lpstr>
      <vt:lpstr>Présentation des pages web</vt:lpstr>
      <vt:lpstr>Diagramme de séquence</vt:lpstr>
      <vt:lpstr>Présentation des pages web</vt:lpstr>
      <vt:lpstr>Présentation des pages web</vt:lpstr>
      <vt:lpstr>Diagramme de séquence</vt:lpstr>
      <vt:lpstr>Diagramme de séquence</vt:lpstr>
      <vt:lpstr>Diagramme de séquence</vt:lpstr>
      <vt:lpstr>Diagramme de séquence</vt:lpstr>
      <vt:lpstr>Base de donnée</vt:lpstr>
      <vt:lpstr>Diagramme de classe</vt:lpstr>
      <vt:lpstr>Application Arduino</vt:lpstr>
      <vt:lpstr>Matériels utilisés</vt:lpstr>
      <vt:lpstr>Application Arduino</vt:lpstr>
      <vt:lpstr>Présentation PowerPoint</vt:lpstr>
      <vt:lpstr>Connexion des différents composants </vt:lpstr>
      <vt:lpstr>Présentation PowerPoint</vt:lpstr>
      <vt:lpstr>Programme permettant de vérifier le mot de passe</vt:lpstr>
      <vt:lpstr>Câblage de l’ensemble </vt:lpstr>
      <vt:lpstr>Diagramme de séquence</vt:lpstr>
      <vt:lpstr>Diagramme de classe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DOHIN Cyril</dc:creator>
  <cp:lastModifiedBy>Cyril dohin</cp:lastModifiedBy>
  <cp:revision>29</cp:revision>
  <dcterms:created xsi:type="dcterms:W3CDTF">2020-03-10T08:05:43Z</dcterms:created>
  <dcterms:modified xsi:type="dcterms:W3CDTF">2020-03-12T22:59:04Z</dcterms:modified>
</cp:coreProperties>
</file>