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66" r:id="rId2"/>
    <p:sldId id="270" r:id="rId3"/>
    <p:sldId id="269" r:id="rId4"/>
    <p:sldId id="258" r:id="rId5"/>
    <p:sldId id="259" r:id="rId6"/>
    <p:sldId id="263" r:id="rId7"/>
    <p:sldId id="268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813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25" autoAdjust="0"/>
    <p:restoredTop sz="96224" autoAdjust="0"/>
  </p:normalViewPr>
  <p:slideViewPr>
    <p:cSldViewPr snapToGrid="0">
      <p:cViewPr varScale="1">
        <p:scale>
          <a:sx n="105" d="100"/>
          <a:sy n="105" d="100"/>
        </p:scale>
        <p:origin x="120" y="12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319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B1AD4F-F5E1-44BF-B2CE-5CC53752312E}" type="datetimeFigureOut">
              <a:rPr lang="fr-FR" smtClean="0"/>
              <a:t>31/01/2020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E03F40-5359-45BD-BFB3-41D3E922B8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14238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E03F40-5359-45BD-BFB3-41D3E922B839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69987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E03F40-5359-45BD-BFB3-41D3E922B839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84353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E03F40-5359-45BD-BFB3-41D3E922B839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23357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4591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393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210412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4883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791031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5683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4269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2772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1799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273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3628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710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8881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284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761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837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755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9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8" name="Image 7">
            <a:extLst>
              <a:ext uri="{FF2B5EF4-FFF2-40B4-BE49-F238E27FC236}">
                <a16:creationId xmlns:a16="http://schemas.microsoft.com/office/drawing/2014/main" id="{F7A18294-C7A3-40C8-8281-7515B87996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5305" y="2255689"/>
            <a:ext cx="3706262" cy="1173311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7251C233-AE38-4948-9253-B80C3488D73E}"/>
              </a:ext>
            </a:extLst>
          </p:cNvPr>
          <p:cNvSpPr txBox="1"/>
          <p:nvPr/>
        </p:nvSpPr>
        <p:spPr>
          <a:xfrm>
            <a:off x="1419800" y="420624"/>
            <a:ext cx="7114032" cy="830997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E</a:t>
            </a:r>
            <a:r>
              <a:rPr kumimoji="0" lang="fr-FR" sz="4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scape </a:t>
            </a:r>
            <a:r>
              <a:rPr kumimoji="0" lang="fr-FR" sz="4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G</a:t>
            </a:r>
            <a:r>
              <a:rPr kumimoji="0" lang="fr-FR" sz="4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ame</a:t>
            </a:r>
          </a:p>
        </p:txBody>
      </p:sp>
      <p:pic>
        <p:nvPicPr>
          <p:cNvPr id="43" name="Picture 2" descr="Image associée">
            <a:extLst>
              <a:ext uri="{FF2B5EF4-FFF2-40B4-BE49-F238E27FC236}">
                <a16:creationId xmlns:a16="http://schemas.microsoft.com/office/drawing/2014/main" id="{54C5752D-4EC7-4481-8978-C2DADD71CFA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569173" y="2255689"/>
            <a:ext cx="4130844" cy="1109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BB8728F8-A1DE-4125-BAE7-21CD73BE91BF}"/>
              </a:ext>
            </a:extLst>
          </p:cNvPr>
          <p:cNvSpPr/>
          <p:nvPr/>
        </p:nvSpPr>
        <p:spPr>
          <a:xfrm>
            <a:off x="5410026" y="2386584"/>
            <a:ext cx="80717" cy="978606"/>
          </a:xfrm>
          <a:prstGeom prst="rect">
            <a:avLst/>
          </a:prstGeom>
          <a:solidFill>
            <a:schemeClr val="bg1"/>
          </a:solidFill>
          <a:ln>
            <a:solidFill>
              <a:srgbClr val="A312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32873DBD-738F-41D6-8683-22D7EE787B4E}"/>
              </a:ext>
            </a:extLst>
          </p:cNvPr>
          <p:cNvSpPr txBox="1"/>
          <p:nvPr/>
        </p:nvSpPr>
        <p:spPr>
          <a:xfrm>
            <a:off x="448733" y="3898721"/>
            <a:ext cx="9151535" cy="2708434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Projet d’étude de 2</a:t>
            </a:r>
            <a:r>
              <a:rPr kumimoji="0" lang="fr-FR" sz="24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nde</a:t>
            </a: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 année.</a:t>
            </a:r>
          </a:p>
          <a:p>
            <a:pPr marL="0" marR="0" lvl="0" indent="0" algn="ctr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Revue de projet n°1</a:t>
            </a:r>
          </a:p>
          <a:p>
            <a:pPr marL="0" marR="0" lvl="0" indent="0" algn="ctr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BTS</a:t>
            </a: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 </a:t>
            </a:r>
            <a:r>
              <a:rPr kumimoji="0" lang="fr-F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S</a:t>
            </a: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ystèmes </a:t>
            </a:r>
            <a:r>
              <a:rPr kumimoji="0" lang="fr-F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N</a:t>
            </a: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umériques option </a:t>
            </a:r>
            <a:r>
              <a:rPr kumimoji="0" lang="fr-F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I.R</a:t>
            </a: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.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Eras Medium ITC" panose="020B0602030504020804" pitchFamily="34" charset="0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Etudiants :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GUIGAND Nathan -- MONVOISIN Guillaume -- DOHIN Cyril</a:t>
            </a:r>
          </a:p>
        </p:txBody>
      </p:sp>
    </p:spTree>
    <p:extLst>
      <p:ext uri="{BB962C8B-B14F-4D97-AF65-F5344CB8AC3E}">
        <p14:creationId xmlns:p14="http://schemas.microsoft.com/office/powerpoint/2010/main" val="3053322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4A595CE-57DD-4962-97ED-47058F788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pPr algn="ctr"/>
            <a:r>
              <a:rPr lang="fr-FR" dirty="0"/>
              <a:t>Sommaire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16EFFB0-2A83-488B-939B-957974F17BC3}"/>
              </a:ext>
            </a:extLst>
          </p:cNvPr>
          <p:cNvSpPr/>
          <p:nvPr/>
        </p:nvSpPr>
        <p:spPr>
          <a:xfrm rot="5400000">
            <a:off x="4916185" y="112213"/>
            <a:ext cx="118966" cy="6633575"/>
          </a:xfrm>
          <a:prstGeom prst="rect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9A671F52-1D90-4275-8150-50427A0DE1F5}"/>
              </a:ext>
            </a:extLst>
          </p:cNvPr>
          <p:cNvSpPr/>
          <p:nvPr/>
        </p:nvSpPr>
        <p:spPr>
          <a:xfrm>
            <a:off x="1351474" y="3144084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BC509F92-2DF1-445D-BEB2-4A281A270E30}"/>
              </a:ext>
            </a:extLst>
          </p:cNvPr>
          <p:cNvSpPr/>
          <p:nvPr/>
        </p:nvSpPr>
        <p:spPr>
          <a:xfrm>
            <a:off x="7815645" y="3154665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9" name="Organigramme : Terminateur 18">
            <a:extLst>
              <a:ext uri="{FF2B5EF4-FFF2-40B4-BE49-F238E27FC236}">
                <a16:creationId xmlns:a16="http://schemas.microsoft.com/office/drawing/2014/main" id="{01323297-3137-4013-9B94-63084E101E67}"/>
              </a:ext>
            </a:extLst>
          </p:cNvPr>
          <p:cNvSpPr/>
          <p:nvPr/>
        </p:nvSpPr>
        <p:spPr>
          <a:xfrm rot="5400000">
            <a:off x="2636299" y="3275990"/>
            <a:ext cx="267772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20" name="Organigramme : Terminateur 19">
            <a:extLst>
              <a:ext uri="{FF2B5EF4-FFF2-40B4-BE49-F238E27FC236}">
                <a16:creationId xmlns:a16="http://schemas.microsoft.com/office/drawing/2014/main" id="{597D3737-FC1A-42DE-A25E-B8BABABD8ECE}"/>
              </a:ext>
            </a:extLst>
          </p:cNvPr>
          <p:cNvSpPr/>
          <p:nvPr/>
        </p:nvSpPr>
        <p:spPr>
          <a:xfrm rot="16200000">
            <a:off x="4227114" y="3273420"/>
            <a:ext cx="267772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219CFF6F-CD4C-4DC9-9DF0-D82832FAED55}"/>
              </a:ext>
            </a:extLst>
          </p:cNvPr>
          <p:cNvSpPr/>
          <p:nvPr/>
        </p:nvSpPr>
        <p:spPr>
          <a:xfrm>
            <a:off x="5814214" y="3139177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07A84A6C-1C1B-441D-886C-D14F691066D5}"/>
              </a:ext>
            </a:extLst>
          </p:cNvPr>
          <p:cNvSpPr txBox="1"/>
          <p:nvPr/>
        </p:nvSpPr>
        <p:spPr>
          <a:xfrm>
            <a:off x="805196" y="2676482"/>
            <a:ext cx="16023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Schéma global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15935F79-7B6B-4AB2-95AB-8A09DDEF34FB}"/>
              </a:ext>
            </a:extLst>
          </p:cNvPr>
          <p:cNvSpPr txBox="1"/>
          <p:nvPr/>
        </p:nvSpPr>
        <p:spPr>
          <a:xfrm>
            <a:off x="2439671" y="2559308"/>
            <a:ext cx="16617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Développement web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5B33CCBB-4405-4F59-BF66-A74873DB50AC}"/>
              </a:ext>
            </a:extLst>
          </p:cNvPr>
          <p:cNvSpPr txBox="1"/>
          <p:nvPr/>
        </p:nvSpPr>
        <p:spPr>
          <a:xfrm>
            <a:off x="5682438" y="2559308"/>
            <a:ext cx="16452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Développement </a:t>
            </a:r>
            <a:r>
              <a:rPr lang="fr-FR" sz="1600" dirty="0">
                <a:solidFill>
                  <a:prstClr val="black"/>
                </a:solidFill>
                <a:latin typeface="Trebuchet MS" panose="020B0603020202020204"/>
              </a:rPr>
              <a:t>Arduino</a:t>
            </a:r>
            <a:endParaRPr kumimoji="0" lang="fr-F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ECD3EE34-CD43-4B83-A2BB-3A559605BB2A}"/>
              </a:ext>
            </a:extLst>
          </p:cNvPr>
          <p:cNvSpPr txBox="1"/>
          <p:nvPr/>
        </p:nvSpPr>
        <p:spPr>
          <a:xfrm>
            <a:off x="4020719" y="2559308"/>
            <a:ext cx="16617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Développement web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B36C5AA7-1981-4EC1-8FDE-16DD9B7AFF99}"/>
              </a:ext>
            </a:extLst>
          </p:cNvPr>
          <p:cNvSpPr txBox="1"/>
          <p:nvPr/>
        </p:nvSpPr>
        <p:spPr>
          <a:xfrm>
            <a:off x="7557118" y="2526645"/>
            <a:ext cx="16452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Développement </a:t>
            </a:r>
            <a:r>
              <a:rPr lang="fr-FR" sz="1600" dirty="0">
                <a:solidFill>
                  <a:prstClr val="black"/>
                </a:solidFill>
                <a:latin typeface="Trebuchet MS" panose="020B0603020202020204"/>
              </a:rPr>
              <a:t>Arduino</a:t>
            </a:r>
            <a:endParaRPr kumimoji="0" lang="fr-F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101340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rganigramme : Terminateur 5">
            <a:extLst>
              <a:ext uri="{FF2B5EF4-FFF2-40B4-BE49-F238E27FC236}">
                <a16:creationId xmlns:a16="http://schemas.microsoft.com/office/drawing/2014/main" id="{3A2F6578-AC6F-4ED1-B23C-212ACEE00C6B}"/>
              </a:ext>
            </a:extLst>
          </p:cNvPr>
          <p:cNvSpPr/>
          <p:nvPr/>
        </p:nvSpPr>
        <p:spPr>
          <a:xfrm>
            <a:off x="11352771" y="1569500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2D3E740-A9FF-4C2C-BFFF-1E9FC7D76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72753" y="143435"/>
            <a:ext cx="3330383" cy="1320800"/>
          </a:xfrm>
        </p:spPr>
        <p:txBody>
          <a:bodyPr/>
          <a:lstStyle/>
          <a:p>
            <a:r>
              <a:rPr lang="fr-FR" dirty="0"/>
              <a:t>Schéma global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C76443C-17D9-4F61-A5BA-DE56B54B4ECC}"/>
              </a:ext>
            </a:extLst>
          </p:cNvPr>
          <p:cNvSpPr/>
          <p:nvPr/>
        </p:nvSpPr>
        <p:spPr>
          <a:xfrm>
            <a:off x="11606256" y="808060"/>
            <a:ext cx="104775" cy="56147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9D5301C1-66FE-4A01-94A4-C667304968AB}"/>
              </a:ext>
            </a:extLst>
          </p:cNvPr>
          <p:cNvSpPr/>
          <p:nvPr/>
        </p:nvSpPr>
        <p:spPr>
          <a:xfrm>
            <a:off x="11376584" y="3256218"/>
            <a:ext cx="564118" cy="5429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A12B066B-88F1-42BB-B760-F6FE09BA8C9E}"/>
              </a:ext>
            </a:extLst>
          </p:cNvPr>
          <p:cNvSpPr/>
          <p:nvPr/>
        </p:nvSpPr>
        <p:spPr>
          <a:xfrm>
            <a:off x="11376584" y="5906725"/>
            <a:ext cx="564118" cy="5429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55A0321-5810-49FF-AD10-D6D766CE9F86}"/>
              </a:ext>
            </a:extLst>
          </p:cNvPr>
          <p:cNvSpPr/>
          <p:nvPr/>
        </p:nvSpPr>
        <p:spPr>
          <a:xfrm>
            <a:off x="11606256" y="1010409"/>
            <a:ext cx="104775" cy="54712"/>
          </a:xfrm>
          <a:prstGeom prst="rect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3" name="Organigramme : Terminateur 12">
            <a:extLst>
              <a:ext uri="{FF2B5EF4-FFF2-40B4-BE49-F238E27FC236}">
                <a16:creationId xmlns:a16="http://schemas.microsoft.com/office/drawing/2014/main" id="{B7A2192A-734D-4C25-AA00-6B0C5F2D78DE}"/>
              </a:ext>
            </a:extLst>
          </p:cNvPr>
          <p:cNvSpPr/>
          <p:nvPr/>
        </p:nvSpPr>
        <p:spPr>
          <a:xfrm>
            <a:off x="11352771" y="2412274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BB427E49-FA20-402C-B6D6-712EDD9842C6}"/>
              </a:ext>
            </a:extLst>
          </p:cNvPr>
          <p:cNvSpPr txBox="1"/>
          <p:nvPr/>
        </p:nvSpPr>
        <p:spPr>
          <a:xfrm>
            <a:off x="9834991" y="707897"/>
            <a:ext cx="16023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Schéma global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C9706A4-DB59-4078-A6C8-393A3F991B17}"/>
              </a:ext>
            </a:extLst>
          </p:cNvPr>
          <p:cNvSpPr/>
          <p:nvPr/>
        </p:nvSpPr>
        <p:spPr>
          <a:xfrm>
            <a:off x="11603047" y="973022"/>
            <a:ext cx="107984" cy="92099"/>
          </a:xfrm>
          <a:prstGeom prst="rect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E812B697-1760-4389-A32C-D23E0C09542A}"/>
              </a:ext>
            </a:extLst>
          </p:cNvPr>
          <p:cNvSpPr/>
          <p:nvPr/>
        </p:nvSpPr>
        <p:spPr>
          <a:xfrm>
            <a:off x="11376584" y="605712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pic>
        <p:nvPicPr>
          <p:cNvPr id="16" name="Picture 2" descr="Image associée">
            <a:extLst>
              <a:ext uri="{FF2B5EF4-FFF2-40B4-BE49-F238E27FC236}">
                <a16:creationId xmlns:a16="http://schemas.microsoft.com/office/drawing/2014/main" id="{CE54AA40-5A69-44B5-A196-6AAD86E1359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870C8066-5E29-4E9B-A9A5-F5345F254DB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170"/>
          <a:stretch/>
        </p:blipFill>
        <p:spPr>
          <a:xfrm>
            <a:off x="488363" y="877174"/>
            <a:ext cx="8954429" cy="5914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4556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67ADF1A8-F2D1-4ED6-AA68-AF9A765E1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788" y="839789"/>
            <a:ext cx="4976334" cy="732533"/>
          </a:xfrm>
        </p:spPr>
        <p:txBody>
          <a:bodyPr anchor="t">
            <a:normAutofit/>
          </a:bodyPr>
          <a:lstStyle/>
          <a:p>
            <a:r>
              <a:rPr lang="fr-FR" dirty="0"/>
              <a:t>Développement web 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38696793-F247-469E-96E6-6F92AFB1DE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2371" r="2317" b="-3"/>
          <a:stretch/>
        </p:blipFill>
        <p:spPr>
          <a:xfrm>
            <a:off x="344875" y="2481668"/>
            <a:ext cx="5841493" cy="2192790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45F624B-AC52-41BE-BB4C-47B41B395A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6039" y="2160589"/>
            <a:ext cx="3508546" cy="3880773"/>
          </a:xfrm>
        </p:spPr>
        <p:txBody>
          <a:bodyPr>
            <a:normAutofit/>
          </a:bodyPr>
          <a:lstStyle/>
          <a:p>
            <a:pPr marL="571500" indent="-571500">
              <a:buClr>
                <a:schemeClr val="accent4"/>
              </a:buClr>
              <a:buFont typeface="+mj-lt"/>
              <a:buAutoNum type="romanUcPeriod"/>
            </a:pPr>
            <a:r>
              <a:rPr lang="fr-FR" sz="2000" dirty="0"/>
              <a:t>Créer la page web </a:t>
            </a:r>
          </a:p>
          <a:p>
            <a:pPr marL="571500" indent="-571500">
              <a:buClr>
                <a:schemeClr val="accent4"/>
              </a:buClr>
              <a:buFont typeface="+mj-lt"/>
              <a:buAutoNum type="romanUcPeriod"/>
            </a:pPr>
            <a:r>
              <a:rPr lang="fr-FR" sz="2000" dirty="0"/>
              <a:t>Créer la page de web de connexion</a:t>
            </a:r>
          </a:p>
          <a:p>
            <a:pPr marL="571500" indent="-571500">
              <a:buClr>
                <a:schemeClr val="accent4"/>
              </a:buClr>
              <a:buFont typeface="+mj-lt"/>
              <a:buAutoNum type="romanUcPeriod"/>
            </a:pPr>
            <a:r>
              <a:rPr lang="fr-FR" sz="2000" dirty="0"/>
              <a:t>Créer une page pour gérer les comptes superviseur</a:t>
            </a:r>
          </a:p>
          <a:p>
            <a:pPr marL="571500" indent="-571500">
              <a:buClr>
                <a:schemeClr val="accent4"/>
              </a:buClr>
              <a:buFont typeface="+mj-lt"/>
              <a:buAutoNum type="romanUcPeriod"/>
            </a:pPr>
            <a:r>
              <a:rPr lang="fr-FR" sz="2000" dirty="0"/>
              <a:t>Créer une page pour définir les créneaux</a:t>
            </a:r>
          </a:p>
        </p:txBody>
      </p:sp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rganigramme : Terminateur 5">
            <a:extLst>
              <a:ext uri="{FF2B5EF4-FFF2-40B4-BE49-F238E27FC236}">
                <a16:creationId xmlns:a16="http://schemas.microsoft.com/office/drawing/2014/main" id="{106D4FFE-1167-4454-B79E-4C5DE7D3C6EE}"/>
              </a:ext>
            </a:extLst>
          </p:cNvPr>
          <p:cNvSpPr/>
          <p:nvPr/>
        </p:nvSpPr>
        <p:spPr>
          <a:xfrm>
            <a:off x="11349562" y="1532114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5E82A4-9B7E-4FD1-ABFF-3867B03965C5}"/>
              </a:ext>
            </a:extLst>
          </p:cNvPr>
          <p:cNvSpPr/>
          <p:nvPr/>
        </p:nvSpPr>
        <p:spPr>
          <a:xfrm>
            <a:off x="11603047" y="770674"/>
            <a:ext cx="104775" cy="56147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6E1BCD28-2B17-4ED1-B533-48F4354755FB}"/>
              </a:ext>
            </a:extLst>
          </p:cNvPr>
          <p:cNvSpPr/>
          <p:nvPr/>
        </p:nvSpPr>
        <p:spPr>
          <a:xfrm>
            <a:off x="11373375" y="3218832"/>
            <a:ext cx="564118" cy="5429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68711873-53DC-4A2A-B246-6F8CB5EAD044}"/>
              </a:ext>
            </a:extLst>
          </p:cNvPr>
          <p:cNvSpPr/>
          <p:nvPr/>
        </p:nvSpPr>
        <p:spPr>
          <a:xfrm>
            <a:off x="11373375" y="5869339"/>
            <a:ext cx="564118" cy="5429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0" name="Organigramme : Terminateur 9">
            <a:extLst>
              <a:ext uri="{FF2B5EF4-FFF2-40B4-BE49-F238E27FC236}">
                <a16:creationId xmlns:a16="http://schemas.microsoft.com/office/drawing/2014/main" id="{0E0462A6-BE23-4CA9-99E2-11599664F6F5}"/>
              </a:ext>
            </a:extLst>
          </p:cNvPr>
          <p:cNvSpPr/>
          <p:nvPr/>
        </p:nvSpPr>
        <p:spPr>
          <a:xfrm>
            <a:off x="11349562" y="2365463"/>
            <a:ext cx="267772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6CF0E39-AB8A-41CE-9317-01A34CB948C2}"/>
              </a:ext>
            </a:extLst>
          </p:cNvPr>
          <p:cNvSpPr/>
          <p:nvPr/>
        </p:nvSpPr>
        <p:spPr>
          <a:xfrm>
            <a:off x="11603047" y="973022"/>
            <a:ext cx="104775" cy="644817"/>
          </a:xfrm>
          <a:prstGeom prst="rect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06A75D3D-3447-4F68-8FCE-CE6378D68F4C}"/>
              </a:ext>
            </a:extLst>
          </p:cNvPr>
          <p:cNvSpPr/>
          <p:nvPr/>
        </p:nvSpPr>
        <p:spPr>
          <a:xfrm>
            <a:off x="11373375" y="568326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AF754FBB-FC13-4B4C-AED5-B46902F924EE}"/>
              </a:ext>
            </a:extLst>
          </p:cNvPr>
          <p:cNvSpPr txBox="1"/>
          <p:nvPr/>
        </p:nvSpPr>
        <p:spPr>
          <a:xfrm>
            <a:off x="9711656" y="1391510"/>
            <a:ext cx="16617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Développement web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61451AEE-B501-488A-9BA6-32DB1F1BCCA6}"/>
              </a:ext>
            </a:extLst>
          </p:cNvPr>
          <p:cNvSpPr txBox="1"/>
          <p:nvPr/>
        </p:nvSpPr>
        <p:spPr>
          <a:xfrm>
            <a:off x="338687" y="2865290"/>
            <a:ext cx="9156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b="1" dirty="0"/>
              <a:t>Superviseur</a:t>
            </a:r>
            <a:endParaRPr lang="fr-FR" sz="1000" b="1" dirty="0"/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867002B0-F9F1-44DA-9E06-C926BFD180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9063" r="87555" b="6504"/>
          <a:stretch/>
        </p:blipFill>
        <p:spPr>
          <a:xfrm>
            <a:off x="338687" y="2580875"/>
            <a:ext cx="744200" cy="351775"/>
          </a:xfrm>
          <a:prstGeom prst="rect">
            <a:avLst/>
          </a:prstGeom>
        </p:spPr>
      </p:pic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F08DAE7D-D908-40F7-B7C7-02369557400C}"/>
              </a:ext>
            </a:extLst>
          </p:cNvPr>
          <p:cNvCxnSpPr>
            <a:cxnSpLocks/>
          </p:cNvCxnSpPr>
          <p:nvPr/>
        </p:nvCxnSpPr>
        <p:spPr>
          <a:xfrm flipV="1">
            <a:off x="1082887" y="2731629"/>
            <a:ext cx="662023" cy="1290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61735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75A06E6-AA5A-4AF1-BEAB-801A3635E4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4033157" cy="3880773"/>
          </a:xfrm>
        </p:spPr>
        <p:txBody>
          <a:bodyPr/>
          <a:lstStyle/>
          <a:p>
            <a:pPr marL="0" indent="0">
              <a:buClr>
                <a:schemeClr val="accent4"/>
              </a:buClr>
              <a:buNone/>
            </a:pPr>
            <a:r>
              <a:rPr lang="fr-FR" sz="2000" u="sng" dirty="0"/>
              <a:t>Page web</a:t>
            </a:r>
            <a:r>
              <a:rPr lang="fr-FR" sz="2000" dirty="0"/>
              <a:t> : </a:t>
            </a:r>
          </a:p>
          <a:p>
            <a:pPr marL="0" indent="0">
              <a:buClr>
                <a:schemeClr val="accent4"/>
              </a:buClr>
              <a:buNone/>
            </a:pPr>
            <a:endParaRPr lang="fr-FR" dirty="0"/>
          </a:p>
          <a:p>
            <a:pPr>
              <a:buClr>
                <a:schemeClr val="accent4"/>
              </a:buClr>
            </a:pPr>
            <a:r>
              <a:rPr lang="fr-FR" dirty="0"/>
              <a:t>Esthétique (Template, Bootstrap)</a:t>
            </a:r>
          </a:p>
          <a:p>
            <a:pPr>
              <a:buClr>
                <a:schemeClr val="accent4"/>
              </a:buClr>
            </a:pPr>
            <a:r>
              <a:rPr lang="fr-FR" dirty="0"/>
              <a:t>Ergonomie : Permettre au client de réservé un créneau (formulaire) et de naviguer entre les pages facilement (Bootstrap, plugins).</a:t>
            </a:r>
          </a:p>
          <a:p>
            <a:pPr>
              <a:buClr>
                <a:schemeClr val="accent4"/>
              </a:buClr>
            </a:pPr>
            <a:r>
              <a:rPr lang="fr-FR" dirty="0"/>
              <a:t>Apache pour mettre en ligne le site web.</a:t>
            </a:r>
          </a:p>
          <a:p>
            <a:pPr marL="0" indent="0">
              <a:buClr>
                <a:schemeClr val="accent4"/>
              </a:buClr>
              <a:buNone/>
            </a:pPr>
            <a:endParaRPr lang="fr-FR" dirty="0"/>
          </a:p>
        </p:txBody>
      </p:sp>
      <p:pic>
        <p:nvPicPr>
          <p:cNvPr id="4" name="Picture 2" descr="Image associée">
            <a:extLst>
              <a:ext uri="{FF2B5EF4-FFF2-40B4-BE49-F238E27FC236}">
                <a16:creationId xmlns:a16="http://schemas.microsoft.com/office/drawing/2014/main" id="{AD07FE0C-BD2D-4F75-8F2D-01CF8AB2C17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EF9BB140-F28B-4E1F-BCA7-F0C1B5596CB2}"/>
              </a:ext>
            </a:extLst>
          </p:cNvPr>
          <p:cNvSpPr txBox="1">
            <a:spLocks/>
          </p:cNvSpPr>
          <p:nvPr/>
        </p:nvSpPr>
        <p:spPr>
          <a:xfrm>
            <a:off x="4962679" y="2160588"/>
            <a:ext cx="4739953" cy="353808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400" u="sng" dirty="0"/>
              <a:t>Page de connexion :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Permettre à l’administrateur et au superviseur de se connecter -&gt; formulaire de connexion</a:t>
            </a:r>
          </a:p>
          <a:p>
            <a:r>
              <a:rPr lang="fr-FR" dirty="0"/>
              <a:t>En fonction du pseudo et mot de passe saisie, la personne sera redirigée vers une page dédiée : </a:t>
            </a:r>
          </a:p>
          <a:p>
            <a:pPr marL="0" indent="0">
              <a:buNone/>
            </a:pPr>
            <a:r>
              <a:rPr lang="fr-FR" dirty="0"/>
              <a:t>Administrateur -&gt; formulaire (ajout, modification et suppression de comptes superviseur) </a:t>
            </a:r>
          </a:p>
          <a:p>
            <a:pPr marL="0" indent="0">
              <a:buNone/>
            </a:pPr>
            <a:r>
              <a:rPr lang="fr-FR" dirty="0"/>
              <a:t>Superviseur -&gt; formulaire (ajout, suppression de créneaux)</a:t>
            </a:r>
          </a:p>
          <a:p>
            <a:r>
              <a:rPr lang="fr-FR" dirty="0"/>
              <a:t>MySQL pour les BDD</a:t>
            </a:r>
          </a:p>
        </p:txBody>
      </p:sp>
      <p:sp>
        <p:nvSpPr>
          <p:cNvPr id="6" name="Organigramme : Terminateur 5">
            <a:extLst>
              <a:ext uri="{FF2B5EF4-FFF2-40B4-BE49-F238E27FC236}">
                <a16:creationId xmlns:a16="http://schemas.microsoft.com/office/drawing/2014/main" id="{5D3D99A9-7D67-4EA5-97B0-21973B392FAD}"/>
              </a:ext>
            </a:extLst>
          </p:cNvPr>
          <p:cNvSpPr/>
          <p:nvPr/>
        </p:nvSpPr>
        <p:spPr>
          <a:xfrm>
            <a:off x="11349562" y="1532114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28A909-47B4-4A18-B5A3-7200977929F3}"/>
              </a:ext>
            </a:extLst>
          </p:cNvPr>
          <p:cNvSpPr/>
          <p:nvPr/>
        </p:nvSpPr>
        <p:spPr>
          <a:xfrm>
            <a:off x="11603047" y="770674"/>
            <a:ext cx="104775" cy="56147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8B0F7AD9-3804-45A6-B6CE-47EFED23DC38}"/>
              </a:ext>
            </a:extLst>
          </p:cNvPr>
          <p:cNvSpPr/>
          <p:nvPr/>
        </p:nvSpPr>
        <p:spPr>
          <a:xfrm>
            <a:off x="11373375" y="5869339"/>
            <a:ext cx="564118" cy="5429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0" name="Organigramme : Terminateur 9">
            <a:extLst>
              <a:ext uri="{FF2B5EF4-FFF2-40B4-BE49-F238E27FC236}">
                <a16:creationId xmlns:a16="http://schemas.microsoft.com/office/drawing/2014/main" id="{F77B26E4-7AD2-4216-B96D-AD9022186366}"/>
              </a:ext>
            </a:extLst>
          </p:cNvPr>
          <p:cNvSpPr/>
          <p:nvPr/>
        </p:nvSpPr>
        <p:spPr>
          <a:xfrm>
            <a:off x="11349562" y="2365463"/>
            <a:ext cx="267772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A3F44C4-D08A-45B1-A92C-460098E5F48B}"/>
              </a:ext>
            </a:extLst>
          </p:cNvPr>
          <p:cNvSpPr/>
          <p:nvPr/>
        </p:nvSpPr>
        <p:spPr>
          <a:xfrm>
            <a:off x="11603047" y="973022"/>
            <a:ext cx="104775" cy="1478166"/>
          </a:xfrm>
          <a:prstGeom prst="rect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33BB8E57-B869-4E01-A590-F2A5E1A7E3A5}"/>
              </a:ext>
            </a:extLst>
          </p:cNvPr>
          <p:cNvSpPr/>
          <p:nvPr/>
        </p:nvSpPr>
        <p:spPr>
          <a:xfrm>
            <a:off x="11373375" y="568326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3" name="Titre 1">
            <a:extLst>
              <a:ext uri="{FF2B5EF4-FFF2-40B4-BE49-F238E27FC236}">
                <a16:creationId xmlns:a16="http://schemas.microsoft.com/office/drawing/2014/main" id="{B43190F0-A9BF-442C-B746-057BC44E8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863" y="839788"/>
            <a:ext cx="4739953" cy="778051"/>
          </a:xfrm>
        </p:spPr>
        <p:txBody>
          <a:bodyPr anchor="t">
            <a:normAutofit/>
          </a:bodyPr>
          <a:lstStyle/>
          <a:p>
            <a:r>
              <a:rPr lang="fr-FR" dirty="0"/>
              <a:t>Développement web 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4D1DEB35-BCC5-45B8-ACFF-235D0A86C5C2}"/>
              </a:ext>
            </a:extLst>
          </p:cNvPr>
          <p:cNvSpPr txBox="1"/>
          <p:nvPr/>
        </p:nvSpPr>
        <p:spPr>
          <a:xfrm>
            <a:off x="9763854" y="2228245"/>
            <a:ext cx="17243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Développement web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8F312CC4-74D1-443C-B0C7-28C93D9A1F8A}"/>
              </a:ext>
            </a:extLst>
          </p:cNvPr>
          <p:cNvSpPr/>
          <p:nvPr/>
        </p:nvSpPr>
        <p:spPr>
          <a:xfrm>
            <a:off x="11373375" y="3218832"/>
            <a:ext cx="564118" cy="5429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41210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8BC88B-1700-48E2-8673-1A49E7FF1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052" y="450851"/>
            <a:ext cx="5249930" cy="1320800"/>
          </a:xfrm>
        </p:spPr>
        <p:txBody>
          <a:bodyPr anchor="ctr">
            <a:normAutofit/>
          </a:bodyPr>
          <a:lstStyle/>
          <a:p>
            <a:r>
              <a:rPr lang="fr-FR" dirty="0"/>
              <a:t>Développement Arduino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4CFE789-BF3D-476A-84CC-B2F14B50F8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167" y="2160589"/>
            <a:ext cx="3720916" cy="3560733"/>
          </a:xfrm>
        </p:spPr>
        <p:txBody>
          <a:bodyPr>
            <a:normAutofit/>
          </a:bodyPr>
          <a:lstStyle/>
          <a:p>
            <a:pPr marL="400050" indent="-400050">
              <a:buClr>
                <a:schemeClr val="accent4"/>
              </a:buClr>
              <a:buFont typeface="+mj-lt"/>
              <a:buAutoNum type="romanUcPeriod"/>
            </a:pPr>
            <a:r>
              <a:rPr lang="fr-FR" sz="2000" dirty="0"/>
              <a:t>Connecter le pavé numérique</a:t>
            </a:r>
          </a:p>
          <a:p>
            <a:pPr marL="400050" indent="-400050">
              <a:buClr>
                <a:schemeClr val="accent4"/>
              </a:buClr>
              <a:buFont typeface="+mj-lt"/>
              <a:buAutoNum type="romanUcPeriod"/>
            </a:pPr>
            <a:r>
              <a:rPr lang="fr-FR" sz="2000" dirty="0"/>
              <a:t>Connecter l’afficheur </a:t>
            </a:r>
          </a:p>
          <a:p>
            <a:pPr marL="400050" indent="-400050">
              <a:buClr>
                <a:schemeClr val="accent4"/>
              </a:buClr>
              <a:buFont typeface="+mj-lt"/>
              <a:buAutoNum type="romanUcPeriod"/>
            </a:pPr>
            <a:r>
              <a:rPr lang="fr-FR" sz="2000" dirty="0"/>
              <a:t>Connecter le buzzer</a:t>
            </a:r>
          </a:p>
          <a:p>
            <a:pPr marL="400050" indent="-400050">
              <a:buClr>
                <a:schemeClr val="accent4"/>
              </a:buClr>
              <a:buFont typeface="+mj-lt"/>
              <a:buAutoNum type="romanUcPeriod"/>
            </a:pPr>
            <a:r>
              <a:rPr lang="fr-FR" sz="2000" dirty="0"/>
              <a:t>Afficher l’énigme et activer le buzzer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A5A89C8-0DD0-447C-89DB-C085420B56E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91" t="754" r="2507" b="50850"/>
          <a:stretch/>
        </p:blipFill>
        <p:spPr>
          <a:xfrm>
            <a:off x="4110736" y="1740476"/>
            <a:ext cx="5468748" cy="3499636"/>
          </a:xfrm>
          <a:prstGeom prst="rect">
            <a:avLst/>
          </a:prstGeom>
        </p:spPr>
      </p:pic>
      <p:pic>
        <p:nvPicPr>
          <p:cNvPr id="19" name="Picture 2" descr="Image associée">
            <a:extLst>
              <a:ext uri="{FF2B5EF4-FFF2-40B4-BE49-F238E27FC236}">
                <a16:creationId xmlns:a16="http://schemas.microsoft.com/office/drawing/2014/main" id="{68310222-BB95-4566-8E7F-CDE0179E203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Organigramme : Terminateur 6">
            <a:extLst>
              <a:ext uri="{FF2B5EF4-FFF2-40B4-BE49-F238E27FC236}">
                <a16:creationId xmlns:a16="http://schemas.microsoft.com/office/drawing/2014/main" id="{F13B37A6-712F-484E-B3E4-C1E1E149CD4D}"/>
              </a:ext>
            </a:extLst>
          </p:cNvPr>
          <p:cNvSpPr/>
          <p:nvPr/>
        </p:nvSpPr>
        <p:spPr>
          <a:xfrm>
            <a:off x="11349562" y="1532114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327B5F2-A7AB-4035-9037-4EEB290835AD}"/>
              </a:ext>
            </a:extLst>
          </p:cNvPr>
          <p:cNvSpPr/>
          <p:nvPr/>
        </p:nvSpPr>
        <p:spPr>
          <a:xfrm>
            <a:off x="11603047" y="770674"/>
            <a:ext cx="104775" cy="56147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5FCA81ED-0D1D-4AA7-86F4-5414185BB7B7}"/>
              </a:ext>
            </a:extLst>
          </p:cNvPr>
          <p:cNvSpPr/>
          <p:nvPr/>
        </p:nvSpPr>
        <p:spPr>
          <a:xfrm>
            <a:off x="11373375" y="5869339"/>
            <a:ext cx="564118" cy="5429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1" name="Organigramme : Terminateur 10">
            <a:extLst>
              <a:ext uri="{FF2B5EF4-FFF2-40B4-BE49-F238E27FC236}">
                <a16:creationId xmlns:a16="http://schemas.microsoft.com/office/drawing/2014/main" id="{DDF2CA8D-BD3B-493E-8C78-8B03361675A9}"/>
              </a:ext>
            </a:extLst>
          </p:cNvPr>
          <p:cNvSpPr/>
          <p:nvPr/>
        </p:nvSpPr>
        <p:spPr>
          <a:xfrm>
            <a:off x="11349562" y="2365463"/>
            <a:ext cx="267772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605585-A55D-4F07-A4C1-0C316D4196C9}"/>
              </a:ext>
            </a:extLst>
          </p:cNvPr>
          <p:cNvSpPr/>
          <p:nvPr/>
        </p:nvSpPr>
        <p:spPr>
          <a:xfrm>
            <a:off x="11603047" y="973020"/>
            <a:ext cx="104775" cy="2675436"/>
          </a:xfrm>
          <a:prstGeom prst="rect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3B678E32-D7D9-4CB4-9139-3CB4EAD8D065}"/>
              </a:ext>
            </a:extLst>
          </p:cNvPr>
          <p:cNvSpPr/>
          <p:nvPr/>
        </p:nvSpPr>
        <p:spPr>
          <a:xfrm>
            <a:off x="11373375" y="568326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616A14F6-BFEC-42F6-81D0-6D0B64BA2965}"/>
              </a:ext>
            </a:extLst>
          </p:cNvPr>
          <p:cNvSpPr txBox="1"/>
          <p:nvPr/>
        </p:nvSpPr>
        <p:spPr>
          <a:xfrm>
            <a:off x="9768620" y="3218832"/>
            <a:ext cx="16452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Développement </a:t>
            </a:r>
            <a:r>
              <a:rPr lang="fr-FR" sz="1600" dirty="0">
                <a:solidFill>
                  <a:prstClr val="black"/>
                </a:solidFill>
                <a:latin typeface="Trebuchet MS" panose="020B0603020202020204"/>
              </a:rPr>
              <a:t>Arduino</a:t>
            </a:r>
            <a:endParaRPr kumimoji="0" lang="fr-F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AD5DA702-D09B-4F0A-B07A-888FDA16CA09}"/>
              </a:ext>
            </a:extLst>
          </p:cNvPr>
          <p:cNvSpPr/>
          <p:nvPr/>
        </p:nvSpPr>
        <p:spPr>
          <a:xfrm>
            <a:off x="11373375" y="3218832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77459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AF902F3-9937-4DB7-AC73-46E736BF1E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3458439" cy="3880773"/>
          </a:xfrm>
        </p:spPr>
        <p:txBody>
          <a:bodyPr/>
          <a:lstStyle/>
          <a:p>
            <a:pPr marL="0" indent="0">
              <a:buNone/>
            </a:pPr>
            <a:r>
              <a:rPr lang="fr-FR" sz="2000" u="sng" dirty="0"/>
              <a:t>Connexion des composants :</a:t>
            </a:r>
          </a:p>
          <a:p>
            <a:pPr marL="0" indent="0">
              <a:buNone/>
            </a:pPr>
            <a:endParaRPr lang="fr-FR" sz="2000" u="sng" dirty="0"/>
          </a:p>
          <a:p>
            <a:r>
              <a:rPr lang="fr-FR" dirty="0"/>
              <a:t>Câbler les composants sur l'Arduino.</a:t>
            </a:r>
          </a:p>
          <a:p>
            <a:r>
              <a:rPr lang="fr-FR" dirty="0"/>
              <a:t>Coder le programme de connexion sur l’Arduino avec les librairies correspondantes.</a:t>
            </a:r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BCD23E67-4CEA-4EF2-A1F5-BF44ED402977}"/>
              </a:ext>
            </a:extLst>
          </p:cNvPr>
          <p:cNvSpPr txBox="1">
            <a:spLocks/>
          </p:cNvSpPr>
          <p:nvPr/>
        </p:nvSpPr>
        <p:spPr>
          <a:xfrm>
            <a:off x="677333" y="568326"/>
            <a:ext cx="5921049" cy="1320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dirty="0"/>
              <a:t>Développement Arduino</a:t>
            </a:r>
          </a:p>
        </p:txBody>
      </p:sp>
      <p:pic>
        <p:nvPicPr>
          <p:cNvPr id="7" name="Picture 2" descr="Image associée">
            <a:extLst>
              <a:ext uri="{FF2B5EF4-FFF2-40B4-BE49-F238E27FC236}">
                <a16:creationId xmlns:a16="http://schemas.microsoft.com/office/drawing/2014/main" id="{B23DB64B-9248-4262-BD92-EE7F6FE67D5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989E1277-11F9-412A-948F-626C83E2E89F}"/>
              </a:ext>
            </a:extLst>
          </p:cNvPr>
          <p:cNvSpPr txBox="1">
            <a:spLocks/>
          </p:cNvSpPr>
          <p:nvPr/>
        </p:nvSpPr>
        <p:spPr>
          <a:xfrm>
            <a:off x="5150063" y="2072104"/>
            <a:ext cx="4329497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000" u="sng" dirty="0"/>
              <a:t>Afficher l’énigme et activer le buzzer :</a:t>
            </a:r>
          </a:p>
          <a:p>
            <a:pPr marL="0" indent="0">
              <a:buNone/>
            </a:pPr>
            <a:endParaRPr lang="fr-FR" sz="2000" u="sng" dirty="0"/>
          </a:p>
          <a:p>
            <a:pPr>
              <a:buClr>
                <a:schemeClr val="accent4"/>
              </a:buClr>
            </a:pPr>
            <a:r>
              <a:rPr lang="fr-FR" dirty="0"/>
              <a:t>Coder sur l'Arduino le programme permettant d’activer le buzzer et d’afficher l’énigme sur l’écran LCD. </a:t>
            </a:r>
          </a:p>
          <a:p>
            <a:pPr>
              <a:buClr>
                <a:schemeClr val="accent4"/>
              </a:buClr>
            </a:pPr>
            <a:r>
              <a:rPr lang="fr-FR" dirty="0"/>
              <a:t>Fonction permettant de vérifié le code du pavé numérique.</a:t>
            </a:r>
          </a:p>
        </p:txBody>
      </p:sp>
      <p:sp>
        <p:nvSpPr>
          <p:cNvPr id="16" name="Organigramme : Terminateur 15">
            <a:extLst>
              <a:ext uri="{FF2B5EF4-FFF2-40B4-BE49-F238E27FC236}">
                <a16:creationId xmlns:a16="http://schemas.microsoft.com/office/drawing/2014/main" id="{41FDEEF8-9A75-4299-8AD1-68DEF044FA12}"/>
              </a:ext>
            </a:extLst>
          </p:cNvPr>
          <p:cNvSpPr/>
          <p:nvPr/>
        </p:nvSpPr>
        <p:spPr>
          <a:xfrm>
            <a:off x="11349562" y="1532114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A4B9DD9-0780-4E42-BB36-A4FFFC19FD9F}"/>
              </a:ext>
            </a:extLst>
          </p:cNvPr>
          <p:cNvSpPr/>
          <p:nvPr/>
        </p:nvSpPr>
        <p:spPr>
          <a:xfrm>
            <a:off x="11603047" y="770674"/>
            <a:ext cx="104775" cy="56147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20" name="Organigramme : Terminateur 19">
            <a:extLst>
              <a:ext uri="{FF2B5EF4-FFF2-40B4-BE49-F238E27FC236}">
                <a16:creationId xmlns:a16="http://schemas.microsoft.com/office/drawing/2014/main" id="{8A2697BC-A7E2-43CB-ACEB-82F07B61B86A}"/>
              </a:ext>
            </a:extLst>
          </p:cNvPr>
          <p:cNvSpPr/>
          <p:nvPr/>
        </p:nvSpPr>
        <p:spPr>
          <a:xfrm>
            <a:off x="11349562" y="2365463"/>
            <a:ext cx="267772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2C9E07C-A9E8-4C22-9B58-1E9E02CA8E57}"/>
              </a:ext>
            </a:extLst>
          </p:cNvPr>
          <p:cNvSpPr/>
          <p:nvPr/>
        </p:nvSpPr>
        <p:spPr>
          <a:xfrm>
            <a:off x="11603047" y="973022"/>
            <a:ext cx="104775" cy="4979855"/>
          </a:xfrm>
          <a:prstGeom prst="rect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95147BC9-ADEE-4627-BECE-807CBC77E0F7}"/>
              </a:ext>
            </a:extLst>
          </p:cNvPr>
          <p:cNvSpPr/>
          <p:nvPr/>
        </p:nvSpPr>
        <p:spPr>
          <a:xfrm>
            <a:off x="11373375" y="568326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5BBBBEC6-3E7D-4924-A672-32FBECB5BED8}"/>
              </a:ext>
            </a:extLst>
          </p:cNvPr>
          <p:cNvSpPr txBox="1"/>
          <p:nvPr/>
        </p:nvSpPr>
        <p:spPr>
          <a:xfrm>
            <a:off x="9733045" y="5951767"/>
            <a:ext cx="16671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Développement </a:t>
            </a:r>
            <a:r>
              <a:rPr lang="fr-FR" sz="1600" dirty="0">
                <a:solidFill>
                  <a:prstClr val="black"/>
                </a:solidFill>
                <a:latin typeface="Trebuchet MS" panose="020B0603020202020204"/>
              </a:rPr>
              <a:t>Arduino</a:t>
            </a:r>
            <a:endParaRPr kumimoji="0" lang="fr-F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56EC6663-532F-4461-BF97-5FB79B299CFF}"/>
              </a:ext>
            </a:extLst>
          </p:cNvPr>
          <p:cNvSpPr/>
          <p:nvPr/>
        </p:nvSpPr>
        <p:spPr>
          <a:xfrm>
            <a:off x="11373375" y="3218832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FEA445A8-208D-426C-92BF-3F8E1D9F5C39}"/>
              </a:ext>
            </a:extLst>
          </p:cNvPr>
          <p:cNvSpPr/>
          <p:nvPr/>
        </p:nvSpPr>
        <p:spPr>
          <a:xfrm>
            <a:off x="11359088" y="5869338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934742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Facette">
  <a:themeElements>
    <a:clrScheme name="Charte Graphique Téléthon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E6B91E"/>
      </a:accent1>
      <a:accent2>
        <a:srgbClr val="CCABE5"/>
      </a:accent2>
      <a:accent3>
        <a:srgbClr val="00B0F0"/>
      </a:accent3>
      <a:accent4>
        <a:srgbClr val="7030A0"/>
      </a:accent4>
      <a:accent5>
        <a:srgbClr val="0070C0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</TotalTime>
  <Words>268</Words>
  <Application>Microsoft Office PowerPoint</Application>
  <PresentationFormat>Grand écran</PresentationFormat>
  <Paragraphs>55</Paragraphs>
  <Slides>7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3" baseType="lpstr">
      <vt:lpstr>Arial</vt:lpstr>
      <vt:lpstr>Calibri</vt:lpstr>
      <vt:lpstr>Eras Medium ITC</vt:lpstr>
      <vt:lpstr>Trebuchet MS</vt:lpstr>
      <vt:lpstr>Wingdings 3</vt:lpstr>
      <vt:lpstr>Facette</vt:lpstr>
      <vt:lpstr>Présentation PowerPoint</vt:lpstr>
      <vt:lpstr>Sommaire</vt:lpstr>
      <vt:lpstr>Schéma global</vt:lpstr>
      <vt:lpstr>Développement web </vt:lpstr>
      <vt:lpstr>Développement web </vt:lpstr>
      <vt:lpstr>Développement Arduino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Théléton</dc:title>
  <dc:creator>DOHIN Cyril</dc:creator>
  <cp:lastModifiedBy>DOHIN Cyril</cp:lastModifiedBy>
  <cp:revision>52</cp:revision>
  <dcterms:created xsi:type="dcterms:W3CDTF">2020-01-17T08:26:20Z</dcterms:created>
  <dcterms:modified xsi:type="dcterms:W3CDTF">2020-01-31T15:02:33Z</dcterms:modified>
</cp:coreProperties>
</file>