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6" r:id="rId2"/>
    <p:sldId id="270" r:id="rId3"/>
    <p:sldId id="269" r:id="rId4"/>
    <p:sldId id="258" r:id="rId5"/>
    <p:sldId id="259" r:id="rId6"/>
    <p:sldId id="263" r:id="rId7"/>
    <p:sldId id="268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1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6224" autoAdjust="0"/>
  </p:normalViewPr>
  <p:slideViewPr>
    <p:cSldViewPr snapToGrid="0">
      <p:cViewPr varScale="1">
        <p:scale>
          <a:sx n="105" d="100"/>
          <a:sy n="105" d="100"/>
        </p:scale>
        <p:origin x="12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1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1AD4F-F5E1-44BF-B2CE-5CC53752312E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03F40-5359-45BD-BFB3-41D3E922B8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423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3F40-5359-45BD-BFB3-41D3E922B83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998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3F40-5359-45BD-BFB3-41D3E922B83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43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3F40-5359-45BD-BFB3-41D3E922B83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33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9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9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1041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88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9103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68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26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7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9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7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2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1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8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6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3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5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scape </a:t>
            </a: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569173" y="2255689"/>
            <a:ext cx="4130844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70843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Projet d’étude de 2</a:t>
            </a:r>
            <a:r>
              <a:rPr kumimoji="0" lang="fr-FR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nde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année.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Revue de projet n°1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BTS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ystèmes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umériques option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I.R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Etudiants 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GUIGAND Nathan -- MONVOISIN Guillaume -- DOHIN Cyril</a:t>
            </a:r>
          </a:p>
        </p:txBody>
      </p:sp>
    </p:spTree>
    <p:extLst>
      <p:ext uri="{BB962C8B-B14F-4D97-AF65-F5344CB8AC3E}">
        <p14:creationId xmlns:p14="http://schemas.microsoft.com/office/powerpoint/2010/main" val="30533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A595CE-57DD-4962-97ED-47058F78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6EFFB0-2A83-488B-939B-957974F17BC3}"/>
              </a:ext>
            </a:extLst>
          </p:cNvPr>
          <p:cNvSpPr/>
          <p:nvPr/>
        </p:nvSpPr>
        <p:spPr>
          <a:xfrm rot="5400000">
            <a:off x="4916185" y="112213"/>
            <a:ext cx="118966" cy="6633575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A671F52-1D90-4275-8150-50427A0DE1F5}"/>
              </a:ext>
            </a:extLst>
          </p:cNvPr>
          <p:cNvSpPr/>
          <p:nvPr/>
        </p:nvSpPr>
        <p:spPr>
          <a:xfrm>
            <a:off x="1351474" y="314408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C509F92-2DF1-445D-BEB2-4A281A270E30}"/>
              </a:ext>
            </a:extLst>
          </p:cNvPr>
          <p:cNvSpPr/>
          <p:nvPr/>
        </p:nvSpPr>
        <p:spPr>
          <a:xfrm>
            <a:off x="7815645" y="3154665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01323297-3137-4013-9B94-63084E101E67}"/>
              </a:ext>
            </a:extLst>
          </p:cNvPr>
          <p:cNvSpPr/>
          <p:nvPr/>
        </p:nvSpPr>
        <p:spPr>
          <a:xfrm rot="5400000">
            <a:off x="2636299" y="3275990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597D3737-FC1A-42DE-A25E-B8BABABD8ECE}"/>
              </a:ext>
            </a:extLst>
          </p:cNvPr>
          <p:cNvSpPr/>
          <p:nvPr/>
        </p:nvSpPr>
        <p:spPr>
          <a:xfrm rot="16200000">
            <a:off x="4227114" y="3273420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219CFF6F-CD4C-4DC9-9DF0-D82832FAED55}"/>
              </a:ext>
            </a:extLst>
          </p:cNvPr>
          <p:cNvSpPr/>
          <p:nvPr/>
        </p:nvSpPr>
        <p:spPr>
          <a:xfrm>
            <a:off x="5814214" y="313917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7A84A6C-1C1B-441D-886C-D14F691066D5}"/>
              </a:ext>
            </a:extLst>
          </p:cNvPr>
          <p:cNvSpPr txBox="1"/>
          <p:nvPr/>
        </p:nvSpPr>
        <p:spPr>
          <a:xfrm>
            <a:off x="805196" y="2676482"/>
            <a:ext cx="160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Schéma global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5935F79-7B6B-4AB2-95AB-8A09DDEF34FB}"/>
              </a:ext>
            </a:extLst>
          </p:cNvPr>
          <p:cNvSpPr txBox="1"/>
          <p:nvPr/>
        </p:nvSpPr>
        <p:spPr>
          <a:xfrm>
            <a:off x="2439671" y="2559308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web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B33CCBB-4405-4F59-BF66-A74873DB50AC}"/>
              </a:ext>
            </a:extLst>
          </p:cNvPr>
          <p:cNvSpPr txBox="1"/>
          <p:nvPr/>
        </p:nvSpPr>
        <p:spPr>
          <a:xfrm>
            <a:off x="5682438" y="2559308"/>
            <a:ext cx="1645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CD3EE34-CD43-4B83-A2BB-3A559605BB2A}"/>
              </a:ext>
            </a:extLst>
          </p:cNvPr>
          <p:cNvSpPr txBox="1"/>
          <p:nvPr/>
        </p:nvSpPr>
        <p:spPr>
          <a:xfrm>
            <a:off x="4020719" y="2559308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web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6C5AA7-1981-4EC1-8FDE-16DD9B7AFF99}"/>
              </a:ext>
            </a:extLst>
          </p:cNvPr>
          <p:cNvSpPr txBox="1"/>
          <p:nvPr/>
        </p:nvSpPr>
        <p:spPr>
          <a:xfrm>
            <a:off x="7557118" y="2526645"/>
            <a:ext cx="1645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01340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3A2F6578-AC6F-4ED1-B23C-212ACEE00C6B}"/>
              </a:ext>
            </a:extLst>
          </p:cNvPr>
          <p:cNvSpPr/>
          <p:nvPr/>
        </p:nvSpPr>
        <p:spPr>
          <a:xfrm>
            <a:off x="11352771" y="1569500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D3E740-A9FF-4C2C-BFFF-1E9FC7D7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753" y="143435"/>
            <a:ext cx="3330383" cy="1320800"/>
          </a:xfrm>
        </p:spPr>
        <p:txBody>
          <a:bodyPr/>
          <a:lstStyle/>
          <a:p>
            <a:r>
              <a:rPr lang="fr-FR" dirty="0"/>
              <a:t>Schéma global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76443C-17D9-4F61-A5BA-DE56B54B4ECC}"/>
              </a:ext>
            </a:extLst>
          </p:cNvPr>
          <p:cNvSpPr/>
          <p:nvPr/>
        </p:nvSpPr>
        <p:spPr>
          <a:xfrm>
            <a:off x="11606256" y="808060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D5301C1-66FE-4A01-94A4-C667304968AB}"/>
              </a:ext>
            </a:extLst>
          </p:cNvPr>
          <p:cNvSpPr/>
          <p:nvPr/>
        </p:nvSpPr>
        <p:spPr>
          <a:xfrm>
            <a:off x="11376584" y="3256218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12B066B-88F1-42BB-B760-F6FE09BA8C9E}"/>
              </a:ext>
            </a:extLst>
          </p:cNvPr>
          <p:cNvSpPr/>
          <p:nvPr/>
        </p:nvSpPr>
        <p:spPr>
          <a:xfrm>
            <a:off x="11376584" y="590672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5A0321-5810-49FF-AD10-D6D766CE9F86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B7A2192A-734D-4C25-AA00-6B0C5F2D78DE}"/>
              </a:ext>
            </a:extLst>
          </p:cNvPr>
          <p:cNvSpPr/>
          <p:nvPr/>
        </p:nvSpPr>
        <p:spPr>
          <a:xfrm>
            <a:off x="11352771" y="241227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427E49-FA20-402C-B6D6-712EDD9842C6}"/>
              </a:ext>
            </a:extLst>
          </p:cNvPr>
          <p:cNvSpPr txBox="1"/>
          <p:nvPr/>
        </p:nvSpPr>
        <p:spPr>
          <a:xfrm>
            <a:off x="9834991" y="707897"/>
            <a:ext cx="160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Schéma global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9706A4-DB59-4078-A6C8-393A3F991B17}"/>
              </a:ext>
            </a:extLst>
          </p:cNvPr>
          <p:cNvSpPr/>
          <p:nvPr/>
        </p:nvSpPr>
        <p:spPr>
          <a:xfrm>
            <a:off x="11603047" y="973022"/>
            <a:ext cx="107984" cy="92099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812B697-1760-4389-A32C-D23E0C09542A}"/>
              </a:ext>
            </a:extLst>
          </p:cNvPr>
          <p:cNvSpPr/>
          <p:nvPr/>
        </p:nvSpPr>
        <p:spPr>
          <a:xfrm>
            <a:off x="11376584" y="605712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6" name="Picture 2" descr="Image associée">
            <a:extLst>
              <a:ext uri="{FF2B5EF4-FFF2-40B4-BE49-F238E27FC236}">
                <a16:creationId xmlns:a16="http://schemas.microsoft.com/office/drawing/2014/main" id="{CE54AA40-5A69-44B5-A196-6AAD86E135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70C8066-5E29-4E9B-A9A5-F5345F254D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488363" y="877174"/>
            <a:ext cx="8954429" cy="591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55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7ADF1A8-F2D1-4ED6-AA68-AF9A765E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88" y="839789"/>
            <a:ext cx="4976334" cy="732533"/>
          </a:xfrm>
        </p:spPr>
        <p:txBody>
          <a:bodyPr anchor="t">
            <a:normAutofit/>
          </a:bodyPr>
          <a:lstStyle/>
          <a:p>
            <a:r>
              <a:rPr lang="fr-FR" dirty="0"/>
              <a:t>Développement web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8696793-F247-469E-96E6-6F92AFB1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371" r="2317" b="-3"/>
          <a:stretch/>
        </p:blipFill>
        <p:spPr>
          <a:xfrm>
            <a:off x="344875" y="2481668"/>
            <a:ext cx="5841493" cy="219279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F624B-AC52-41BE-BB4C-47B41B395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3508546" cy="3880773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la page web 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la page de web de connexion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une page pour gérer les comptes superviseur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une page pour définir les créneaux</a:t>
            </a:r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106D4FFE-1167-4454-B79E-4C5DE7D3C6EE}"/>
              </a:ext>
            </a:extLst>
          </p:cNvPr>
          <p:cNvSpPr/>
          <p:nvPr/>
        </p:nvSpPr>
        <p:spPr>
          <a:xfrm>
            <a:off x="11349562" y="153211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5E82A4-9B7E-4FD1-ABFF-3867B03965C5}"/>
              </a:ext>
            </a:extLst>
          </p:cNvPr>
          <p:cNvSpPr/>
          <p:nvPr/>
        </p:nvSpPr>
        <p:spPr>
          <a:xfrm>
            <a:off x="11603047" y="770674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E1BCD28-2B17-4ED1-B533-48F4354755FB}"/>
              </a:ext>
            </a:extLst>
          </p:cNvPr>
          <p:cNvSpPr/>
          <p:nvPr/>
        </p:nvSpPr>
        <p:spPr>
          <a:xfrm>
            <a:off x="11373375" y="3218832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8711873-53DC-4A2A-B246-6F8CB5EAD044}"/>
              </a:ext>
            </a:extLst>
          </p:cNvPr>
          <p:cNvSpPr/>
          <p:nvPr/>
        </p:nvSpPr>
        <p:spPr>
          <a:xfrm>
            <a:off x="11373375" y="586933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0E0462A6-BE23-4CA9-99E2-11599664F6F5}"/>
              </a:ext>
            </a:extLst>
          </p:cNvPr>
          <p:cNvSpPr/>
          <p:nvPr/>
        </p:nvSpPr>
        <p:spPr>
          <a:xfrm>
            <a:off x="11349562" y="2365463"/>
            <a:ext cx="267772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CF0E39-AB8A-41CE-9317-01A34CB948C2}"/>
              </a:ext>
            </a:extLst>
          </p:cNvPr>
          <p:cNvSpPr/>
          <p:nvPr/>
        </p:nvSpPr>
        <p:spPr>
          <a:xfrm>
            <a:off x="11603047" y="973022"/>
            <a:ext cx="104775" cy="644817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6A75D3D-3447-4F68-8FCE-CE6378D68F4C}"/>
              </a:ext>
            </a:extLst>
          </p:cNvPr>
          <p:cNvSpPr/>
          <p:nvPr/>
        </p:nvSpPr>
        <p:spPr>
          <a:xfrm>
            <a:off x="11373375" y="56832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F754FBB-FC13-4B4C-AED5-B46902F924EE}"/>
              </a:ext>
            </a:extLst>
          </p:cNvPr>
          <p:cNvSpPr txBox="1"/>
          <p:nvPr/>
        </p:nvSpPr>
        <p:spPr>
          <a:xfrm>
            <a:off x="9711656" y="1391510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web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1451AEE-B501-488A-9BA6-32DB1F1BCCA6}"/>
              </a:ext>
            </a:extLst>
          </p:cNvPr>
          <p:cNvSpPr txBox="1"/>
          <p:nvPr/>
        </p:nvSpPr>
        <p:spPr>
          <a:xfrm>
            <a:off x="338687" y="2865290"/>
            <a:ext cx="915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Superviseur</a:t>
            </a:r>
            <a:endParaRPr lang="fr-FR" sz="1000" b="1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67002B0-F9F1-44DA-9E06-C926BFD18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63" r="87555" b="6504"/>
          <a:stretch/>
        </p:blipFill>
        <p:spPr>
          <a:xfrm>
            <a:off x="338687" y="2580875"/>
            <a:ext cx="744200" cy="351775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8DAE7D-D908-40F7-B7C7-02369557400C}"/>
              </a:ext>
            </a:extLst>
          </p:cNvPr>
          <p:cNvCxnSpPr>
            <a:cxnSpLocks/>
          </p:cNvCxnSpPr>
          <p:nvPr/>
        </p:nvCxnSpPr>
        <p:spPr>
          <a:xfrm flipV="1">
            <a:off x="1082887" y="2731629"/>
            <a:ext cx="662023" cy="129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173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5A06E6-AA5A-4AF1-BEAB-801A3635E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4033157" cy="3880773"/>
          </a:xfrm>
        </p:spPr>
        <p:txBody>
          <a:bodyPr/>
          <a:lstStyle/>
          <a:p>
            <a:pPr marL="0" indent="0">
              <a:buClr>
                <a:schemeClr val="accent4"/>
              </a:buClr>
              <a:buNone/>
            </a:pPr>
            <a:r>
              <a:rPr lang="fr-FR" sz="2000" u="sng" dirty="0"/>
              <a:t>Page web</a:t>
            </a:r>
            <a:r>
              <a:rPr lang="fr-FR" sz="2000" dirty="0"/>
              <a:t> : </a:t>
            </a:r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Esthétique (Template, Bootstrap)</a:t>
            </a:r>
          </a:p>
          <a:p>
            <a:pPr>
              <a:buClr>
                <a:schemeClr val="accent4"/>
              </a:buClr>
            </a:pPr>
            <a:r>
              <a:rPr lang="fr-FR" dirty="0"/>
              <a:t>Ergonomie : Permettre au client de réservé un créneau (formulaire) et de naviguer entre les pages facilement (Bootstrap, plugins).</a:t>
            </a:r>
          </a:p>
          <a:p>
            <a:pPr>
              <a:buClr>
                <a:schemeClr val="accent4"/>
              </a:buClr>
            </a:pPr>
            <a:r>
              <a:rPr lang="fr-FR" dirty="0"/>
              <a:t>Apache pour mettre en ligne le site web.</a:t>
            </a:r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</p:txBody>
      </p:sp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AD07FE0C-BD2D-4F75-8F2D-01CF8AB2C1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F9BB140-F28B-4E1F-BCA7-F0C1B5596CB2}"/>
              </a:ext>
            </a:extLst>
          </p:cNvPr>
          <p:cNvSpPr txBox="1">
            <a:spLocks/>
          </p:cNvSpPr>
          <p:nvPr/>
        </p:nvSpPr>
        <p:spPr>
          <a:xfrm>
            <a:off x="4962679" y="2160588"/>
            <a:ext cx="4739953" cy="35380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u="sng" dirty="0"/>
              <a:t>Page de connexion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Permettre à l’administrateur et au superviseur de se connecter -&gt; formulaire de connexion</a:t>
            </a:r>
          </a:p>
          <a:p>
            <a:r>
              <a:rPr lang="fr-FR" dirty="0"/>
              <a:t>En fonction du pseudo et mot de passe saisie, la personne sera redirigé vers une page dédié : </a:t>
            </a:r>
          </a:p>
          <a:p>
            <a:pPr marL="0" indent="0">
              <a:buNone/>
            </a:pPr>
            <a:r>
              <a:rPr lang="fr-FR" dirty="0"/>
              <a:t>Administrateur -&gt; formulaire (ajout, modification et suppression de comptes superviseur) </a:t>
            </a:r>
          </a:p>
          <a:p>
            <a:pPr marL="0" indent="0">
              <a:buNone/>
            </a:pPr>
            <a:r>
              <a:rPr lang="fr-FR" dirty="0"/>
              <a:t>Superviseur -&gt; formulaire (ajout, suppression de créneaux)</a:t>
            </a:r>
          </a:p>
          <a:p>
            <a:r>
              <a:rPr lang="fr-FR" dirty="0"/>
              <a:t>MySQL pour les BDD</a:t>
            </a: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5D3D99A9-7D67-4EA5-97B0-21973B392FAD}"/>
              </a:ext>
            </a:extLst>
          </p:cNvPr>
          <p:cNvSpPr/>
          <p:nvPr/>
        </p:nvSpPr>
        <p:spPr>
          <a:xfrm>
            <a:off x="11349562" y="153211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8A909-47B4-4A18-B5A3-7200977929F3}"/>
              </a:ext>
            </a:extLst>
          </p:cNvPr>
          <p:cNvSpPr/>
          <p:nvPr/>
        </p:nvSpPr>
        <p:spPr>
          <a:xfrm>
            <a:off x="11603047" y="770674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B0F7AD9-3804-45A6-B6CE-47EFED23DC38}"/>
              </a:ext>
            </a:extLst>
          </p:cNvPr>
          <p:cNvSpPr/>
          <p:nvPr/>
        </p:nvSpPr>
        <p:spPr>
          <a:xfrm>
            <a:off x="11373375" y="586933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F77B26E4-7AD2-4216-B96D-AD9022186366}"/>
              </a:ext>
            </a:extLst>
          </p:cNvPr>
          <p:cNvSpPr/>
          <p:nvPr/>
        </p:nvSpPr>
        <p:spPr>
          <a:xfrm>
            <a:off x="11349562" y="236546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3F44C4-D08A-45B1-A92C-460098E5F48B}"/>
              </a:ext>
            </a:extLst>
          </p:cNvPr>
          <p:cNvSpPr/>
          <p:nvPr/>
        </p:nvSpPr>
        <p:spPr>
          <a:xfrm>
            <a:off x="11603047" y="973022"/>
            <a:ext cx="104775" cy="1478166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3BB8E57-B869-4E01-A590-F2A5E1A7E3A5}"/>
              </a:ext>
            </a:extLst>
          </p:cNvPr>
          <p:cNvSpPr/>
          <p:nvPr/>
        </p:nvSpPr>
        <p:spPr>
          <a:xfrm>
            <a:off x="11373375" y="56832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B43190F0-A9BF-442C-B746-057BC44E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839788"/>
            <a:ext cx="4739953" cy="778051"/>
          </a:xfrm>
        </p:spPr>
        <p:txBody>
          <a:bodyPr anchor="t">
            <a:normAutofit/>
          </a:bodyPr>
          <a:lstStyle/>
          <a:p>
            <a:r>
              <a:rPr lang="fr-FR" dirty="0"/>
              <a:t>Développement web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D1DEB35-BCC5-45B8-ACFF-235D0A86C5C2}"/>
              </a:ext>
            </a:extLst>
          </p:cNvPr>
          <p:cNvSpPr txBox="1"/>
          <p:nvPr/>
        </p:nvSpPr>
        <p:spPr>
          <a:xfrm>
            <a:off x="9763854" y="2228245"/>
            <a:ext cx="1724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web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F312CC4-74D1-443C-B0C7-28C93D9A1F8A}"/>
              </a:ext>
            </a:extLst>
          </p:cNvPr>
          <p:cNvSpPr/>
          <p:nvPr/>
        </p:nvSpPr>
        <p:spPr>
          <a:xfrm>
            <a:off x="11373375" y="3218832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4121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8BC88B-1700-48E2-8673-1A49E7FF1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52" y="450851"/>
            <a:ext cx="5249930" cy="1320800"/>
          </a:xfrm>
        </p:spPr>
        <p:txBody>
          <a:bodyPr anchor="ctr">
            <a:normAutofit/>
          </a:bodyPr>
          <a:lstStyle/>
          <a:p>
            <a:r>
              <a:rPr lang="fr-FR" dirty="0"/>
              <a:t>Développement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FE789-BF3D-476A-84CC-B2F14B50F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le pavé numérique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l’afficheur 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le buzzer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Afficher l’énigme et activer le buzzer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5A89C8-0DD0-447C-89DB-C085420B56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" t="754" r="2507" b="50850"/>
          <a:stretch/>
        </p:blipFill>
        <p:spPr>
          <a:xfrm>
            <a:off x="4110736" y="1740476"/>
            <a:ext cx="5468748" cy="3499636"/>
          </a:xfrm>
          <a:prstGeom prst="rect">
            <a:avLst/>
          </a:prstGeom>
        </p:spPr>
      </p:pic>
      <p:pic>
        <p:nvPicPr>
          <p:cNvPr id="19" name="Picture 2" descr="Image associée">
            <a:extLst>
              <a:ext uri="{FF2B5EF4-FFF2-40B4-BE49-F238E27FC236}">
                <a16:creationId xmlns:a16="http://schemas.microsoft.com/office/drawing/2014/main" id="{68310222-BB95-4566-8E7F-CDE0179E2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F13B37A6-712F-484E-B3E4-C1E1E149CD4D}"/>
              </a:ext>
            </a:extLst>
          </p:cNvPr>
          <p:cNvSpPr/>
          <p:nvPr/>
        </p:nvSpPr>
        <p:spPr>
          <a:xfrm>
            <a:off x="11349562" y="153211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27B5F2-A7AB-4035-9037-4EEB290835AD}"/>
              </a:ext>
            </a:extLst>
          </p:cNvPr>
          <p:cNvSpPr/>
          <p:nvPr/>
        </p:nvSpPr>
        <p:spPr>
          <a:xfrm>
            <a:off x="11603047" y="770674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FCA81ED-0D1D-4AA7-86F4-5414185BB7B7}"/>
              </a:ext>
            </a:extLst>
          </p:cNvPr>
          <p:cNvSpPr/>
          <p:nvPr/>
        </p:nvSpPr>
        <p:spPr>
          <a:xfrm>
            <a:off x="11373375" y="586933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DDF2CA8D-BD3B-493E-8C78-8B03361675A9}"/>
              </a:ext>
            </a:extLst>
          </p:cNvPr>
          <p:cNvSpPr/>
          <p:nvPr/>
        </p:nvSpPr>
        <p:spPr>
          <a:xfrm>
            <a:off x="11349562" y="236546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605585-A55D-4F07-A4C1-0C316D4196C9}"/>
              </a:ext>
            </a:extLst>
          </p:cNvPr>
          <p:cNvSpPr/>
          <p:nvPr/>
        </p:nvSpPr>
        <p:spPr>
          <a:xfrm>
            <a:off x="11603047" y="973020"/>
            <a:ext cx="104775" cy="2675436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B678E32-D7D9-4CB4-9139-3CB4EAD8D065}"/>
              </a:ext>
            </a:extLst>
          </p:cNvPr>
          <p:cNvSpPr/>
          <p:nvPr/>
        </p:nvSpPr>
        <p:spPr>
          <a:xfrm>
            <a:off x="11373375" y="56832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16A14F6-BFEC-42F6-81D0-6D0B64BA2965}"/>
              </a:ext>
            </a:extLst>
          </p:cNvPr>
          <p:cNvSpPr txBox="1"/>
          <p:nvPr/>
        </p:nvSpPr>
        <p:spPr>
          <a:xfrm>
            <a:off x="9768620" y="3218832"/>
            <a:ext cx="1645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D5DA702-D09B-4F0A-B07A-888FDA16CA09}"/>
              </a:ext>
            </a:extLst>
          </p:cNvPr>
          <p:cNvSpPr/>
          <p:nvPr/>
        </p:nvSpPr>
        <p:spPr>
          <a:xfrm>
            <a:off x="11373375" y="3218832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45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F902F3-9937-4DB7-AC73-46E736BF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3458439" cy="3880773"/>
          </a:xfrm>
        </p:spPr>
        <p:txBody>
          <a:bodyPr/>
          <a:lstStyle/>
          <a:p>
            <a:pPr marL="0" indent="0">
              <a:buNone/>
            </a:pPr>
            <a:r>
              <a:rPr lang="fr-FR" sz="2000" u="sng" dirty="0"/>
              <a:t>Connexion des composants :</a:t>
            </a:r>
          </a:p>
          <a:p>
            <a:pPr marL="0" indent="0">
              <a:buNone/>
            </a:pPr>
            <a:endParaRPr lang="fr-FR" sz="2000" u="sng" dirty="0"/>
          </a:p>
          <a:p>
            <a:r>
              <a:rPr lang="fr-FR" dirty="0"/>
              <a:t>Câbler les composants sur l'Arduino.</a:t>
            </a:r>
          </a:p>
          <a:p>
            <a:r>
              <a:rPr lang="fr-FR" dirty="0"/>
              <a:t>Coder le programme de connexion sur l’Arduino avec les librairies correspondantes.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CD23E67-4CEA-4EF2-A1F5-BF44ED402977}"/>
              </a:ext>
            </a:extLst>
          </p:cNvPr>
          <p:cNvSpPr txBox="1">
            <a:spLocks/>
          </p:cNvSpPr>
          <p:nvPr/>
        </p:nvSpPr>
        <p:spPr>
          <a:xfrm>
            <a:off x="677333" y="568326"/>
            <a:ext cx="5921049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Développement Arduino</a:t>
            </a:r>
          </a:p>
        </p:txBody>
      </p:sp>
      <p:pic>
        <p:nvPicPr>
          <p:cNvPr id="7" name="Picture 2" descr="Image associée">
            <a:extLst>
              <a:ext uri="{FF2B5EF4-FFF2-40B4-BE49-F238E27FC236}">
                <a16:creationId xmlns:a16="http://schemas.microsoft.com/office/drawing/2014/main" id="{B23DB64B-9248-4262-BD92-EE7F6FE67D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89E1277-11F9-412A-948F-626C83E2E89F}"/>
              </a:ext>
            </a:extLst>
          </p:cNvPr>
          <p:cNvSpPr txBox="1">
            <a:spLocks/>
          </p:cNvSpPr>
          <p:nvPr/>
        </p:nvSpPr>
        <p:spPr>
          <a:xfrm>
            <a:off x="5150063" y="2072104"/>
            <a:ext cx="432949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u="sng" dirty="0"/>
              <a:t>Afficher l’énigme et activer le buzzer :</a:t>
            </a:r>
          </a:p>
          <a:p>
            <a:pPr marL="0" indent="0">
              <a:buNone/>
            </a:pPr>
            <a:endParaRPr lang="fr-FR" sz="2000" u="sng" dirty="0"/>
          </a:p>
          <a:p>
            <a:pPr>
              <a:buClr>
                <a:schemeClr val="accent4"/>
              </a:buClr>
            </a:pPr>
            <a:r>
              <a:rPr lang="fr-FR" dirty="0"/>
              <a:t>Coder sur l'Arduino le programme permettant d’activer le buzzer et d’afficher l’énigme sur l’écran LCD. </a:t>
            </a:r>
          </a:p>
          <a:p>
            <a:pPr>
              <a:buClr>
                <a:schemeClr val="accent4"/>
              </a:buClr>
            </a:pPr>
            <a:r>
              <a:rPr lang="fr-FR" dirty="0"/>
              <a:t>Fonction permettant de vérifié le code du pavé numérique.</a:t>
            </a:r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41FDEEF8-9A75-4299-8AD1-68DEF044FA12}"/>
              </a:ext>
            </a:extLst>
          </p:cNvPr>
          <p:cNvSpPr/>
          <p:nvPr/>
        </p:nvSpPr>
        <p:spPr>
          <a:xfrm>
            <a:off x="11349562" y="153211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4B9DD9-0780-4E42-BB36-A4FFFC19FD9F}"/>
              </a:ext>
            </a:extLst>
          </p:cNvPr>
          <p:cNvSpPr/>
          <p:nvPr/>
        </p:nvSpPr>
        <p:spPr>
          <a:xfrm>
            <a:off x="11603047" y="770674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8A2697BC-A7E2-43CB-ACEB-82F07B61B86A}"/>
              </a:ext>
            </a:extLst>
          </p:cNvPr>
          <p:cNvSpPr/>
          <p:nvPr/>
        </p:nvSpPr>
        <p:spPr>
          <a:xfrm>
            <a:off x="11349562" y="236546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C9E07C-A9E8-4C22-9B58-1E9E02CA8E57}"/>
              </a:ext>
            </a:extLst>
          </p:cNvPr>
          <p:cNvSpPr/>
          <p:nvPr/>
        </p:nvSpPr>
        <p:spPr>
          <a:xfrm>
            <a:off x="11603047" y="973022"/>
            <a:ext cx="104775" cy="4979855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95147BC9-ADEE-4627-BECE-807CBC77E0F7}"/>
              </a:ext>
            </a:extLst>
          </p:cNvPr>
          <p:cNvSpPr/>
          <p:nvPr/>
        </p:nvSpPr>
        <p:spPr>
          <a:xfrm>
            <a:off x="11373375" y="56832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BBBBEC6-3E7D-4924-A672-32FBECB5BED8}"/>
              </a:ext>
            </a:extLst>
          </p:cNvPr>
          <p:cNvSpPr txBox="1"/>
          <p:nvPr/>
        </p:nvSpPr>
        <p:spPr>
          <a:xfrm>
            <a:off x="9733045" y="5951767"/>
            <a:ext cx="1667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56EC6663-532F-4461-BF97-5FB79B299CFF}"/>
              </a:ext>
            </a:extLst>
          </p:cNvPr>
          <p:cNvSpPr/>
          <p:nvPr/>
        </p:nvSpPr>
        <p:spPr>
          <a:xfrm>
            <a:off x="11373375" y="3218832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EA445A8-208D-426C-92BF-3F8E1D9F5C39}"/>
              </a:ext>
            </a:extLst>
          </p:cNvPr>
          <p:cNvSpPr/>
          <p:nvPr/>
        </p:nvSpPr>
        <p:spPr>
          <a:xfrm>
            <a:off x="11359088" y="5869338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3474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268</Words>
  <Application>Microsoft Office PowerPoint</Application>
  <PresentationFormat>Grand écran</PresentationFormat>
  <Paragraphs>55</Paragraphs>
  <Slides>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Eras Medium ITC</vt:lpstr>
      <vt:lpstr>Trebuchet MS</vt:lpstr>
      <vt:lpstr>Wingdings 3</vt:lpstr>
      <vt:lpstr>Facette</vt:lpstr>
      <vt:lpstr>Présentation PowerPoint</vt:lpstr>
      <vt:lpstr>Sommaire</vt:lpstr>
      <vt:lpstr>Schéma global</vt:lpstr>
      <vt:lpstr>Développement web </vt:lpstr>
      <vt:lpstr>Développement web </vt:lpstr>
      <vt:lpstr>Développement Arduino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Théléton</dc:title>
  <dc:creator>DOHIN Cyril</dc:creator>
  <cp:lastModifiedBy>DOHIN Cyril</cp:lastModifiedBy>
  <cp:revision>50</cp:revision>
  <dcterms:created xsi:type="dcterms:W3CDTF">2020-01-17T08:26:20Z</dcterms:created>
  <dcterms:modified xsi:type="dcterms:W3CDTF">2020-01-31T13:51:53Z</dcterms:modified>
</cp:coreProperties>
</file>