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1258"/>
    <a:srgbClr val="A31257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F2B4A2-16C0-4454-A701-C00353AE4052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EA36276-56EE-4495-A6A4-4E6091C2AFD2}">
      <dgm:prSet/>
      <dgm:spPr/>
      <dgm:t>
        <a:bodyPr/>
        <a:lstStyle/>
        <a:p>
          <a:r>
            <a:rPr lang="fr-FR"/>
            <a:t>Développement web </a:t>
          </a:r>
          <a:endParaRPr lang="en-US"/>
        </a:p>
      </dgm:t>
    </dgm:pt>
    <dgm:pt modelId="{BBD7CB56-DF04-4CDC-B5A7-AE95C5EB4DE1}" type="parTrans" cxnId="{0B314A39-5896-457F-B280-99A1CAE321CA}">
      <dgm:prSet/>
      <dgm:spPr/>
      <dgm:t>
        <a:bodyPr/>
        <a:lstStyle/>
        <a:p>
          <a:endParaRPr lang="en-US"/>
        </a:p>
      </dgm:t>
    </dgm:pt>
    <dgm:pt modelId="{AB10C6FA-5067-447B-AD1D-8ABF7405BAB0}" type="sibTrans" cxnId="{0B314A39-5896-457F-B280-99A1CAE321CA}">
      <dgm:prSet/>
      <dgm:spPr/>
      <dgm:t>
        <a:bodyPr/>
        <a:lstStyle/>
        <a:p>
          <a:endParaRPr lang="en-US"/>
        </a:p>
      </dgm:t>
    </dgm:pt>
    <dgm:pt modelId="{0846C06E-2657-43FC-959A-0C2355D87C66}">
      <dgm:prSet/>
      <dgm:spPr/>
      <dgm:t>
        <a:bodyPr/>
        <a:lstStyle/>
        <a:p>
          <a:r>
            <a:rPr lang="fr-FR"/>
            <a:t>Développement sur Arduino </a:t>
          </a:r>
          <a:endParaRPr lang="en-US"/>
        </a:p>
      </dgm:t>
    </dgm:pt>
    <dgm:pt modelId="{00DC344B-495D-43DF-8152-E4D6CA3F78A1}" type="parTrans" cxnId="{39594879-08F7-4522-87A9-D2E3F8C8C78C}">
      <dgm:prSet/>
      <dgm:spPr/>
      <dgm:t>
        <a:bodyPr/>
        <a:lstStyle/>
        <a:p>
          <a:endParaRPr lang="en-US"/>
        </a:p>
      </dgm:t>
    </dgm:pt>
    <dgm:pt modelId="{8CBBEC33-3170-4A25-81CD-E4AC157EDB2E}" type="sibTrans" cxnId="{39594879-08F7-4522-87A9-D2E3F8C8C78C}">
      <dgm:prSet/>
      <dgm:spPr/>
      <dgm:t>
        <a:bodyPr/>
        <a:lstStyle/>
        <a:p>
          <a:endParaRPr lang="en-US"/>
        </a:p>
      </dgm:t>
    </dgm:pt>
    <dgm:pt modelId="{867C20BB-C98F-4C88-9529-6EF236959518}" type="pres">
      <dgm:prSet presAssocID="{8BF2B4A2-16C0-4454-A701-C00353AE40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346756F-9658-49F5-996D-FD5B29F629C8}" type="pres">
      <dgm:prSet presAssocID="{8EA36276-56EE-4495-A6A4-4E6091C2AFD2}" presName="hierRoot1" presStyleCnt="0"/>
      <dgm:spPr/>
    </dgm:pt>
    <dgm:pt modelId="{92FF18DA-7F67-48E2-BE5D-9E60418284D1}" type="pres">
      <dgm:prSet presAssocID="{8EA36276-56EE-4495-A6A4-4E6091C2AFD2}" presName="composite" presStyleCnt="0"/>
      <dgm:spPr/>
    </dgm:pt>
    <dgm:pt modelId="{FF4A64BE-9359-4885-B684-D3DBD5160869}" type="pres">
      <dgm:prSet presAssocID="{8EA36276-56EE-4495-A6A4-4E6091C2AFD2}" presName="background" presStyleLbl="node0" presStyleIdx="0" presStyleCnt="2"/>
      <dgm:spPr/>
    </dgm:pt>
    <dgm:pt modelId="{B81A3A91-4792-442D-BDDD-62CE37646E21}" type="pres">
      <dgm:prSet presAssocID="{8EA36276-56EE-4495-A6A4-4E6091C2AFD2}" presName="text" presStyleLbl="fgAcc0" presStyleIdx="0" presStyleCnt="2">
        <dgm:presLayoutVars>
          <dgm:chPref val="3"/>
        </dgm:presLayoutVars>
      </dgm:prSet>
      <dgm:spPr/>
    </dgm:pt>
    <dgm:pt modelId="{634EC1F1-D3A2-43ED-BA88-D31389FD9351}" type="pres">
      <dgm:prSet presAssocID="{8EA36276-56EE-4495-A6A4-4E6091C2AFD2}" presName="hierChild2" presStyleCnt="0"/>
      <dgm:spPr/>
    </dgm:pt>
    <dgm:pt modelId="{4F61D06F-CCF5-4DBE-8978-26DE083CBB35}" type="pres">
      <dgm:prSet presAssocID="{0846C06E-2657-43FC-959A-0C2355D87C66}" presName="hierRoot1" presStyleCnt="0"/>
      <dgm:spPr/>
    </dgm:pt>
    <dgm:pt modelId="{9516FDCC-30F4-41FC-B938-7EC3A5EDA8F2}" type="pres">
      <dgm:prSet presAssocID="{0846C06E-2657-43FC-959A-0C2355D87C66}" presName="composite" presStyleCnt="0"/>
      <dgm:spPr/>
    </dgm:pt>
    <dgm:pt modelId="{7B13B237-B5DD-4E42-BC9B-9079A41CC6AB}" type="pres">
      <dgm:prSet presAssocID="{0846C06E-2657-43FC-959A-0C2355D87C66}" presName="background" presStyleLbl="node0" presStyleIdx="1" presStyleCnt="2"/>
      <dgm:spPr/>
    </dgm:pt>
    <dgm:pt modelId="{98717E7A-FD05-481E-9E56-07B61D31BD5B}" type="pres">
      <dgm:prSet presAssocID="{0846C06E-2657-43FC-959A-0C2355D87C66}" presName="text" presStyleLbl="fgAcc0" presStyleIdx="1" presStyleCnt="2">
        <dgm:presLayoutVars>
          <dgm:chPref val="3"/>
        </dgm:presLayoutVars>
      </dgm:prSet>
      <dgm:spPr/>
    </dgm:pt>
    <dgm:pt modelId="{51B5AE3A-2D6E-498D-8657-560DFED15522}" type="pres">
      <dgm:prSet presAssocID="{0846C06E-2657-43FC-959A-0C2355D87C66}" presName="hierChild2" presStyleCnt="0"/>
      <dgm:spPr/>
    </dgm:pt>
  </dgm:ptLst>
  <dgm:cxnLst>
    <dgm:cxn modelId="{0B314A39-5896-457F-B280-99A1CAE321CA}" srcId="{8BF2B4A2-16C0-4454-A701-C00353AE4052}" destId="{8EA36276-56EE-4495-A6A4-4E6091C2AFD2}" srcOrd="0" destOrd="0" parTransId="{BBD7CB56-DF04-4CDC-B5A7-AE95C5EB4DE1}" sibTransId="{AB10C6FA-5067-447B-AD1D-8ABF7405BAB0}"/>
    <dgm:cxn modelId="{EAB17B4F-890E-41AF-89A8-0CBB8419EF15}" type="presOf" srcId="{8BF2B4A2-16C0-4454-A701-C00353AE4052}" destId="{867C20BB-C98F-4C88-9529-6EF236959518}" srcOrd="0" destOrd="0" presId="urn:microsoft.com/office/officeart/2005/8/layout/hierarchy1"/>
    <dgm:cxn modelId="{4466AB74-2819-4D34-A0D1-5E4FC4644419}" type="presOf" srcId="{0846C06E-2657-43FC-959A-0C2355D87C66}" destId="{98717E7A-FD05-481E-9E56-07B61D31BD5B}" srcOrd="0" destOrd="0" presId="urn:microsoft.com/office/officeart/2005/8/layout/hierarchy1"/>
    <dgm:cxn modelId="{39594879-08F7-4522-87A9-D2E3F8C8C78C}" srcId="{8BF2B4A2-16C0-4454-A701-C00353AE4052}" destId="{0846C06E-2657-43FC-959A-0C2355D87C66}" srcOrd="1" destOrd="0" parTransId="{00DC344B-495D-43DF-8152-E4D6CA3F78A1}" sibTransId="{8CBBEC33-3170-4A25-81CD-E4AC157EDB2E}"/>
    <dgm:cxn modelId="{F2FA99C0-4360-4DDA-AE09-109EDC9174F1}" type="presOf" srcId="{8EA36276-56EE-4495-A6A4-4E6091C2AFD2}" destId="{B81A3A91-4792-442D-BDDD-62CE37646E21}" srcOrd="0" destOrd="0" presId="urn:microsoft.com/office/officeart/2005/8/layout/hierarchy1"/>
    <dgm:cxn modelId="{C1FDBB43-D62E-441B-A72C-7230A3BFAEAB}" type="presParOf" srcId="{867C20BB-C98F-4C88-9529-6EF236959518}" destId="{4346756F-9658-49F5-996D-FD5B29F629C8}" srcOrd="0" destOrd="0" presId="urn:microsoft.com/office/officeart/2005/8/layout/hierarchy1"/>
    <dgm:cxn modelId="{E5497487-8810-4AF4-9381-8C3D53A4902B}" type="presParOf" srcId="{4346756F-9658-49F5-996D-FD5B29F629C8}" destId="{92FF18DA-7F67-48E2-BE5D-9E60418284D1}" srcOrd="0" destOrd="0" presId="urn:microsoft.com/office/officeart/2005/8/layout/hierarchy1"/>
    <dgm:cxn modelId="{D3F28836-9043-4300-8D41-70CB974FFF87}" type="presParOf" srcId="{92FF18DA-7F67-48E2-BE5D-9E60418284D1}" destId="{FF4A64BE-9359-4885-B684-D3DBD5160869}" srcOrd="0" destOrd="0" presId="urn:microsoft.com/office/officeart/2005/8/layout/hierarchy1"/>
    <dgm:cxn modelId="{FEB36AE6-2029-40E9-A190-8445AC9E598F}" type="presParOf" srcId="{92FF18DA-7F67-48E2-BE5D-9E60418284D1}" destId="{B81A3A91-4792-442D-BDDD-62CE37646E21}" srcOrd="1" destOrd="0" presId="urn:microsoft.com/office/officeart/2005/8/layout/hierarchy1"/>
    <dgm:cxn modelId="{A9CF6E49-8BCD-4B62-A3C1-4684752058F2}" type="presParOf" srcId="{4346756F-9658-49F5-996D-FD5B29F629C8}" destId="{634EC1F1-D3A2-43ED-BA88-D31389FD9351}" srcOrd="1" destOrd="0" presId="urn:microsoft.com/office/officeart/2005/8/layout/hierarchy1"/>
    <dgm:cxn modelId="{1C233FBC-2046-4A28-B63C-BFD452533614}" type="presParOf" srcId="{867C20BB-C98F-4C88-9529-6EF236959518}" destId="{4F61D06F-CCF5-4DBE-8978-26DE083CBB35}" srcOrd="1" destOrd="0" presId="urn:microsoft.com/office/officeart/2005/8/layout/hierarchy1"/>
    <dgm:cxn modelId="{1DE52810-352B-4DA9-82A9-A939E1CB1EF0}" type="presParOf" srcId="{4F61D06F-CCF5-4DBE-8978-26DE083CBB35}" destId="{9516FDCC-30F4-41FC-B938-7EC3A5EDA8F2}" srcOrd="0" destOrd="0" presId="urn:microsoft.com/office/officeart/2005/8/layout/hierarchy1"/>
    <dgm:cxn modelId="{F5B77BFC-63C9-4EE3-B648-ABCE0AF84012}" type="presParOf" srcId="{9516FDCC-30F4-41FC-B938-7EC3A5EDA8F2}" destId="{7B13B237-B5DD-4E42-BC9B-9079A41CC6AB}" srcOrd="0" destOrd="0" presId="urn:microsoft.com/office/officeart/2005/8/layout/hierarchy1"/>
    <dgm:cxn modelId="{4B523168-7CED-4032-A5A3-1DD2CCFF01F4}" type="presParOf" srcId="{9516FDCC-30F4-41FC-B938-7EC3A5EDA8F2}" destId="{98717E7A-FD05-481E-9E56-07B61D31BD5B}" srcOrd="1" destOrd="0" presId="urn:microsoft.com/office/officeart/2005/8/layout/hierarchy1"/>
    <dgm:cxn modelId="{BF52AB6B-C400-44A7-96AF-C6B38C24C1F1}" type="presParOf" srcId="{4F61D06F-CCF5-4DBE-8978-26DE083CBB35}" destId="{51B5AE3A-2D6E-498D-8657-560DFED1552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A64BE-9359-4885-B684-D3DBD5160869}">
      <dsp:nvSpPr>
        <dsp:cNvPr id="0" name=""/>
        <dsp:cNvSpPr/>
      </dsp:nvSpPr>
      <dsp:spPr>
        <a:xfrm>
          <a:off x="1049" y="576898"/>
          <a:ext cx="3683234" cy="23388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A3A91-4792-442D-BDDD-62CE37646E21}">
      <dsp:nvSpPr>
        <dsp:cNvPr id="0" name=""/>
        <dsp:cNvSpPr/>
      </dsp:nvSpPr>
      <dsp:spPr>
        <a:xfrm>
          <a:off x="410297" y="965684"/>
          <a:ext cx="3683234" cy="23388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Développement web </a:t>
          </a:r>
          <a:endParaRPr lang="en-US" sz="3600" kern="1200"/>
        </a:p>
      </dsp:txBody>
      <dsp:txXfrm>
        <a:off x="478800" y="1034187"/>
        <a:ext cx="3546228" cy="2201847"/>
      </dsp:txXfrm>
    </dsp:sp>
    <dsp:sp modelId="{7B13B237-B5DD-4E42-BC9B-9079A41CC6AB}">
      <dsp:nvSpPr>
        <dsp:cNvPr id="0" name=""/>
        <dsp:cNvSpPr/>
      </dsp:nvSpPr>
      <dsp:spPr>
        <a:xfrm>
          <a:off x="4502780" y="576898"/>
          <a:ext cx="3683234" cy="23388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17E7A-FD05-481E-9E56-07B61D31BD5B}">
      <dsp:nvSpPr>
        <dsp:cNvPr id="0" name=""/>
        <dsp:cNvSpPr/>
      </dsp:nvSpPr>
      <dsp:spPr>
        <a:xfrm>
          <a:off x="4912028" y="965684"/>
          <a:ext cx="3683234" cy="23388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Développement sur Arduino </a:t>
          </a:r>
          <a:endParaRPr lang="en-US" sz="3600" kern="1200"/>
        </a:p>
      </dsp:txBody>
      <dsp:txXfrm>
        <a:off x="4980531" y="1034187"/>
        <a:ext cx="3546228" cy="2201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569173" y="2255689"/>
            <a:ext cx="4130844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GUIGAND Nathan -- MONVOISIN Guillaume -- DOHIN Cyril</a:t>
            </a:r>
          </a:p>
        </p:txBody>
      </p:sp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AD442-B16F-476B-9790-6E67B56D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04" y="799292"/>
            <a:ext cx="4890164" cy="728546"/>
          </a:xfrm>
        </p:spPr>
        <p:txBody>
          <a:bodyPr>
            <a:normAutofit fontScale="90000"/>
          </a:bodyPr>
          <a:lstStyle/>
          <a:p>
            <a:r>
              <a:rPr lang="fr-FR" dirty="0"/>
              <a:t>Connexion de l’afficheur 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851E94F-E7E0-4881-A550-675FD40C88F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40119" y="1730820"/>
            <a:ext cx="4890164" cy="4404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Connecter Ecran LCD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Affichage de l’énigme sur l’</a:t>
            </a:r>
            <a:r>
              <a:rPr lang="fr-FR" sz="1800" dirty="0" err="1"/>
              <a:t>ecran</a:t>
            </a:r>
            <a:r>
              <a:rPr lang="fr-FR" sz="1800" dirty="0"/>
              <a:t> quand le code est bon</a:t>
            </a:r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EA4B949-06FA-4096-83AB-E011A5F55242}"/>
              </a:ext>
            </a:extLst>
          </p:cNvPr>
          <p:cNvSpPr txBox="1">
            <a:spLocks/>
          </p:cNvSpPr>
          <p:nvPr/>
        </p:nvSpPr>
        <p:spPr>
          <a:xfrm>
            <a:off x="5499627" y="1703834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dirty="0"/>
              <a:t>Code de connexion avec librairie "</a:t>
            </a:r>
            <a:r>
              <a:rPr lang="fr-FR" dirty="0" err="1"/>
              <a:t>LiquidCrystal.h</a:t>
            </a:r>
            <a:r>
              <a:rPr lang="fr-FR" dirty="0"/>
              <a:t>"  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47D77F9-F00E-4AF1-BE02-1057BAD09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968" y="2568147"/>
            <a:ext cx="4874778" cy="24610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459C5C6-CB41-4C0D-8DFB-05145DEC6DD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" y="2235169"/>
            <a:ext cx="4133850" cy="2186940"/>
          </a:xfrm>
          <a:prstGeom prst="rect">
            <a:avLst/>
          </a:prstGeom>
        </p:spPr>
      </p:pic>
      <p:pic>
        <p:nvPicPr>
          <p:cNvPr id="8" name="Picture 2" descr="Image associée">
            <a:extLst>
              <a:ext uri="{FF2B5EF4-FFF2-40B4-BE49-F238E27FC236}">
                <a16:creationId xmlns:a16="http://schemas.microsoft.com/office/drawing/2014/main" id="{1D2A2ED6-3334-446B-B7F9-4AEDA8226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892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E730F-638A-4AD6-805E-26DCB391F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42" y="872797"/>
            <a:ext cx="4496831" cy="766432"/>
          </a:xfrm>
        </p:spPr>
        <p:txBody>
          <a:bodyPr>
            <a:normAutofit fontScale="90000"/>
          </a:bodyPr>
          <a:lstStyle/>
          <a:p>
            <a:r>
              <a:rPr lang="fr-FR" dirty="0"/>
              <a:t>Connexion du buzzer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0A4F665-5FA9-4A3A-B03C-4508567F26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24" y="2514505"/>
            <a:ext cx="3702882" cy="2280520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ACE1002-9451-499A-8E57-11C489542EF4}"/>
              </a:ext>
            </a:extLst>
          </p:cNvPr>
          <p:cNvSpPr txBox="1">
            <a:spLocks/>
          </p:cNvSpPr>
          <p:nvPr/>
        </p:nvSpPr>
        <p:spPr>
          <a:xfrm>
            <a:off x="588124" y="1930400"/>
            <a:ext cx="4664100" cy="4526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fr-FR" dirty="0"/>
              <a:t>Connecter le buzzer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Buzzer activer quand le code est bon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143EE69-EB99-46A2-A8C6-6FEC45AE874C}"/>
              </a:ext>
            </a:extLst>
          </p:cNvPr>
          <p:cNvSpPr txBox="1">
            <a:spLocks/>
          </p:cNvSpPr>
          <p:nvPr/>
        </p:nvSpPr>
        <p:spPr>
          <a:xfrm>
            <a:off x="5424412" y="633140"/>
            <a:ext cx="4664100" cy="593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fr-FR" dirty="0"/>
              <a:t>Définir les constantes de fréquences</a:t>
            </a:r>
          </a:p>
          <a:p>
            <a:pPr>
              <a:buClr>
                <a:schemeClr val="accent4"/>
              </a:buClr>
            </a:pPr>
            <a:r>
              <a:rPr lang="fr-FR" dirty="0"/>
              <a:t>Tableau pour la mélodie 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439E21-B2E8-4D78-B73E-9D60727A168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434" y="1554782"/>
            <a:ext cx="4104755" cy="5012434"/>
          </a:xfrm>
          <a:prstGeom prst="rect">
            <a:avLst/>
          </a:prstGeom>
        </p:spPr>
      </p:pic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0D70B7B2-5CF2-4E69-B68B-58C46E2FB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222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2E83BD-A243-4932-85EB-427521309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85534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fr-FR" dirty="0"/>
              <a:t>Afficher l’énigme et Activer le buzzer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19FC2C-D08E-4672-AB82-7E9081C37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7633"/>
            <a:ext cx="8979622" cy="49834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Coder sur l'Arduino le programme permettant d’activer le buzzer et d’afficher l’énigme sur l’écran LCD </a:t>
            </a:r>
          </a:p>
          <a:p>
            <a:pPr marL="0" indent="0">
              <a:buNone/>
            </a:pPr>
            <a:endParaRPr lang="fr-FR" dirty="0"/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dirty="0"/>
              <a:t>Librairie :</a:t>
            </a:r>
          </a:p>
          <a:p>
            <a:pPr marL="0" indent="0">
              <a:buNone/>
            </a:pPr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Password.h</a:t>
            </a:r>
            <a:r>
              <a:rPr lang="fr-FR" dirty="0"/>
              <a:t>&gt; </a:t>
            </a:r>
          </a:p>
          <a:p>
            <a:pPr marL="0" indent="0">
              <a:buNone/>
            </a:pPr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Keypad.h</a:t>
            </a:r>
            <a:r>
              <a:rPr lang="fr-FR" dirty="0"/>
              <a:t>&gt;   </a:t>
            </a:r>
          </a:p>
          <a:p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Définir le mot de passe</a:t>
            </a:r>
          </a:p>
          <a:p>
            <a:pPr>
              <a:buClr>
                <a:schemeClr val="accent4"/>
              </a:buClr>
            </a:pPr>
            <a:r>
              <a:rPr lang="fr-FR" dirty="0"/>
              <a:t>Configuration du clavier </a:t>
            </a:r>
          </a:p>
          <a:p>
            <a:pPr>
              <a:buClr>
                <a:schemeClr val="accent4"/>
              </a:buClr>
            </a:pPr>
            <a:r>
              <a:rPr lang="fr-FR" dirty="0"/>
              <a:t>Fonction permettant de vérifié le code et d’activer le buzzer et d’afficher l’énigme </a:t>
            </a:r>
          </a:p>
        </p:txBody>
      </p:sp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6D206EC4-81F2-4B71-B604-CF7155CC7D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27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21B4BF8-DA2B-4767-A149-42BD1546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966439"/>
            <a:ext cx="8596668" cy="1320800"/>
          </a:xfrm>
        </p:spPr>
        <p:txBody>
          <a:bodyPr>
            <a:normAutofit/>
          </a:bodyPr>
          <a:lstStyle/>
          <a:p>
            <a:r>
              <a:rPr lang="fr-FR" sz="4400" dirty="0"/>
              <a:t>Deux grandes parties </a:t>
            </a: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30" name="Espace réservé du contenu 2">
            <a:extLst>
              <a:ext uri="{FF2B5EF4-FFF2-40B4-BE49-F238E27FC236}">
                <a16:creationId xmlns:a16="http://schemas.microsoft.com/office/drawing/2014/main" id="{44AF144D-331C-47FF-9D83-0FE443A749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56306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566A1DD3-DD9B-47CC-8E60-821818BD400C}"/>
              </a:ext>
            </a:extLst>
          </p:cNvPr>
          <p:cNvSpPr/>
          <p:nvPr/>
        </p:nvSpPr>
        <p:spPr>
          <a:xfrm>
            <a:off x="11310826" y="1450022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DB59F2-831D-4573-A7DB-152559B801C9}"/>
              </a:ext>
            </a:extLst>
          </p:cNvPr>
          <p:cNvSpPr/>
          <p:nvPr/>
        </p:nvSpPr>
        <p:spPr>
          <a:xfrm>
            <a:off x="11564311" y="688582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E755755-B05A-4E8A-9F14-F8EB60FDEA0A}"/>
              </a:ext>
            </a:extLst>
          </p:cNvPr>
          <p:cNvSpPr/>
          <p:nvPr/>
        </p:nvSpPr>
        <p:spPr>
          <a:xfrm>
            <a:off x="11334639" y="313674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46B9244-9E35-4CA3-8D1C-BADC569D8724}"/>
              </a:ext>
            </a:extLst>
          </p:cNvPr>
          <p:cNvSpPr/>
          <p:nvPr/>
        </p:nvSpPr>
        <p:spPr>
          <a:xfrm>
            <a:off x="11334639" y="5787247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B1268635-62A3-4EA9-B452-BCE94726ACD4}"/>
              </a:ext>
            </a:extLst>
          </p:cNvPr>
          <p:cNvSpPr/>
          <p:nvPr/>
        </p:nvSpPr>
        <p:spPr>
          <a:xfrm>
            <a:off x="11310826" y="2283371"/>
            <a:ext cx="267772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0382CE-18E3-4A2F-AC28-07546C364655}"/>
              </a:ext>
            </a:extLst>
          </p:cNvPr>
          <p:cNvSpPr/>
          <p:nvPr/>
        </p:nvSpPr>
        <p:spPr>
          <a:xfrm>
            <a:off x="11564311" y="890931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640C3BE-A303-4710-B51E-F0A7AE200AC1}"/>
              </a:ext>
            </a:extLst>
          </p:cNvPr>
          <p:cNvSpPr/>
          <p:nvPr/>
        </p:nvSpPr>
        <p:spPr>
          <a:xfrm>
            <a:off x="11334639" y="48623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E58117A-E317-45D0-88D3-1B345D4D4AF8}"/>
              </a:ext>
            </a:extLst>
          </p:cNvPr>
          <p:cNvSpPr txBox="1"/>
          <p:nvPr/>
        </p:nvSpPr>
        <p:spPr>
          <a:xfrm>
            <a:off x="9808520" y="605712"/>
            <a:ext cx="1770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Deux grandes parties</a:t>
            </a:r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7ADF1A8-F2D1-4ED6-AA68-AF9A765E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88" y="839789"/>
            <a:ext cx="4976334" cy="732533"/>
          </a:xfrm>
        </p:spPr>
        <p:txBody>
          <a:bodyPr anchor="t">
            <a:normAutofit/>
          </a:bodyPr>
          <a:lstStyle/>
          <a:p>
            <a:r>
              <a:rPr lang="fr-FR" dirty="0"/>
              <a:t>Développement web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8696793-F247-469E-96E6-6F92AFB1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059" b="-1"/>
          <a:stretch/>
        </p:blipFill>
        <p:spPr>
          <a:xfrm>
            <a:off x="254507" y="2551542"/>
            <a:ext cx="5980072" cy="2376059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F624B-AC52-41BE-BB4C-47B41B395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3508546" cy="3880773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400" dirty="0"/>
              <a:t>Création de la page web 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400" dirty="0"/>
              <a:t>Création de la page d’authentification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400" dirty="0"/>
              <a:t>Gérer les comptes superviseurs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400" dirty="0"/>
              <a:t>Gérer les créneaux </a:t>
            </a: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106D4FFE-1167-4454-B79E-4C5DE7D3C6EE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E82A4-9B7E-4FD1-ABFF-3867B03965C5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E1BCD28-2B17-4ED1-B533-48F4354755FB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8711873-53DC-4A2A-B246-6F8CB5EAD044}"/>
              </a:ext>
            </a:extLst>
          </p:cNvPr>
          <p:cNvSpPr/>
          <p:nvPr/>
        </p:nvSpPr>
        <p:spPr>
          <a:xfrm>
            <a:off x="11373375" y="586933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0E0462A6-BE23-4CA9-99E2-11599664F6F5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CF0E39-AB8A-41CE-9317-01A34CB948C2}"/>
              </a:ext>
            </a:extLst>
          </p:cNvPr>
          <p:cNvSpPr/>
          <p:nvPr/>
        </p:nvSpPr>
        <p:spPr>
          <a:xfrm>
            <a:off x="11603047" y="973022"/>
            <a:ext cx="104775" cy="644817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6A75D3D-3447-4F68-8FCE-CE6378D68F4C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F754FBB-FC13-4B4C-AED5-B46902F924EE}"/>
              </a:ext>
            </a:extLst>
          </p:cNvPr>
          <p:cNvSpPr txBox="1"/>
          <p:nvPr/>
        </p:nvSpPr>
        <p:spPr>
          <a:xfrm>
            <a:off x="9238538" y="1428542"/>
            <a:ext cx="2290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Développement web</a:t>
            </a:r>
          </a:p>
        </p:txBody>
      </p:sp>
    </p:spTree>
    <p:extLst>
      <p:ext uri="{BB962C8B-B14F-4D97-AF65-F5344CB8AC3E}">
        <p14:creationId xmlns:p14="http://schemas.microsoft.com/office/powerpoint/2010/main" val="3396173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A6D1F4-1F5A-4007-9798-CA4842575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fr-FR" dirty="0"/>
              <a:t>Création de la page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5A06E6-AA5A-4AF1-BEAB-801A3635E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4"/>
              </a:buClr>
            </a:pPr>
            <a:r>
              <a:rPr lang="fr-FR" dirty="0"/>
              <a:t>Esthétique (Template)</a:t>
            </a:r>
          </a:p>
          <a:p>
            <a:pPr>
              <a:buClr>
                <a:schemeClr val="accent4"/>
              </a:buClr>
            </a:pPr>
            <a:r>
              <a:rPr lang="fr-FR" dirty="0"/>
              <a:t>Ergonomie : Permettre au client de réservé un créneau facilement et de naviguer entre les pages facilement (Bootstrap).</a:t>
            </a:r>
          </a:p>
          <a:p>
            <a:pPr>
              <a:buClr>
                <a:schemeClr val="accent4"/>
              </a:buClr>
            </a:pPr>
            <a:r>
              <a:rPr lang="fr-FR" dirty="0"/>
              <a:t>Pages : Menu, Histoire du téléthon de Tourcoing, Contact, Page de créneaux, Page de connexion.</a:t>
            </a:r>
          </a:p>
          <a:p>
            <a:endParaRPr lang="fr-FR" dirty="0"/>
          </a:p>
        </p:txBody>
      </p:sp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AD07FE0C-BD2D-4F75-8F2D-01CF8AB2C1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12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68E537-A39E-4C5D-B3DF-C42AA6C7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32985"/>
            <a:ext cx="8596668" cy="1320800"/>
          </a:xfrm>
        </p:spPr>
        <p:txBody>
          <a:bodyPr/>
          <a:lstStyle/>
          <a:p>
            <a:r>
              <a:rPr lang="fr-FR" dirty="0"/>
              <a:t>Création de la page d’authentification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37C79A-66AD-418A-9B4D-6FE5C9772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Quatre étapes pour créer un formulaire de connexion :</a:t>
            </a:r>
            <a:br>
              <a:rPr lang="fr-FR" dirty="0"/>
            </a:br>
            <a:br>
              <a:rPr lang="fr-FR" dirty="0"/>
            </a:br>
            <a:r>
              <a:rPr lang="fr-FR" dirty="0">
                <a:solidFill>
                  <a:srgbClr val="7030A0"/>
                </a:solidFill>
              </a:rPr>
              <a:t>1- </a:t>
            </a:r>
            <a:r>
              <a:rPr lang="fr-FR" dirty="0"/>
              <a:t>Créer un fichier HTML</a:t>
            </a:r>
            <a:br>
              <a:rPr lang="fr-FR" dirty="0"/>
            </a:br>
            <a:r>
              <a:rPr lang="fr-FR" dirty="0">
                <a:solidFill>
                  <a:srgbClr val="7030A0"/>
                </a:solidFill>
              </a:rPr>
              <a:t>2-</a:t>
            </a:r>
            <a:r>
              <a:rPr lang="fr-FR" dirty="0"/>
              <a:t> Créer un fichier CSS</a:t>
            </a:r>
            <a:br>
              <a:rPr lang="fr-FR" dirty="0"/>
            </a:br>
            <a:r>
              <a:rPr lang="fr-FR" dirty="0">
                <a:solidFill>
                  <a:srgbClr val="7030A0"/>
                </a:solidFill>
              </a:rPr>
              <a:t>3-</a:t>
            </a:r>
            <a:r>
              <a:rPr lang="fr-FR" dirty="0"/>
              <a:t> Créer un fichier de login PHP</a:t>
            </a:r>
            <a:br>
              <a:rPr lang="fr-FR" dirty="0"/>
            </a:br>
            <a:r>
              <a:rPr lang="fr-FR" dirty="0">
                <a:solidFill>
                  <a:srgbClr val="7030A0"/>
                </a:solidFill>
              </a:rPr>
              <a:t>4-</a:t>
            </a:r>
            <a:r>
              <a:rPr lang="fr-FR" dirty="0"/>
              <a:t> Créer un fichier PHP de la page principale et de la déconnexion</a:t>
            </a:r>
          </a:p>
        </p:txBody>
      </p:sp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E6611FA9-ACB4-46AF-9473-3B964F1192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18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DBA79-2C48-4FFD-812F-C24D064D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46" y="908776"/>
            <a:ext cx="8596668" cy="1320800"/>
          </a:xfrm>
        </p:spPr>
        <p:txBody>
          <a:bodyPr/>
          <a:lstStyle/>
          <a:p>
            <a:r>
              <a:rPr lang="fr-FR" dirty="0"/>
              <a:t>Gérer les comptes superviseurs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6BC1F0D-7FC7-4E2D-A172-5061EAB4B82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24" y="2702792"/>
            <a:ext cx="2955286" cy="222375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A15F3FA-2930-4998-8BA2-FA255DEF7AD3}"/>
              </a:ext>
            </a:extLst>
          </p:cNvPr>
          <p:cNvSpPr txBox="1"/>
          <p:nvPr/>
        </p:nvSpPr>
        <p:spPr>
          <a:xfrm>
            <a:off x="677335" y="1839950"/>
            <a:ext cx="224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A41258"/>
              </a:buClr>
              <a:buFont typeface="Wingdings" panose="05000000000000000000" pitchFamily="2" charset="2"/>
              <a:buChar char="§"/>
            </a:pPr>
            <a:r>
              <a:rPr lang="fr-FR" dirty="0"/>
              <a:t>Base de données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C32925F-12E4-46FD-B977-DD63E1DDB04C}"/>
              </a:ext>
            </a:extLst>
          </p:cNvPr>
          <p:cNvSpPr txBox="1"/>
          <p:nvPr/>
        </p:nvSpPr>
        <p:spPr>
          <a:xfrm>
            <a:off x="4595322" y="1860244"/>
            <a:ext cx="364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fr-FR" dirty="0"/>
              <a:t>Ajout de privilèges sur MySQL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E543EB5-9A41-42C8-8EEA-2A04C4A82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680" y="2596269"/>
            <a:ext cx="45013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PRIVILEGES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T_CHAMBRE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DUBOIS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10BD5979-EA55-4B40-96F8-C54B9624F8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515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9FA3BA-B96D-415C-9506-E619E137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66" y="839789"/>
            <a:ext cx="8596668" cy="1320800"/>
          </a:xfrm>
        </p:spPr>
        <p:txBody>
          <a:bodyPr/>
          <a:lstStyle/>
          <a:p>
            <a:r>
              <a:rPr lang="fr-FR" dirty="0"/>
              <a:t>Gérer les créneaux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C2C17A-65FD-47D6-9798-253272E1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4"/>
              </a:buClr>
            </a:pPr>
            <a:r>
              <a:rPr lang="fr-FR" dirty="0"/>
              <a:t>Création d’une BDD avec Workbench et MySQL pour stocker les créneaux</a:t>
            </a:r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Page de réservation sur le site et formulaire d’inscription (jours, mois, années, nom, nombre de joueurs et numéro de téléphone)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E0DCC5-F686-4FD0-82E5-AE2555442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01402"/>
            <a:ext cx="8334133" cy="1167995"/>
          </a:xfrm>
          <a:prstGeom prst="rect">
            <a:avLst/>
          </a:prstGeom>
        </p:spPr>
      </p:pic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F7C233E6-3248-4B1F-B309-9991AE61B7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2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BC88B-1700-48E2-8673-1A49E7FF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87" y="751304"/>
            <a:ext cx="3729076" cy="1320800"/>
          </a:xfrm>
        </p:spPr>
        <p:txBody>
          <a:bodyPr anchor="ctr">
            <a:normAutofit/>
          </a:bodyPr>
          <a:lstStyle/>
          <a:p>
            <a:r>
              <a:rPr lang="fr-FR" dirty="0"/>
              <a:t>Développement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FE789-BF3D-476A-84CC-B2F14B50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fr-FR" dirty="0"/>
              <a:t>Connexion du pavé numérique</a:t>
            </a:r>
          </a:p>
          <a:p>
            <a:pPr>
              <a:buClr>
                <a:schemeClr val="accent4"/>
              </a:buClr>
            </a:pPr>
            <a:r>
              <a:rPr lang="fr-FR" dirty="0"/>
              <a:t>Connexion de l’afficheur </a:t>
            </a:r>
          </a:p>
          <a:p>
            <a:pPr>
              <a:buClr>
                <a:schemeClr val="accent4"/>
              </a:buClr>
            </a:pPr>
            <a:r>
              <a:rPr lang="fr-FR" dirty="0"/>
              <a:t>Connexion du buzzer</a:t>
            </a:r>
          </a:p>
          <a:p>
            <a:pPr>
              <a:buClr>
                <a:schemeClr val="accent4"/>
              </a:buClr>
            </a:pPr>
            <a:r>
              <a:rPr lang="fr-FR" dirty="0"/>
              <a:t>Afficher l’énigme et activer le buzzer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5A89C8-0DD0-447C-89DB-C085420B56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" t="754" r="2507" b="50850"/>
          <a:stretch/>
        </p:blipFill>
        <p:spPr>
          <a:xfrm>
            <a:off x="4405822" y="1501920"/>
            <a:ext cx="5564222" cy="3560733"/>
          </a:xfrm>
          <a:prstGeom prst="rect">
            <a:avLst/>
          </a:prstGeom>
        </p:spPr>
      </p:pic>
      <p:pic>
        <p:nvPicPr>
          <p:cNvPr id="19" name="Picture 2" descr="Image associée">
            <a:extLst>
              <a:ext uri="{FF2B5EF4-FFF2-40B4-BE49-F238E27FC236}">
                <a16:creationId xmlns:a16="http://schemas.microsoft.com/office/drawing/2014/main" id="{68310222-BB95-4566-8E7F-CDE0179E2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4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464457-C548-4C11-937B-D5CE1863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36" y="914632"/>
            <a:ext cx="8596668" cy="1320800"/>
          </a:xfrm>
        </p:spPr>
        <p:txBody>
          <a:bodyPr/>
          <a:lstStyle/>
          <a:p>
            <a:r>
              <a:rPr lang="fr-FR" dirty="0"/>
              <a:t>Connexion du pavé numérique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FA1AE2A-B082-496C-A1E0-46A52A5F4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3711257" cy="3881437"/>
          </a:xfrm>
        </p:spPr>
        <p:txBody>
          <a:bodyPr/>
          <a:lstStyle/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dirty="0"/>
              <a:t>Câblage du pavé numérique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29CBE0-F8EC-4217-A56C-BCEB6B74CB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0717" y="2540464"/>
            <a:ext cx="3481388" cy="3840797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83A3324-3406-4F47-8935-BF75427E0CC2}"/>
              </a:ext>
            </a:extLst>
          </p:cNvPr>
          <p:cNvSpPr txBox="1">
            <a:spLocks/>
          </p:cNvSpPr>
          <p:nvPr/>
        </p:nvSpPr>
        <p:spPr>
          <a:xfrm>
            <a:off x="4348293" y="1949704"/>
            <a:ext cx="64669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 de connexion avec la bibliothèque &lt;</a:t>
            </a:r>
            <a:r>
              <a:rPr lang="fr-F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Keypad.h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3BB8CF-31F0-470A-87AB-AA6A92CCA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722" y="2540464"/>
            <a:ext cx="5000047" cy="3072226"/>
          </a:xfrm>
          <a:prstGeom prst="rect">
            <a:avLst/>
          </a:prstGeom>
        </p:spPr>
      </p:pic>
      <p:pic>
        <p:nvPicPr>
          <p:cNvPr id="8" name="Picture 2" descr="Image associée">
            <a:extLst>
              <a:ext uri="{FF2B5EF4-FFF2-40B4-BE49-F238E27FC236}">
                <a16:creationId xmlns:a16="http://schemas.microsoft.com/office/drawing/2014/main" id="{4B20E71C-E7D2-49CF-9E2A-461F6DEFA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7851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Office PowerPoint</Application>
  <PresentationFormat>Grand écran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Courier New</vt:lpstr>
      <vt:lpstr>Eras Medium ITC</vt:lpstr>
      <vt:lpstr>Trebuchet MS</vt:lpstr>
      <vt:lpstr>Wingdings</vt:lpstr>
      <vt:lpstr>Wingdings 3</vt:lpstr>
      <vt:lpstr>Facette</vt:lpstr>
      <vt:lpstr>Présentation PowerPoint</vt:lpstr>
      <vt:lpstr>Deux grandes parties </vt:lpstr>
      <vt:lpstr>Développement web </vt:lpstr>
      <vt:lpstr>Création de la page web</vt:lpstr>
      <vt:lpstr>Création de la page d’authentification </vt:lpstr>
      <vt:lpstr>Gérer les comptes superviseurs </vt:lpstr>
      <vt:lpstr>Gérer les créneaux  </vt:lpstr>
      <vt:lpstr>Développement Arduino</vt:lpstr>
      <vt:lpstr>Connexion du pavé numérique </vt:lpstr>
      <vt:lpstr>Connexion de l’afficheur  </vt:lpstr>
      <vt:lpstr>Connexion du buzzer </vt:lpstr>
      <vt:lpstr>Afficher l’énigme et Activer le buzzer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DOHIN Cyril</dc:creator>
  <cp:lastModifiedBy>Cyril dohin</cp:lastModifiedBy>
  <cp:revision>2</cp:revision>
  <dcterms:created xsi:type="dcterms:W3CDTF">2020-01-28T09:38:29Z</dcterms:created>
  <dcterms:modified xsi:type="dcterms:W3CDTF">2020-01-29T16:48:20Z</dcterms:modified>
</cp:coreProperties>
</file>