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7" r:id="rId3"/>
    <p:sldId id="263" r:id="rId4"/>
    <p:sldId id="261" r:id="rId5"/>
    <p:sldId id="262" r:id="rId6"/>
    <p:sldId id="267" r:id="rId7"/>
    <p:sldId id="270" r:id="rId8"/>
    <p:sldId id="273" r:id="rId9"/>
    <p:sldId id="269" r:id="rId10"/>
    <p:sldId id="260" r:id="rId11"/>
    <p:sldId id="265" r:id="rId12"/>
    <p:sldId id="268" r:id="rId13"/>
    <p:sldId id="266" r:id="rId14"/>
    <p:sldId id="274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258"/>
    <a:srgbClr val="A8135A"/>
    <a:srgbClr val="A31257"/>
    <a:srgbClr val="A41258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5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7" Type="http://schemas.openxmlformats.org/officeDocument/2006/relationships/image" Target="../media/image9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f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scape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9173" y="2255689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Projet d’étude de 2</a:t>
            </a:r>
            <a:r>
              <a:rPr kumimoji="0" lang="fr-FR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nde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année.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BTS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ystèmes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umériques option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I.R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Etudiants 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GUIGAND Nathan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--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A51258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MONVOISIN Guillaume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542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rganigramme : Terminateur 36">
            <a:extLst>
              <a:ext uri="{FF2B5EF4-FFF2-40B4-BE49-F238E27FC236}">
                <a16:creationId xmlns:a16="http://schemas.microsoft.com/office/drawing/2014/main" id="{0A5827E0-CEE8-40CC-AD65-685A6099D12E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rganigramme : Terminateur 34">
            <a:extLst>
              <a:ext uri="{FF2B5EF4-FFF2-40B4-BE49-F238E27FC236}">
                <a16:creationId xmlns:a16="http://schemas.microsoft.com/office/drawing/2014/main" id="{B15CB429-01D0-4476-B3B0-43D90CA04700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01B05149-55DC-45B1-AA83-98E7A1E0FCD4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cas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d’utilisation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 </a:t>
            </a:r>
          </a:p>
        </p:txBody>
      </p:sp>
      <p:pic>
        <p:nvPicPr>
          <p:cNvPr id="5" name="Image 4" descr="Une image contenant texte, carte, capture d’écran&#10;&#10;Description générée automatiquement">
            <a:extLst>
              <a:ext uri="{FF2B5EF4-FFF2-40B4-BE49-F238E27FC236}">
                <a16:creationId xmlns:a16="http://schemas.microsoft.com/office/drawing/2014/main" id="{F3CC10DC-37D4-43BE-BB94-2AA6BA44EF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" t="3761" r="2523" b="2393"/>
          <a:stretch/>
        </p:blipFill>
        <p:spPr>
          <a:xfrm>
            <a:off x="2796424" y="1022694"/>
            <a:ext cx="4798345" cy="5405538"/>
          </a:xfrm>
          <a:prstGeom prst="rect">
            <a:avLst/>
          </a:prstGeom>
        </p:spPr>
      </p:pic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9546B862-196B-47D8-93A2-E79DE9DF0D90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D46A0413-8B0E-4635-ACA6-5E5D04908C3E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CB7C5F40-5257-4582-897B-70E719E404BD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Terminateur 20">
            <a:extLst>
              <a:ext uri="{FF2B5EF4-FFF2-40B4-BE49-F238E27FC236}">
                <a16:creationId xmlns:a16="http://schemas.microsoft.com/office/drawing/2014/main" id="{0A29B0BE-D6A0-438E-B908-7271E2A1DFFD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BD423E75-F190-4F1A-8AB0-8DFD303934AA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6B29297F-5312-42FB-B6D0-E51270A3B359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1CC7A2-7E0F-4675-B92C-56BBEAA93A8B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8CDAA8CC-67F2-49D9-BE31-3C5387C661BF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E62C554-7C35-4B6F-BADC-4F4EEE17B719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2875CC1-F4BD-4102-B748-52E04E593FCD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4491C72-7D20-4AD1-89AD-38720CB86231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FB23D83-C3D4-4048-BD08-CD93E3062AB1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E9778C0-ABC0-426D-B4C3-C5EFC2A2A1AD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F991F4-2A06-4121-9994-C9B1E811F53E}"/>
              </a:ext>
            </a:extLst>
          </p:cNvPr>
          <p:cNvSpPr/>
          <p:nvPr/>
        </p:nvSpPr>
        <p:spPr>
          <a:xfrm>
            <a:off x="11658599" y="257443"/>
            <a:ext cx="102299" cy="516566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C535C9D-586B-45F7-B8B4-75310B2E4E55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A4A9949D-4C65-4D97-AE05-B74534CB35DE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BDC812A4-3B81-421B-81FF-FBC7475DFD15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357944E-7876-4509-A6E7-A0624860A8B9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B442DE2-9AC7-4ED4-8A79-9378ED32B84D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B068CF-6864-455F-9420-635E26D0F033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42AB56-7C5D-4568-8C98-EEA57BAC5340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Librairie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C7A7660-B587-4E91-9DB8-7050EA846072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FC99DB-6EC8-4934-A2BD-F3F0D282EFC5}"/>
              </a:ext>
            </a:extLst>
          </p:cNvPr>
          <p:cNvSpPr/>
          <p:nvPr/>
        </p:nvSpPr>
        <p:spPr>
          <a:xfrm>
            <a:off x="9449238" y="5521771"/>
            <a:ext cx="1952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séquences</a:t>
            </a:r>
            <a:endParaRPr lang="fr-FR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770BF0-67EC-4293-855E-1195178EA7A3}"/>
              </a:ext>
            </a:extLst>
          </p:cNvPr>
          <p:cNvSpPr/>
          <p:nvPr/>
        </p:nvSpPr>
        <p:spPr>
          <a:xfrm>
            <a:off x="9765115" y="5831080"/>
            <a:ext cx="1632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</a:t>
            </a:r>
            <a:endParaRPr lang="fr-FR" sz="12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7259E5A-0105-43F1-AE9A-49019EBCE937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C296748E-6BD2-4496-B914-D691A1BB6FFB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5EA57D-84CB-40C4-9B7A-8C417D7F291E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de cas d’utilisation</a:t>
            </a:r>
            <a:endParaRPr lang="fr-FR" sz="1200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717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-301752" y="2554862"/>
            <a:ext cx="375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séquence :</a:t>
            </a:r>
          </a:p>
          <a:p>
            <a:pPr algn="ctr"/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Système sous </a:t>
            </a:r>
            <a:r>
              <a:rPr lang="fr-FR" sz="1600" b="1" dirty="0" err="1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raspberry</a:t>
            </a:r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, partie 1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F50CF8-8F97-49CE-8AC9-109901FFB2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426" b="36133"/>
          <a:stretch/>
        </p:blipFill>
        <p:spPr>
          <a:xfrm>
            <a:off x="3513019" y="0"/>
            <a:ext cx="5223127" cy="6858000"/>
          </a:xfrm>
          <a:prstGeom prst="rect">
            <a:avLst/>
          </a:prstGeom>
        </p:spPr>
      </p:pic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60105F4B-BBAB-4FE5-AFB3-9C8A95B4F406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5BD6DEC6-EB87-4FD8-B3BF-2C359258F89B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C569A474-A83D-4338-B988-D2C92CDE72CE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Terminateur 20">
            <a:extLst>
              <a:ext uri="{FF2B5EF4-FFF2-40B4-BE49-F238E27FC236}">
                <a16:creationId xmlns:a16="http://schemas.microsoft.com/office/drawing/2014/main" id="{B0431541-3C11-46F5-894D-D77DC1F94BC3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CACCA678-D773-4B38-8D5A-EEF431F70916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C1FE8C8A-9CE5-4EF8-AC1D-26BD6BD98870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FF82633D-FAF8-4625-95DD-5C9F375734F4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368D94F5-27AB-43C1-BA14-9970475283F2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2F405D6F-B677-4DE4-AD0F-C7E073350E99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D2868A-0DE3-4B8A-A228-888DB1E53178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3F246E5-3C57-4043-903D-90463B7653BC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CD816C1-8B4C-4DE2-A476-A4522262A600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8A2841A-263B-4912-8C32-DB749BB53A46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19F5A41-CB89-4DBE-8856-3753E72CE181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966F4DA-6781-4F17-BC02-426C59EBD0FE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823219C-5A98-40CB-9AF8-74D0A8ED87E6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AF21F7-6D11-4EFC-A889-CBE34B04E0C4}"/>
              </a:ext>
            </a:extLst>
          </p:cNvPr>
          <p:cNvSpPr/>
          <p:nvPr/>
        </p:nvSpPr>
        <p:spPr>
          <a:xfrm>
            <a:off x="11658599" y="257443"/>
            <a:ext cx="102299" cy="5463718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A27DE9C-4266-4699-958A-823536B3ED88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DA03CCF-E01B-4F58-9375-7C1B0E42D814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63546733-7D02-4020-932C-95A8E237E84B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51C3468-80D2-4F88-A08D-FCBBAD955604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91773B3-E9D0-4E82-B684-A23481524FAB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4EE6161-F75D-43E9-BB21-72A1F0045106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838D05-F631-414C-BB89-79F2E29D4453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Librairie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73BFD97-85CD-40AE-9CAA-3253DD4C57B1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A99F19-25CD-4686-87D5-08277941D6F8}"/>
              </a:ext>
            </a:extLst>
          </p:cNvPr>
          <p:cNvSpPr/>
          <p:nvPr/>
        </p:nvSpPr>
        <p:spPr>
          <a:xfrm>
            <a:off x="9449238" y="5521771"/>
            <a:ext cx="1952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de séquences</a:t>
            </a:r>
            <a:endParaRPr lang="fr-FR" sz="1200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B2FFE-ACFE-44CC-801C-19CB94361A32}"/>
              </a:ext>
            </a:extLst>
          </p:cNvPr>
          <p:cNvSpPr/>
          <p:nvPr/>
        </p:nvSpPr>
        <p:spPr>
          <a:xfrm>
            <a:off x="9765115" y="5831080"/>
            <a:ext cx="1632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</a:t>
            </a:r>
            <a:endParaRPr lang="fr-FR" sz="12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10E714A-7B06-49DA-A02F-2F2E257436EB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9CFF42AA-4D93-4A96-96E6-24B38A7EF946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9F728F-B66D-44F3-BE08-EB42CE8DB377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de cas d’utilisation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9906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704463" y="309052"/>
            <a:ext cx="375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séquence :</a:t>
            </a:r>
          </a:p>
          <a:p>
            <a:pPr algn="ctr"/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Système sous </a:t>
            </a:r>
            <a:r>
              <a:rPr lang="fr-FR" sz="1600" b="1" dirty="0" err="1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raspberry</a:t>
            </a:r>
            <a:r>
              <a:rPr lang="fr-FR" sz="1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, partie 2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F50CF8-8F97-49CE-8AC9-109901FFB2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122" r="7042" b="1467"/>
          <a:stretch/>
        </p:blipFill>
        <p:spPr>
          <a:xfrm>
            <a:off x="751403" y="1600200"/>
            <a:ext cx="8968354" cy="4535424"/>
          </a:xfrm>
          <a:prstGeom prst="rect">
            <a:avLst/>
          </a:prstGeom>
        </p:spPr>
      </p:pic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02F5BB80-20C1-4CCE-A2F8-E3B8CAF616D7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9B757E4B-B687-4875-AA86-662AA9FD72E7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FB18113A-CC61-44A7-A864-1041BA00DE1E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Terminateur 20">
            <a:extLst>
              <a:ext uri="{FF2B5EF4-FFF2-40B4-BE49-F238E27FC236}">
                <a16:creationId xmlns:a16="http://schemas.microsoft.com/office/drawing/2014/main" id="{8E6C5856-3732-476A-9DB3-E13F5B5F3D6D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7DC2FF72-FFB8-48E2-B0D1-0680C3EBEAB1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80585E72-DF04-4924-B74B-5EBE2E2206C7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597D0160-64FE-446E-B0DA-F14E4124D1AC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6B3490F0-DA52-4F4B-91AD-44C10E872734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9E47548B-C56C-4DE6-8FD9-1A6EEEE471CD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C4CE2A-7A30-4E8B-904F-9CAED6F1E863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2F56465-4DF7-481B-801E-2487CDFAE9E5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4DD6DC9-8C18-44E4-BD52-D6CD27A6D35E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6B63B4E-CDFB-476A-A90F-ABA592263C15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2EE5D24-9ACA-48E1-8524-F9135AA2C9BD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06AD707-97E7-43CF-8F83-6A32BE5E1C59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3D526E5-15B9-4D00-B1CA-B48C038337BB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65FDA6-4F16-4288-B24D-1B877B869F00}"/>
              </a:ext>
            </a:extLst>
          </p:cNvPr>
          <p:cNvSpPr/>
          <p:nvPr/>
        </p:nvSpPr>
        <p:spPr>
          <a:xfrm>
            <a:off x="11658599" y="257443"/>
            <a:ext cx="102299" cy="5463718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B49038F-8552-42E9-9E4C-2437C0414468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854553D-7584-4FB8-80B5-E1F72C17C669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B158CD14-E277-4963-AA64-0A563F185C7F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7CF73BD-6907-449E-A905-44B5A6ABDD69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D5EEBA7-7FB7-44A3-8157-8D7B379174E6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28087D-890E-409B-96D4-7AB1A5FA4973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769306-0C8A-434E-8DEE-A3F37ED8718F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Librairie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1377A31-7561-442D-B8E6-D7F8762FDEF9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8B406D-AAF6-403A-AFA9-D2E70378CCCD}"/>
              </a:ext>
            </a:extLst>
          </p:cNvPr>
          <p:cNvSpPr/>
          <p:nvPr/>
        </p:nvSpPr>
        <p:spPr>
          <a:xfrm>
            <a:off x="9449238" y="5521771"/>
            <a:ext cx="1952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de séquences</a:t>
            </a:r>
            <a:endParaRPr lang="fr-FR" sz="1200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481E7E-B333-4916-B23E-198019A75D87}"/>
              </a:ext>
            </a:extLst>
          </p:cNvPr>
          <p:cNvSpPr/>
          <p:nvPr/>
        </p:nvSpPr>
        <p:spPr>
          <a:xfrm>
            <a:off x="9765115" y="5831080"/>
            <a:ext cx="1632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</a:t>
            </a:r>
            <a:endParaRPr lang="fr-FR" sz="12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4543301-0918-401B-B673-F5AFDAC32178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682A604F-E283-4C92-8EBF-EB4DE839B095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7B0965-A080-441A-860D-7CF4CBD78F1E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de cas d’utilisation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3851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séquence :</a:t>
            </a:r>
          </a:p>
          <a:p>
            <a:pPr algn="ctr"/>
            <a:r>
              <a:rPr lang="fr-FR" sz="28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Serveur socket</a:t>
            </a:r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4B866ED-4CFF-44BC-9BA8-DD16A9967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81" t="593" r="47706" b="14900"/>
          <a:stretch/>
        </p:blipFill>
        <p:spPr>
          <a:xfrm>
            <a:off x="1919294" y="1220653"/>
            <a:ext cx="5615362" cy="5659756"/>
          </a:xfrm>
          <a:prstGeom prst="rect">
            <a:avLst/>
          </a:prstGeom>
        </p:spPr>
      </p:pic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927DBDAB-1B2B-4CAB-A360-BF643D7742E0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49C3EC4A-B216-4A5A-9898-1D40617D7176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89B88965-67A5-446B-A7EE-285D318C9AD4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Terminateur 20">
            <a:extLst>
              <a:ext uri="{FF2B5EF4-FFF2-40B4-BE49-F238E27FC236}">
                <a16:creationId xmlns:a16="http://schemas.microsoft.com/office/drawing/2014/main" id="{8D69CA5F-45CE-4E0F-8BD1-5FF758F78DC8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7AE238CB-D4AA-45B1-98C4-9366C12D5793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83E4A8BE-43E6-49F5-97FF-19E6D9CA1C6F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81787965-4FDA-441F-9E9B-A540360018FC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E8E4A669-D851-4C67-A2FF-7CDDFD6BBD4B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38B30A88-6B92-40BA-8D74-5D50EDF66342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F47F2C-D0C5-4D20-B88B-387E38C4EBEF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185AA50-9763-48E5-91E7-90DBA0DE69EB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008204E-5376-4AAF-92D8-CCA76F0550FB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482C271-CE94-4390-B2BC-61032DF717C6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4410C30-8197-43CE-9100-EF0CBC1F73E7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FD6ED06-2A33-4C55-AE6F-745B87178E9B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0046B35-E339-406E-85B2-1811D157EE1D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9A9C29-6EB9-49AF-9514-307C92E2BAAA}"/>
              </a:ext>
            </a:extLst>
          </p:cNvPr>
          <p:cNvSpPr/>
          <p:nvPr/>
        </p:nvSpPr>
        <p:spPr>
          <a:xfrm>
            <a:off x="11658599" y="257443"/>
            <a:ext cx="102299" cy="5463718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A999E5C7-4D7F-4A92-A8A4-534D17B381EF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BE747C9-E1DD-481A-9B32-3AD0E764B739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CC86285-5B8B-46F3-85C6-1F9A2C848F50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9CCE4C9-B9D2-43AD-841E-6AB6975306F9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C2704A3-CAD6-441D-AC05-1076A2AF4ECA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C0D2DA-7DD1-47E4-93E2-1FB7E3ABFACD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16BE5E-3B6E-4420-9AB6-0D00662664EE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Librairie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07E641A2-0C3A-4BE6-8EF1-466B4FDA531D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3711A7-39B2-46D7-BD3C-31AC33F74267}"/>
              </a:ext>
            </a:extLst>
          </p:cNvPr>
          <p:cNvSpPr/>
          <p:nvPr/>
        </p:nvSpPr>
        <p:spPr>
          <a:xfrm>
            <a:off x="9449238" y="5521771"/>
            <a:ext cx="1952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de séquences</a:t>
            </a:r>
            <a:endParaRPr lang="fr-FR" sz="1200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7AF33B-E557-4DCA-BCAA-0412D86EA044}"/>
              </a:ext>
            </a:extLst>
          </p:cNvPr>
          <p:cNvSpPr/>
          <p:nvPr/>
        </p:nvSpPr>
        <p:spPr>
          <a:xfrm>
            <a:off x="9765115" y="5831080"/>
            <a:ext cx="1632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</a:t>
            </a:r>
            <a:endParaRPr lang="fr-FR" sz="12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A7871B2-C2DC-4680-8A5B-F1A7B3D97E39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15D7C00A-06A5-474B-87F0-9169E49A5D32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3FD528-275A-44D8-81CE-E901684C5D80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de cas d’utilisation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3625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Diagramme de </a:t>
            </a:r>
            <a:r>
              <a:rPr lang="fr-FR" sz="3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Classes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927C046-ECF5-41E7-9886-C4626BE45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575" y="2002457"/>
            <a:ext cx="6946533" cy="3115934"/>
          </a:xfrm>
          <a:prstGeom prst="rect">
            <a:avLst/>
          </a:prstGeom>
        </p:spPr>
      </p:pic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2025C6C0-2D2C-4D14-88A4-BA8D2505536F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E89C869B-8D3C-47CD-807B-B1527D60DB47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3B862D16-7AB8-4201-B1B2-8CA08C2B7F27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Terminateur 20">
            <a:extLst>
              <a:ext uri="{FF2B5EF4-FFF2-40B4-BE49-F238E27FC236}">
                <a16:creationId xmlns:a16="http://schemas.microsoft.com/office/drawing/2014/main" id="{16E5DB7B-7999-4156-9BC1-2DAB42176E55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B979A428-7BC2-4862-9828-34B1BFAD7754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17BCFE00-2B6B-4C74-B109-6E1D48374BD0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8BF4CC38-EE31-4098-8BB0-978F3C957C12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216293A8-66DC-4AA1-BD84-A8D6769B9F14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C6862885-385C-43F7-83B0-46D7BE9A4F53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AB4376-14B3-4986-A2B3-2FE0619C6DC6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032BFBC-1711-4B61-9FF8-7C7FD923A0F1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B6EFC61-0EA4-44AF-873C-14CDE47CD29A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3BD4812-14B8-4426-94AD-D31C9C9DE5ED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7C4862D-9D2F-44E9-93D6-19F9CDFC29B9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8FD4FF4-9693-4596-96F0-0677B8B61471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1B6456F-8590-4CAE-B166-4ED27803C3C8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23B94C-9F64-421E-89E5-14985A4BA516}"/>
              </a:ext>
            </a:extLst>
          </p:cNvPr>
          <p:cNvSpPr/>
          <p:nvPr/>
        </p:nvSpPr>
        <p:spPr>
          <a:xfrm>
            <a:off x="11658599" y="257443"/>
            <a:ext cx="102299" cy="5761774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015B3D1-6B44-4F74-9E2F-4BF219ADC952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B4A8908-3099-46A8-9CDB-5438F00FD966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0816EED-9BFD-4AED-8335-6780691F7A69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B71226F-EFFA-44FC-A0A4-B279549907BD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8D0ADA7-4A26-4F51-B957-81CB1335B6A7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14C2677-05B1-408F-8FC4-F67DE40741B0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D11D00-6D84-4FC8-B95D-7197E2E70259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Librairie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C186B50-ECFC-4BA2-97EA-618AF05D920C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05F191-B783-44CA-A439-29138B646455}"/>
              </a:ext>
            </a:extLst>
          </p:cNvPr>
          <p:cNvSpPr/>
          <p:nvPr/>
        </p:nvSpPr>
        <p:spPr>
          <a:xfrm>
            <a:off x="9449238" y="5521771"/>
            <a:ext cx="1952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séquences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AA629DB-775A-43F8-BDD6-762EEABD8AB7}"/>
              </a:ext>
            </a:extLst>
          </p:cNvPr>
          <p:cNvSpPr/>
          <p:nvPr/>
        </p:nvSpPr>
        <p:spPr>
          <a:xfrm>
            <a:off x="9765115" y="5831080"/>
            <a:ext cx="1632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de classe</a:t>
            </a:r>
            <a:endParaRPr lang="fr-FR" sz="1200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4C390A7-64A3-4474-B7F6-42BE30F58AC8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6815FEE5-FE79-4CB5-A1B7-1471ADD33596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47CE35-5A47-4D07-9FCB-1FF32C951163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de cas d’utilisation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879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97873" y="143435"/>
            <a:ext cx="6188927" cy="113877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Planification Gantt           </a:t>
            </a:r>
            <a:r>
              <a:rPr lang="fr-FR" sz="32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commune </a:t>
            </a:r>
            <a:r>
              <a:rPr lang="fr-FR" sz="32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12B15C4-79FA-4966-8D88-BD60FB5B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8030"/>
            <a:ext cx="9172738" cy="1771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FA1C4999-4C72-456A-BFF1-A458813D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2053"/>
            <a:ext cx="9913960" cy="2221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2E7B1D84-6559-49AB-BBF8-D30F5D74B435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E30FA043-06F1-476B-B53A-9A1900231248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044E87AF-7ED4-449F-B5AC-5BE3EE444FBB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9B6260EC-5F84-4565-9F10-F6351B4A6968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F78BE95C-E509-444D-86CA-3D5F3C7F7DAD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F57B21AF-2E6B-4544-B75B-56BAC56BFFE9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0A0C16C2-5BB5-4DC8-A2B7-15B052023DB9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0E7DDBB4-A5D0-48CC-9248-1CBA442C3221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C229F853-FA8C-4E81-A025-8C48C3F4473C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E1FBCA-58CA-4747-8C4E-9245DF0E7F30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0478FA3-9254-4AFA-AC1E-D69B980058E6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E91AB39-CC91-41E7-820F-45B65452A689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4830AA4-74DA-4086-970A-ACFDBF04D321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BBFBB6-7CEB-4914-B331-0114D91126BF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</a:t>
            </a:r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UML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48FA59F-4A6F-4FB3-B90D-03E9B61E67F1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87769E-2F98-43D2-B929-A2D5CF48819A}"/>
              </a:ext>
            </a:extLst>
          </p:cNvPr>
          <p:cNvSpPr/>
          <p:nvPr/>
        </p:nvSpPr>
        <p:spPr>
          <a:xfrm>
            <a:off x="11658599" y="257442"/>
            <a:ext cx="97587" cy="626454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4528D82-2C3D-4078-BE14-CB5E21703653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3D31FEA6-0499-419D-A204-F66687A51937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008E419F-47C2-4A02-BA4B-D39A1E87B87E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D78E5F2-0768-411B-8930-7C80AC4C1A6C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011842D-46E6-4C41-8EA1-49797258D17B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98A4E-E6AA-44F6-BA1E-5FF06FA3BB1C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C61DB1-9612-4ED5-BF30-766931DD7AA4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Librairie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F29565D-9D10-443C-9C62-1AD4D94CC683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7FFED7-7910-42B4-8E09-BF666E8B098A}"/>
              </a:ext>
            </a:extLst>
          </p:cNvPr>
          <p:cNvSpPr/>
          <p:nvPr/>
        </p:nvSpPr>
        <p:spPr>
          <a:xfrm>
            <a:off x="9449238" y="5521771"/>
            <a:ext cx="1952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séquences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68980E-6272-4D44-8B04-45CE6C134320}"/>
              </a:ext>
            </a:extLst>
          </p:cNvPr>
          <p:cNvSpPr/>
          <p:nvPr/>
        </p:nvSpPr>
        <p:spPr>
          <a:xfrm>
            <a:off x="9765115" y="5831080"/>
            <a:ext cx="1632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</a:t>
            </a:r>
            <a:endParaRPr lang="fr-FR" sz="12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0E3395A-B522-42A0-90EC-0CA180BA050A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88CA8EC-F9F8-4EDF-BEEB-98CD378AA1BA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1EAE5B-2D15-4228-B0D0-1FEAEB01FE02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de cas d’utilisation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76F00DF-3B0B-4752-A1E2-D2F729E9C85E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Eras Medium ITC" panose="020B0602030504020804" pitchFamily="34" charset="0"/>
              </a:rPr>
              <a:t>Planification Gantt -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Partie personnelle </a:t>
            </a:r>
            <a:r>
              <a:rPr lang="fr-FR" sz="2800" b="1" dirty="0">
                <a:latin typeface="Eras Medium ITC" panose="020B0602030504020804" pitchFamily="34" charset="0"/>
              </a:rPr>
              <a:t>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9A3EA9-0811-4B17-BBFD-30A0FB679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" y="822273"/>
            <a:ext cx="8595602" cy="5867467"/>
          </a:xfrm>
          <a:prstGeom prst="rect">
            <a:avLst/>
          </a:prstGeom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D1F75C67-19ED-4C1C-8C02-A891450335AA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FDDABDCB-05CA-4CE6-8FB2-9551BFDA6DB8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676653C4-7739-41DF-B04D-9F0A08D5AAC8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25FEC329-248D-4382-B5B6-198779EC99F9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C8D6D83F-A4D2-4EFF-A51F-9F3B5E5E834E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0147FA4E-EBD6-48D6-95CB-A3702F259E41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E796141D-0542-46C0-8D5E-4E1963407D8A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4D16A4E3-7015-4EA7-AE31-1F830D11C5D6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45DB0F9-A940-4960-B5EE-B0CFAAF264EE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E28F36-0181-430B-B3BB-CBCD6C8EC12C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8319DA3-0883-4060-A117-7BA5FC93C17A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BEA1F5-A47F-41D6-9171-13EF0AB037DD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57556AC-2FF4-4BFE-A2A1-0B61887B2F0E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0EB533E-00B5-43D9-A511-9C4E231C19D6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</a:t>
            </a:r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UML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AA20E32-14CB-4817-9330-FD51FF28E8A3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847651-9CF5-4F65-AB43-0C71B580474B}"/>
              </a:ext>
            </a:extLst>
          </p:cNvPr>
          <p:cNvSpPr/>
          <p:nvPr/>
        </p:nvSpPr>
        <p:spPr>
          <a:xfrm>
            <a:off x="11658599" y="257442"/>
            <a:ext cx="97587" cy="626454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78A782E-CBD1-4373-B057-36E8D7732145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FA016F4-5AC6-48CC-B34D-CC1928527737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0A2BF47-D3F7-4393-AA9B-52E72547212A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93BD75-5291-4BB9-807C-0E77B8527ABC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1AE40F1-82F3-49DB-AFD2-7B6706852C19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315F37-CF93-49DB-AE1E-66714E0F7FC1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3969F8-469C-4A44-AA14-2C70DD436F46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Librairie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65CFF15-3FB0-444D-8280-AC0FBE3580B1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717CF4-4431-429D-92FD-CAFBB480EDCE}"/>
              </a:ext>
            </a:extLst>
          </p:cNvPr>
          <p:cNvSpPr/>
          <p:nvPr/>
        </p:nvSpPr>
        <p:spPr>
          <a:xfrm>
            <a:off x="9449238" y="5521771"/>
            <a:ext cx="1952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séquences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6AD31E-AEC8-4416-A217-B407AF48B207}"/>
              </a:ext>
            </a:extLst>
          </p:cNvPr>
          <p:cNvSpPr/>
          <p:nvPr/>
        </p:nvSpPr>
        <p:spPr>
          <a:xfrm>
            <a:off x="9765115" y="5831080"/>
            <a:ext cx="1632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</a:t>
            </a:r>
            <a:endParaRPr lang="fr-FR" sz="12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5758958-669F-4181-9016-D07520B886DA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F514257-875A-4394-8D82-9BE82991254F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A201EB-9C26-4223-9373-5BAA95843830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Diagramme de cas d’utilisation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DEF9B0EB-D4DE-42BF-9D66-E76B8B51674D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17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rganigramme : Terminateur 33">
            <a:extLst>
              <a:ext uri="{FF2B5EF4-FFF2-40B4-BE49-F238E27FC236}">
                <a16:creationId xmlns:a16="http://schemas.microsoft.com/office/drawing/2014/main" id="{9AE2EC90-C3C2-4209-99A4-9FE382BC0EDD}"/>
              </a:ext>
            </a:extLst>
          </p:cNvPr>
          <p:cNvSpPr/>
          <p:nvPr/>
        </p:nvSpPr>
        <p:spPr>
          <a:xfrm rot="16200000">
            <a:off x="7356817" y="3003037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rganigramme : Terminateur 34">
            <a:extLst>
              <a:ext uri="{FF2B5EF4-FFF2-40B4-BE49-F238E27FC236}">
                <a16:creationId xmlns:a16="http://schemas.microsoft.com/office/drawing/2014/main" id="{CAE569BF-09E0-4E6B-BF28-3EDBBE271269}"/>
              </a:ext>
            </a:extLst>
          </p:cNvPr>
          <p:cNvSpPr/>
          <p:nvPr/>
        </p:nvSpPr>
        <p:spPr>
          <a:xfrm rot="16200000">
            <a:off x="8355868" y="300903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7076FA34-5790-4656-86A0-A6C1BEFB64F2}"/>
              </a:ext>
            </a:extLst>
          </p:cNvPr>
          <p:cNvSpPr/>
          <p:nvPr/>
        </p:nvSpPr>
        <p:spPr>
          <a:xfrm rot="16200000">
            <a:off x="7868592" y="3009032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2A3F4C27-2935-48B3-933C-2759B3EBCD1E}"/>
              </a:ext>
            </a:extLst>
          </p:cNvPr>
          <p:cNvSpPr/>
          <p:nvPr/>
        </p:nvSpPr>
        <p:spPr>
          <a:xfrm rot="16200000">
            <a:off x="4761915" y="300418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0468469B-3B5B-4A66-A87B-3CBE7DC2B237}"/>
              </a:ext>
            </a:extLst>
          </p:cNvPr>
          <p:cNvSpPr/>
          <p:nvPr/>
        </p:nvSpPr>
        <p:spPr>
          <a:xfrm rot="16200000">
            <a:off x="4303912" y="3005310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A3E96C3B-DEAC-405A-8CE9-01A73EC9C13F}"/>
              </a:ext>
            </a:extLst>
          </p:cNvPr>
          <p:cNvSpPr/>
          <p:nvPr/>
        </p:nvSpPr>
        <p:spPr>
          <a:xfrm rot="16200000">
            <a:off x="3848599" y="3004186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94612B86-F314-49DF-924D-9F7692DB9F35}"/>
              </a:ext>
            </a:extLst>
          </p:cNvPr>
          <p:cNvSpPr/>
          <p:nvPr/>
        </p:nvSpPr>
        <p:spPr>
          <a:xfrm rot="16200000">
            <a:off x="2294311" y="300903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5D253A42-2BC9-4B63-838B-64DA74795779}"/>
              </a:ext>
            </a:extLst>
          </p:cNvPr>
          <p:cNvSpPr/>
          <p:nvPr/>
        </p:nvSpPr>
        <p:spPr>
          <a:xfrm rot="16200000">
            <a:off x="1832894" y="3010606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27BE5B8-84AC-4225-9F08-139CBCB5970E}"/>
              </a:ext>
            </a:extLst>
          </p:cNvPr>
          <p:cNvSpPr txBox="1"/>
          <p:nvPr/>
        </p:nvSpPr>
        <p:spPr>
          <a:xfrm>
            <a:off x="3429000" y="143435"/>
            <a:ext cx="412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A813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Présentation</a:t>
            </a:r>
          </a:p>
        </p:txBody>
      </p:sp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437A9015-601A-4828-83DE-453B933E7780}"/>
              </a:ext>
            </a:extLst>
          </p:cNvPr>
          <p:cNvSpPr/>
          <p:nvPr/>
        </p:nvSpPr>
        <p:spPr>
          <a:xfrm rot="16200000">
            <a:off x="1376525" y="3003037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277190-95A0-4951-BA98-935B2ACCF465}"/>
              </a:ext>
            </a:extLst>
          </p:cNvPr>
          <p:cNvSpPr txBox="1"/>
          <p:nvPr/>
        </p:nvSpPr>
        <p:spPr>
          <a:xfrm>
            <a:off x="198179" y="3523843"/>
            <a:ext cx="1201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A454F7-4295-4C93-AF97-92BBC345CACF}"/>
              </a:ext>
            </a:extLst>
          </p:cNvPr>
          <p:cNvSpPr txBox="1"/>
          <p:nvPr/>
        </p:nvSpPr>
        <p:spPr>
          <a:xfrm rot="19020000">
            <a:off x="1214914" y="2383860"/>
            <a:ext cx="1129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8DC4FB4-80B1-4169-B9F9-DB1A6A3D6341}"/>
              </a:ext>
            </a:extLst>
          </p:cNvPr>
          <p:cNvSpPr txBox="1"/>
          <p:nvPr/>
        </p:nvSpPr>
        <p:spPr>
          <a:xfrm rot="19028537">
            <a:off x="1719636" y="2301680"/>
            <a:ext cx="1315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1C86FF-B937-4109-8FBE-AB1B063D6EC5}"/>
              </a:ext>
            </a:extLst>
          </p:cNvPr>
          <p:cNvSpPr txBox="1"/>
          <p:nvPr/>
        </p:nvSpPr>
        <p:spPr>
          <a:xfrm>
            <a:off x="6220425" y="3484862"/>
            <a:ext cx="1315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Diagrammes UML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6EE9CE-F923-4C6B-AEC6-6895EF152EB5}"/>
              </a:ext>
            </a:extLst>
          </p:cNvPr>
          <p:cNvSpPr txBox="1"/>
          <p:nvPr/>
        </p:nvSpPr>
        <p:spPr>
          <a:xfrm>
            <a:off x="8609557" y="3483411"/>
            <a:ext cx="1188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C746A-9CCF-4246-A2D7-F86976CFF2DD}"/>
              </a:ext>
            </a:extLst>
          </p:cNvPr>
          <p:cNvSpPr/>
          <p:nvPr/>
        </p:nvSpPr>
        <p:spPr>
          <a:xfrm rot="16200000">
            <a:off x="4957332" y="-778715"/>
            <a:ext cx="85348" cy="7958807"/>
          </a:xfrm>
          <a:prstGeom prst="rect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28578AA-6535-4848-B64E-4585B54C5CF1}"/>
              </a:ext>
            </a:extLst>
          </p:cNvPr>
          <p:cNvSpPr/>
          <p:nvPr/>
        </p:nvSpPr>
        <p:spPr>
          <a:xfrm>
            <a:off x="481013" y="292972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EE58136-7DF4-4ADD-8B83-3D9C59641C5C}"/>
              </a:ext>
            </a:extLst>
          </p:cNvPr>
          <p:cNvSpPr/>
          <p:nvPr/>
        </p:nvSpPr>
        <p:spPr>
          <a:xfrm>
            <a:off x="5435501" y="2931405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3DC0E1A-4026-4E51-B444-A2AA1EC23DF4}"/>
              </a:ext>
            </a:extLst>
          </p:cNvPr>
          <p:cNvSpPr txBox="1"/>
          <p:nvPr/>
        </p:nvSpPr>
        <p:spPr>
          <a:xfrm rot="19020000">
            <a:off x="2036491" y="2100588"/>
            <a:ext cx="1990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Taches personnelles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CC7BA16-860D-4293-8075-FC7E0E2ADB32}"/>
              </a:ext>
            </a:extLst>
          </p:cNvPr>
          <p:cNvSpPr/>
          <p:nvPr/>
        </p:nvSpPr>
        <p:spPr>
          <a:xfrm>
            <a:off x="3002120" y="289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5C5B391-8991-4DF8-AB7A-4AF7DEAE8DB5}"/>
              </a:ext>
            </a:extLst>
          </p:cNvPr>
          <p:cNvSpPr txBox="1"/>
          <p:nvPr/>
        </p:nvSpPr>
        <p:spPr>
          <a:xfrm>
            <a:off x="2566252" y="3435124"/>
            <a:ext cx="1435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EB7216C-B84F-47A0-96F8-77D97570434F}"/>
              </a:ext>
            </a:extLst>
          </p:cNvPr>
          <p:cNvSpPr txBox="1"/>
          <p:nvPr/>
        </p:nvSpPr>
        <p:spPr>
          <a:xfrm rot="19020000">
            <a:off x="3680650" y="2125959"/>
            <a:ext cx="169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1</a:t>
            </a:r>
            <a:r>
              <a:rPr lang="fr-FR" sz="1400" baseline="30000" dirty="0">
                <a:latin typeface="Eras Medium ITC" panose="020B0602030504020804" pitchFamily="34" charset="0"/>
              </a:rPr>
              <a:t>er </a:t>
            </a:r>
            <a:r>
              <a:rPr lang="fr-FR" sz="1400" dirty="0"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59B2C0-D027-40BD-A8EA-8FEDD6126FA6}"/>
              </a:ext>
            </a:extLst>
          </p:cNvPr>
          <p:cNvSpPr/>
          <p:nvPr/>
        </p:nvSpPr>
        <p:spPr>
          <a:xfrm rot="19045150">
            <a:off x="4165731" y="2070082"/>
            <a:ext cx="17764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latin typeface="Eras Medium ITC" panose="020B0602030504020804" pitchFamily="34" charset="0"/>
              </a:rPr>
              <a:t>2</a:t>
            </a:r>
            <a:r>
              <a:rPr lang="fr-FR" sz="1400" baseline="30000" dirty="0">
                <a:latin typeface="Eras Medium ITC" panose="020B0602030504020804" pitchFamily="34" charset="0"/>
              </a:rPr>
              <a:t>ème </a:t>
            </a:r>
            <a:r>
              <a:rPr lang="fr-FR" sz="1400" dirty="0">
                <a:latin typeface="Eras Medium ITC" panose="020B0602030504020804" pitchFamily="34" charset="0"/>
              </a:rPr>
              <a:t>environnement</a:t>
            </a:r>
            <a:endParaRPr lang="fr-FR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A28B50-4FDA-44A4-9597-8FE1664B5D57}"/>
              </a:ext>
            </a:extLst>
          </p:cNvPr>
          <p:cNvSpPr/>
          <p:nvPr/>
        </p:nvSpPr>
        <p:spPr>
          <a:xfrm rot="19045150">
            <a:off x="4742892" y="2390368"/>
            <a:ext cx="814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latin typeface="Eras Medium ITC" panose="020B0602030504020804" pitchFamily="34" charset="0"/>
              </a:rPr>
              <a:t>Librairie</a:t>
            </a:r>
            <a:endParaRPr lang="fr-FR" sz="14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4124F4B-A72D-47D1-9E89-80EEBE84253C}"/>
              </a:ext>
            </a:extLst>
          </p:cNvPr>
          <p:cNvSpPr txBox="1"/>
          <p:nvPr/>
        </p:nvSpPr>
        <p:spPr>
          <a:xfrm>
            <a:off x="5059799" y="3542845"/>
            <a:ext cx="1315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A40103C-9EB9-4A37-B634-10FE5796EA6D}"/>
              </a:ext>
            </a:extLst>
          </p:cNvPr>
          <p:cNvSpPr/>
          <p:nvPr/>
        </p:nvSpPr>
        <p:spPr>
          <a:xfrm>
            <a:off x="6551916" y="2931405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5AE8A18-1720-44EE-899B-1EC6E4D4F7E3}"/>
              </a:ext>
            </a:extLst>
          </p:cNvPr>
          <p:cNvSpPr/>
          <p:nvPr/>
        </p:nvSpPr>
        <p:spPr>
          <a:xfrm>
            <a:off x="8921782" y="289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2D2CBA-0D44-4B47-BDDD-68E81B80C039}"/>
              </a:ext>
            </a:extLst>
          </p:cNvPr>
          <p:cNvSpPr/>
          <p:nvPr/>
        </p:nvSpPr>
        <p:spPr>
          <a:xfrm rot="19045150">
            <a:off x="7107513" y="1778651"/>
            <a:ext cx="26196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latin typeface="Eras Medium ITC" panose="020B0602030504020804" pitchFamily="34" charset="0"/>
              </a:rPr>
              <a:t>Diagramme de cas d’utilisation</a:t>
            </a:r>
            <a:endParaRPr lang="fr-FR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37D254-CA50-48D3-B06A-2A44EBE55DA7}"/>
              </a:ext>
            </a:extLst>
          </p:cNvPr>
          <p:cNvSpPr/>
          <p:nvPr/>
        </p:nvSpPr>
        <p:spPr>
          <a:xfrm rot="19045150">
            <a:off x="7674684" y="1911182"/>
            <a:ext cx="2246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latin typeface="Eras Medium ITC" panose="020B0602030504020804" pitchFamily="34" charset="0"/>
              </a:rPr>
              <a:t>Diagramme de séquences</a:t>
            </a:r>
            <a:endParaRPr lang="fr-FR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5DE7F6-AC22-4BFC-A82C-0F06E46E9F97}"/>
              </a:ext>
            </a:extLst>
          </p:cNvPr>
          <p:cNvSpPr/>
          <p:nvPr/>
        </p:nvSpPr>
        <p:spPr>
          <a:xfrm rot="19045150">
            <a:off x="8201109" y="2026535"/>
            <a:ext cx="1871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latin typeface="Eras Medium ITC" panose="020B0602030504020804" pitchFamily="34" charset="0"/>
              </a:rPr>
              <a:t>Diagramme de classe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DA957EB1-E3DF-4DED-A917-B44D4A980A1B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294185" y="121587"/>
            <a:ext cx="44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Description du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</a:t>
            </a: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537439A-6B3A-4301-A785-404DF5D4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t="4664" r="933" b="-1218"/>
          <a:stretch/>
        </p:blipFill>
        <p:spPr>
          <a:xfrm>
            <a:off x="988456" y="1232075"/>
            <a:ext cx="8207297" cy="5614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endPos="0" dir="5400000" sy="-100000" algn="bl" rotWithShape="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7D117C-F858-4DFD-90C0-6CEA94CC31D5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50EFEC7-7F62-4F3B-9B4F-6975318E5581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976D35B-7DDA-4F6E-9DE2-3446A924E348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4567AA-65FB-4A3B-8E88-2CD8003AA746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6D3D82-A0E7-4186-BF69-48BCB91CA9F9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4D4858B-AFFD-4D38-89B8-E3D8C0162A2F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E23F963-A094-431E-AD5E-A80B3D565D8E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F236A76-6330-41C7-9EFB-EEFB1AF4E53A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E37848-C519-4D99-A965-EA4D4A414BAB}"/>
              </a:ext>
            </a:extLst>
          </p:cNvPr>
          <p:cNvSpPr/>
          <p:nvPr/>
        </p:nvSpPr>
        <p:spPr>
          <a:xfrm>
            <a:off x="11658599" y="257446"/>
            <a:ext cx="102299" cy="626264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9BE311C-C408-4F40-ADE3-7C1D54C58967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01E53E8-4F15-46BD-A786-B88B007A6CCA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9355E50-ED08-4CC7-A79B-B04D2848AD00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A26819D0-BFD8-432F-BB29-13694341AD7D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FD3DCE50-A193-4E4D-896E-B6841DC8CDFF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9E7A0524-EFB6-468A-8297-86385ADBBEAC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D7D767F2-9458-4036-B038-30740BFC3BE2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357C086B-76D7-4CD2-8136-54851B1C3C6E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6CAADE8F-1340-4BB4-BDF9-113FF394B661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BAA0BC09-C33F-4D4A-8F6C-F26403A361AD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818E29B7-15CE-47C5-9409-D3F2B44329A8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E56DAFD-4692-4BEB-8208-1007F7969F43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578E1C5-99FA-4668-9246-7B1B36C42572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latin typeface="Eras Medium ITC" panose="020B0602030504020804" pitchFamily="34" charset="0"/>
              </a:rPr>
              <a:t>er </a:t>
            </a:r>
            <a:r>
              <a:rPr lang="fr-FR" sz="1200" dirty="0"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08C1CF-F247-4676-B059-9A4663F4BB09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latin typeface="Eras Medium ITC" panose="020B0602030504020804" pitchFamily="34" charset="0"/>
              </a:rPr>
              <a:t>environnement</a:t>
            </a:r>
            <a:endParaRPr lang="fr-FR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A88F64-E9CF-4CD3-B869-D51B5065B107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Librairie</a:t>
            </a:r>
            <a:endParaRPr lang="fr-FR" sz="12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15A2620-762B-4F5E-BE6F-14E228800A95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622C3B-B96B-4608-88D1-598C44F9A6D1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  <a:endParaRPr lang="fr-FR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3A1B6A-A3C7-432F-B93A-4DC0E134F4CE}"/>
              </a:ext>
            </a:extLst>
          </p:cNvPr>
          <p:cNvSpPr/>
          <p:nvPr/>
        </p:nvSpPr>
        <p:spPr>
          <a:xfrm>
            <a:off x="9449238" y="5521771"/>
            <a:ext cx="1952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séquences</a:t>
            </a:r>
            <a:endParaRPr lang="fr-FR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FC499A-D071-4A1E-95DC-9351F685C2DB}"/>
              </a:ext>
            </a:extLst>
          </p:cNvPr>
          <p:cNvSpPr/>
          <p:nvPr/>
        </p:nvSpPr>
        <p:spPr>
          <a:xfrm>
            <a:off x="9765115" y="5831080"/>
            <a:ext cx="1632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</a:t>
            </a:r>
            <a:endParaRPr lang="fr-FR" sz="12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58D64E7-F4EA-434B-91DF-D36808472E13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</p:spTree>
    <p:extLst>
      <p:ext uri="{BB962C8B-B14F-4D97-AF65-F5344CB8AC3E}">
        <p14:creationId xmlns:p14="http://schemas.microsoft.com/office/powerpoint/2010/main" val="301356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E6574921-B8CE-4B72-8CD3-D1FDF9D3456D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3294185" y="121587"/>
            <a:ext cx="447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Description du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 </a:t>
            </a:r>
          </a:p>
        </p:txBody>
      </p:sp>
      <p:pic>
        <p:nvPicPr>
          <p:cNvPr id="4" name="Image 3" descr="Une image contenant carte, texte&#10;&#10;Description générée automatiquement">
            <a:extLst>
              <a:ext uri="{FF2B5EF4-FFF2-40B4-BE49-F238E27FC236}">
                <a16:creationId xmlns:a16="http://schemas.microsoft.com/office/drawing/2014/main" id="{0537439A-6B3A-4301-A785-404DF5D4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" t="4664" r="933" b="-1218"/>
          <a:stretch/>
        </p:blipFill>
        <p:spPr>
          <a:xfrm>
            <a:off x="988456" y="1232075"/>
            <a:ext cx="8207297" cy="5614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endPos="0" dir="5400000" sy="-100000" algn="bl" rotWithShape="0"/>
          </a:effec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948ED58-888F-4942-B3AE-70885E8ABEEC}"/>
              </a:ext>
            </a:extLst>
          </p:cNvPr>
          <p:cNvCxnSpPr>
            <a:cxnSpLocks/>
          </p:cNvCxnSpPr>
          <p:nvPr/>
        </p:nvCxnSpPr>
        <p:spPr>
          <a:xfrm flipH="1">
            <a:off x="3392424" y="4384431"/>
            <a:ext cx="443781" cy="786597"/>
          </a:xfrm>
          <a:prstGeom prst="straightConnector1">
            <a:avLst/>
          </a:prstGeom>
          <a:ln w="38100">
            <a:solidFill>
              <a:srgbClr val="A312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0A22E96-FA46-4984-9EDD-9CADFAB2DEA8}"/>
              </a:ext>
            </a:extLst>
          </p:cNvPr>
          <p:cNvSpPr/>
          <p:nvPr/>
        </p:nvSpPr>
        <p:spPr>
          <a:xfrm>
            <a:off x="6236677" y="1348155"/>
            <a:ext cx="2851138" cy="30128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B0044-3D21-466E-B064-3F9A6DDC81F6}"/>
              </a:ext>
            </a:extLst>
          </p:cNvPr>
          <p:cNvSpPr/>
          <p:nvPr/>
        </p:nvSpPr>
        <p:spPr>
          <a:xfrm>
            <a:off x="988455" y="1324709"/>
            <a:ext cx="2505021" cy="30128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E53AA9-8EC1-4B7D-8CD3-64F2AA50E741}"/>
              </a:ext>
            </a:extLst>
          </p:cNvPr>
          <p:cNvSpPr/>
          <p:nvPr/>
        </p:nvSpPr>
        <p:spPr>
          <a:xfrm>
            <a:off x="4325815" y="4477065"/>
            <a:ext cx="4762000" cy="2311237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103514E-9A4F-4C94-8D06-3DE2D464B2E0}"/>
              </a:ext>
            </a:extLst>
          </p:cNvPr>
          <p:cNvSpPr txBox="1"/>
          <p:nvPr/>
        </p:nvSpPr>
        <p:spPr>
          <a:xfrm>
            <a:off x="3802923" y="4337539"/>
            <a:ext cx="385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31257"/>
                </a:solidFill>
                <a:latin typeface="Eras Medium ITC" panose="020B0602030504020804" pitchFamily="34" charset="0"/>
              </a:rPr>
              <a:t>Envoyer un ordre de fin de partie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E6CF4-E33D-4A4C-ADC8-EF1B1444B502}"/>
              </a:ext>
            </a:extLst>
          </p:cNvPr>
          <p:cNvSpPr/>
          <p:nvPr/>
        </p:nvSpPr>
        <p:spPr>
          <a:xfrm>
            <a:off x="3493477" y="1348155"/>
            <a:ext cx="2743200" cy="3012830"/>
          </a:xfrm>
          <a:prstGeom prst="rect">
            <a:avLst/>
          </a:prstGeom>
          <a:noFill/>
          <a:ln w="38100">
            <a:solidFill>
              <a:srgbClr val="A813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8AF603-9628-4F8C-9562-EAD5B3128255}"/>
              </a:ext>
            </a:extLst>
          </p:cNvPr>
          <p:cNvSpPr/>
          <p:nvPr/>
        </p:nvSpPr>
        <p:spPr>
          <a:xfrm>
            <a:off x="2340864" y="5185912"/>
            <a:ext cx="1462059" cy="1050296"/>
          </a:xfrm>
          <a:prstGeom prst="rect">
            <a:avLst/>
          </a:prstGeom>
          <a:noFill/>
          <a:ln w="38100">
            <a:solidFill>
              <a:srgbClr val="A51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4A860E1-2CEA-4F2D-B219-2475CC72715B}"/>
              </a:ext>
            </a:extLst>
          </p:cNvPr>
          <p:cNvSpPr txBox="1"/>
          <p:nvPr/>
        </p:nvSpPr>
        <p:spPr>
          <a:xfrm>
            <a:off x="3757657" y="5482368"/>
            <a:ext cx="385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A31257"/>
                </a:solidFill>
                <a:latin typeface="Eras Medium ITC" panose="020B0602030504020804" pitchFamily="34" charset="0"/>
              </a:rPr>
              <a:t>Détecter l’ordre de fin de partie </a:t>
            </a:r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C215DDE7-9245-4A60-BB36-0D9F80C3F7A5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B07CAC-60D5-4A5F-B353-7991E8D9190B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9110561C-7F16-4080-8A92-098A4E9C36B4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F2D20DA-59BA-44E6-BF1F-8624236F84A9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316A564-59FA-4559-B544-FAA733E33EDF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1275CC8-865F-481C-9B3A-EAF29E6FB17E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CEF2FB7-F1FD-4572-867B-80BBD707BD64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8512786-D2E7-46A9-998C-83F35CC64291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609753A-B304-4852-AB3C-BE0EA603FF35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C9C2B3-5507-4D35-B010-FB454ED9DC85}"/>
              </a:ext>
            </a:extLst>
          </p:cNvPr>
          <p:cNvSpPr/>
          <p:nvPr/>
        </p:nvSpPr>
        <p:spPr>
          <a:xfrm>
            <a:off x="11658599" y="257445"/>
            <a:ext cx="102299" cy="935205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D02D692-D0F9-43C2-B118-9CA8A5982406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6DF0081-249A-4CAC-8867-3AF373758CCE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F26169BF-C7ED-41D6-A11C-7783B9C92171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5D49D77D-3869-4AFA-8A6F-D19D14551000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C976FDF8-E159-4664-8262-45F1EBED74C9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5E904106-50BD-4323-9513-44FC5CA7A129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36AC9875-7C48-436F-BC4F-B0F05F31A9F3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FEDFA7B2-1148-4FAD-BA16-93A7FAC944A1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6DC5DEBF-EDC2-4B22-A4A7-2AAE1921CDB5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0AD21A0C-66DB-4DDA-BA8F-84C7479575FE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CCAB22A-1D4D-4386-A1CE-6BABC3644048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E237A26-12DF-494A-8914-886BFD2DDD7B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latin typeface="Eras Medium ITC" panose="020B0602030504020804" pitchFamily="34" charset="0"/>
              </a:rPr>
              <a:t>er </a:t>
            </a:r>
            <a:r>
              <a:rPr lang="fr-FR" sz="1200" dirty="0"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C5942D3-AEAC-4D1D-B7A6-03212A34B4BC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latin typeface="Eras Medium ITC" panose="020B0602030504020804" pitchFamily="34" charset="0"/>
              </a:rPr>
              <a:t>environnement</a:t>
            </a:r>
            <a:endParaRPr lang="fr-FR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92ABED-472E-44D3-8E55-140C7898F2AC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Librairie</a:t>
            </a:r>
            <a:endParaRPr lang="fr-FR" sz="1200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F16BC5D-EB99-490D-8C7D-F1D4AD7A144B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7C7739-00E7-4CA5-B46F-8BC5385A593D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  <a:endParaRPr lang="fr-FR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22E7A5-AE61-4D98-8481-C1F4FF0CE0A1}"/>
              </a:ext>
            </a:extLst>
          </p:cNvPr>
          <p:cNvSpPr/>
          <p:nvPr/>
        </p:nvSpPr>
        <p:spPr>
          <a:xfrm>
            <a:off x="9449238" y="5521771"/>
            <a:ext cx="1952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séquences</a:t>
            </a:r>
            <a:endParaRPr lang="fr-FR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BF5545-69C9-4CD9-9203-B9AC7C823461}"/>
              </a:ext>
            </a:extLst>
          </p:cNvPr>
          <p:cNvSpPr/>
          <p:nvPr/>
        </p:nvSpPr>
        <p:spPr>
          <a:xfrm>
            <a:off x="9765115" y="5831080"/>
            <a:ext cx="1632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</a:t>
            </a:r>
            <a:endParaRPr lang="fr-FR" sz="1200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3B0BB560-1E20-44E3-8CD4-45508885F8DD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</p:spTree>
    <p:extLst>
      <p:ext uri="{BB962C8B-B14F-4D97-AF65-F5344CB8AC3E}">
        <p14:creationId xmlns:p14="http://schemas.microsoft.com/office/powerpoint/2010/main" val="416531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5215AF7F-D6A8-49CA-86AB-B93412A7BA49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Terminateur 51">
            <a:extLst>
              <a:ext uri="{FF2B5EF4-FFF2-40B4-BE49-F238E27FC236}">
                <a16:creationId xmlns:a16="http://schemas.microsoft.com/office/drawing/2014/main" id="{FCA19072-E7A4-439D-BE98-15696DE1C683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978076" y="143435"/>
            <a:ext cx="505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Les taches </a:t>
            </a:r>
            <a:r>
              <a:rPr lang="fr-FR" sz="3600" b="1" dirty="0">
                <a:solidFill>
                  <a:srgbClr val="A312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personnelles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A3773F-0B46-4F0C-ABD6-9D77B22C5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7" y="1198413"/>
            <a:ext cx="609598" cy="9986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253739D-B40F-4C08-ADC8-23799E945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7" y="1838314"/>
            <a:ext cx="609598" cy="99864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2242C57-324F-4383-BAF6-D1CEC6A2C7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6" y="2478215"/>
            <a:ext cx="609598" cy="9986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2F0C5C6-D65A-441F-AC35-0134EE9F3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91" t="135" r="19449"/>
          <a:stretch/>
        </p:blipFill>
        <p:spPr>
          <a:xfrm rot="5400000">
            <a:off x="623345" y="3111841"/>
            <a:ext cx="609598" cy="9986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8B33D0-466A-460A-8803-9D6F303E0D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99" t="1808" r="17297" b="3344"/>
          <a:stretch/>
        </p:blipFill>
        <p:spPr>
          <a:xfrm>
            <a:off x="2178305" y="1221616"/>
            <a:ext cx="1938528" cy="284164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FB0D773-6C65-4FE2-8E8C-CD8DA37A29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69" t="10484" r="36077" b="6657"/>
          <a:stretch/>
        </p:blipFill>
        <p:spPr>
          <a:xfrm rot="16200000">
            <a:off x="570873" y="4003864"/>
            <a:ext cx="833033" cy="88015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58727BC-476F-402D-9289-047C849917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40" t="20681" r="56389" b="26689"/>
          <a:stretch/>
        </p:blipFill>
        <p:spPr>
          <a:xfrm>
            <a:off x="2178305" y="4944765"/>
            <a:ext cx="697994" cy="59961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599FC6C-13F6-40C1-834C-5820025167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8736" t="2828" r="38919" b="2828"/>
          <a:stretch/>
        </p:blipFill>
        <p:spPr>
          <a:xfrm flipH="1">
            <a:off x="3440269" y="4168885"/>
            <a:ext cx="575980" cy="243191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F65DC3F-E7E6-44A7-AFA0-7973BEEA491D}"/>
              </a:ext>
            </a:extLst>
          </p:cNvPr>
          <p:cNvCxnSpPr/>
          <p:nvPr/>
        </p:nvCxnSpPr>
        <p:spPr>
          <a:xfrm>
            <a:off x="1427467" y="1549400"/>
            <a:ext cx="0" cy="2235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ADA80FD2-A0A2-4452-A3C3-47B111B15986}"/>
              </a:ext>
            </a:extLst>
          </p:cNvPr>
          <p:cNvCxnSpPr/>
          <p:nvPr/>
        </p:nvCxnSpPr>
        <p:spPr>
          <a:xfrm>
            <a:off x="1427467" y="2245360"/>
            <a:ext cx="82043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6188061-68A2-48BC-91C2-EEE5DB6532F0}"/>
              </a:ext>
            </a:extLst>
          </p:cNvPr>
          <p:cNvSpPr txBox="1"/>
          <p:nvPr/>
        </p:nvSpPr>
        <p:spPr>
          <a:xfrm>
            <a:off x="1480309" y="2002535"/>
            <a:ext cx="69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Bus SPI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641391CF-F274-42C9-BDDE-0BBA69063EEF}"/>
              </a:ext>
            </a:extLst>
          </p:cNvPr>
          <p:cNvCxnSpPr/>
          <p:nvPr/>
        </p:nvCxnSpPr>
        <p:spPr>
          <a:xfrm>
            <a:off x="1341120" y="4063256"/>
            <a:ext cx="0" cy="7972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DE3EFDDE-81A1-4319-A26E-49FC5E66F31C}"/>
              </a:ext>
            </a:extLst>
          </p:cNvPr>
          <p:cNvCxnSpPr>
            <a:cxnSpLocks/>
          </p:cNvCxnSpPr>
          <p:nvPr/>
        </p:nvCxnSpPr>
        <p:spPr>
          <a:xfrm flipV="1">
            <a:off x="1341121" y="3151685"/>
            <a:ext cx="906778" cy="903132"/>
          </a:xfrm>
          <a:prstGeom prst="bentConnector3">
            <a:avLst>
              <a:gd name="adj1" fmla="val 2310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Connecteur : en angle 1030">
            <a:extLst>
              <a:ext uri="{FF2B5EF4-FFF2-40B4-BE49-F238E27FC236}">
                <a16:creationId xmlns:a16="http://schemas.microsoft.com/office/drawing/2014/main" id="{52483542-AA3C-4C68-892B-18AFC070ECA1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H="1">
            <a:off x="2178304" y="3529035"/>
            <a:ext cx="69595" cy="1715541"/>
          </a:xfrm>
          <a:prstGeom prst="bentConnector4">
            <a:avLst>
              <a:gd name="adj1" fmla="val -328472"/>
              <a:gd name="adj2" fmla="val 10004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cteur : en angle 1039">
            <a:extLst>
              <a:ext uri="{FF2B5EF4-FFF2-40B4-BE49-F238E27FC236}">
                <a16:creationId xmlns:a16="http://schemas.microsoft.com/office/drawing/2014/main" id="{27F38A90-E307-4F17-9487-F38B02E01566}"/>
              </a:ext>
            </a:extLst>
          </p:cNvPr>
          <p:cNvCxnSpPr/>
          <p:nvPr/>
        </p:nvCxnSpPr>
        <p:spPr>
          <a:xfrm>
            <a:off x="2876299" y="5128260"/>
            <a:ext cx="563970" cy="116316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Connecteur : en angle 1041">
            <a:extLst>
              <a:ext uri="{FF2B5EF4-FFF2-40B4-BE49-F238E27FC236}">
                <a16:creationId xmlns:a16="http://schemas.microsoft.com/office/drawing/2014/main" id="{77CE3063-A4FD-4CED-B0E9-FE27C8031719}"/>
              </a:ext>
            </a:extLst>
          </p:cNvPr>
          <p:cNvCxnSpPr>
            <a:stCxn id="13" idx="3"/>
          </p:cNvCxnSpPr>
          <p:nvPr/>
        </p:nvCxnSpPr>
        <p:spPr>
          <a:xfrm>
            <a:off x="2876299" y="5244575"/>
            <a:ext cx="563970" cy="299809"/>
          </a:xfrm>
          <a:prstGeom prst="bentConnector3">
            <a:avLst>
              <a:gd name="adj1" fmla="val 3378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83ABE0C0-1BA8-4A18-A9B6-78200A87DFBE}"/>
              </a:ext>
            </a:extLst>
          </p:cNvPr>
          <p:cNvSpPr txBox="1"/>
          <p:nvPr/>
        </p:nvSpPr>
        <p:spPr>
          <a:xfrm rot="5400000">
            <a:off x="1106023" y="3579933"/>
            <a:ext cx="1133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Eras Medium ITC" panose="020B0602030504020804" pitchFamily="34" charset="0"/>
              </a:rPr>
              <a:t>Breadboard</a:t>
            </a:r>
            <a:endParaRPr lang="fr-FR" sz="1200" dirty="0">
              <a:latin typeface="Eras Medium ITC" panose="020B0602030504020804" pitchFamily="34" charset="0"/>
            </a:endParaRP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397A12A9-89CA-4DC8-9076-E3B431765B25}"/>
              </a:ext>
            </a:extLst>
          </p:cNvPr>
          <p:cNvSpPr txBox="1"/>
          <p:nvPr/>
        </p:nvSpPr>
        <p:spPr>
          <a:xfrm>
            <a:off x="4867669" y="1631532"/>
            <a:ext cx="37993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Pouvoir lire l’UID </a:t>
            </a:r>
            <a:r>
              <a:rPr lang="fr-FR" i="1" dirty="0">
                <a:latin typeface="Eras Medium ITC" panose="020B0602030504020804" pitchFamily="34" charset="0"/>
              </a:rPr>
              <a:t>(user Identifier)</a:t>
            </a:r>
            <a:r>
              <a:rPr lang="fr-FR" dirty="0">
                <a:latin typeface="Eras Medium ITC" panose="020B0602030504020804" pitchFamily="34" charset="0"/>
              </a:rPr>
              <a:t> du tag RFID à travers un contreplaqué de 3mm.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Allumé ou éteindre une LED correspondante dans la seconde selon l'état du capteur.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Si 4 UID corrects, ouvrir la gâche électrique et envoyer l’ordre de fin partie à l’application de supervision via un système client socket.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Eras Medium ITC" panose="020B0602030504020804" pitchFamily="34" charset="0"/>
              </a:rPr>
              <a:t>Détecté l’ordre de fin de partie dans l’application de supervision via un système serveur socket.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D7386F-E94D-45FF-A283-4C1ED4399519}"/>
              </a:ext>
            </a:extLst>
          </p:cNvPr>
          <p:cNvSpPr txBox="1"/>
          <p:nvPr/>
        </p:nvSpPr>
        <p:spPr>
          <a:xfrm rot="16200000">
            <a:off x="-228577" y="1701209"/>
            <a:ext cx="1101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Lecteurs RFID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DBF2216-A499-43EF-9993-11473044FB59}"/>
              </a:ext>
            </a:extLst>
          </p:cNvPr>
          <p:cNvSpPr txBox="1"/>
          <p:nvPr/>
        </p:nvSpPr>
        <p:spPr>
          <a:xfrm rot="5400000">
            <a:off x="3505041" y="1498466"/>
            <a:ext cx="123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Raspberry Pi3 B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28B23E9-5E23-4379-858B-7862B5D38254}"/>
              </a:ext>
            </a:extLst>
          </p:cNvPr>
          <p:cNvSpPr txBox="1"/>
          <p:nvPr/>
        </p:nvSpPr>
        <p:spPr>
          <a:xfrm rot="16200000">
            <a:off x="145848" y="4289333"/>
            <a:ext cx="517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A51258"/>
                </a:solidFill>
                <a:latin typeface="Eras Medium ITC" panose="020B0602030504020804" pitchFamily="34" charset="0"/>
              </a:rPr>
              <a:t>LEDs</a:t>
            </a:r>
            <a:endParaRPr lang="fr-FR" sz="1200" dirty="0">
              <a:solidFill>
                <a:srgbClr val="A5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44E7422-49AD-43D1-9870-684CD863C96C}"/>
              </a:ext>
            </a:extLst>
          </p:cNvPr>
          <p:cNvSpPr txBox="1"/>
          <p:nvPr/>
        </p:nvSpPr>
        <p:spPr>
          <a:xfrm rot="5400000">
            <a:off x="3175701" y="5194496"/>
            <a:ext cx="1892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Gâche électrique RS PRO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4AE3B06-31BF-4DD2-B03F-DD45F116D0E2}"/>
              </a:ext>
            </a:extLst>
          </p:cNvPr>
          <p:cNvSpPr txBox="1"/>
          <p:nvPr/>
        </p:nvSpPr>
        <p:spPr>
          <a:xfrm>
            <a:off x="1740124" y="5544384"/>
            <a:ext cx="1470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A51258"/>
                </a:solidFill>
                <a:latin typeface="Eras Medium ITC" panose="020B0602030504020804" pitchFamily="34" charset="0"/>
              </a:rPr>
              <a:t>Module relais 12V </a:t>
            </a: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A40EB0F7-C779-42A9-AD63-CDF328307791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04B726-59D5-457F-8F57-528E2555AC99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F17FCCDD-470B-4AFF-BCAD-8D9C30501763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418CC28-DCBF-4122-B56E-5BEED4687F41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EE779A4-9E87-4B04-8C06-457A019C80E3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119E22E-6D19-4A5E-9E60-3B392AABF63A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A4CC815-E55A-4C1A-9352-6D4CFF30F049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F941210-B436-49D5-BB35-95A4CCBD9BD0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7BFFECC-F22B-4D66-A98A-5355BCD58ADA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00515F2-9950-428F-B88D-F2D28A1A7CCC}"/>
              </a:ext>
            </a:extLst>
          </p:cNvPr>
          <p:cNvSpPr/>
          <p:nvPr/>
        </p:nvSpPr>
        <p:spPr>
          <a:xfrm>
            <a:off x="11658599" y="257445"/>
            <a:ext cx="102299" cy="1202924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BA6833D8-8CD9-4086-91AE-8CB5086CB3FF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171BFB43-D667-4312-83D4-7C22F8A1C4AE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509DB119-E3B1-43DD-99CF-ADE1EFC499DE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Terminateur 53">
            <a:extLst>
              <a:ext uri="{FF2B5EF4-FFF2-40B4-BE49-F238E27FC236}">
                <a16:creationId xmlns:a16="http://schemas.microsoft.com/office/drawing/2014/main" id="{B5AC1AF6-4E7C-4C62-BCBC-30A8987FE3A0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Terminateur 54">
            <a:extLst>
              <a:ext uri="{FF2B5EF4-FFF2-40B4-BE49-F238E27FC236}">
                <a16:creationId xmlns:a16="http://schemas.microsoft.com/office/drawing/2014/main" id="{CD5F0C3E-6436-41A4-934C-A8121DA7A046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rganigramme : Terminateur 55">
            <a:extLst>
              <a:ext uri="{FF2B5EF4-FFF2-40B4-BE49-F238E27FC236}">
                <a16:creationId xmlns:a16="http://schemas.microsoft.com/office/drawing/2014/main" id="{99D377EC-3AB9-42DE-91B5-3CF743C3AF65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Terminateur 56">
            <a:extLst>
              <a:ext uri="{FF2B5EF4-FFF2-40B4-BE49-F238E27FC236}">
                <a16:creationId xmlns:a16="http://schemas.microsoft.com/office/drawing/2014/main" id="{3519B239-FD84-4A17-BCDE-A589AA8D4E91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Terminateur 57">
            <a:extLst>
              <a:ext uri="{FF2B5EF4-FFF2-40B4-BE49-F238E27FC236}">
                <a16:creationId xmlns:a16="http://schemas.microsoft.com/office/drawing/2014/main" id="{2D93C21E-236F-45CF-B92A-D40080F14FEC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Terminateur 58">
            <a:extLst>
              <a:ext uri="{FF2B5EF4-FFF2-40B4-BE49-F238E27FC236}">
                <a16:creationId xmlns:a16="http://schemas.microsoft.com/office/drawing/2014/main" id="{BE6A4C7A-47B2-4BE7-B5DA-0DE9C475D9DC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EFE7F171-DA41-401B-95B7-DB63DCAEA237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DB6BD9B9-F7C5-4EEA-AFAE-C570E4ECB8FF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latin typeface="Eras Medium ITC" panose="020B0602030504020804" pitchFamily="34" charset="0"/>
              </a:rPr>
              <a:t>er </a:t>
            </a:r>
            <a:r>
              <a:rPr lang="fr-FR" sz="1200" dirty="0"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133CE59-6687-477D-BE68-B503189F9C2F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latin typeface="Eras Medium ITC" panose="020B0602030504020804" pitchFamily="34" charset="0"/>
              </a:rPr>
              <a:t>environnement</a:t>
            </a:r>
            <a:endParaRPr lang="fr-FR" sz="12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320DD15-75BC-498E-9C41-8B3833A7080C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Librairie</a:t>
            </a:r>
            <a:endParaRPr lang="fr-FR" sz="1200" dirty="0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BF46C69-8B31-418C-9693-37AF26424B08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BEF8BE-10DE-4767-BBD5-52C0AA2906D2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  <a:endParaRPr lang="fr-FR" sz="12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C464C1C-CBC7-41BD-A9A5-0C2716FD31C1}"/>
              </a:ext>
            </a:extLst>
          </p:cNvPr>
          <p:cNvSpPr/>
          <p:nvPr/>
        </p:nvSpPr>
        <p:spPr>
          <a:xfrm>
            <a:off x="9449238" y="5521771"/>
            <a:ext cx="1952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séquences</a:t>
            </a:r>
            <a:endParaRPr lang="fr-FR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6883F23-CC74-4F90-8E8F-DAB0B093F3DF}"/>
              </a:ext>
            </a:extLst>
          </p:cNvPr>
          <p:cNvSpPr/>
          <p:nvPr/>
        </p:nvSpPr>
        <p:spPr>
          <a:xfrm>
            <a:off x="9765115" y="5831080"/>
            <a:ext cx="1632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</a:t>
            </a:r>
            <a:endParaRPr lang="fr-FR" sz="1200" dirty="0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A689FD80-2C17-4726-AACD-7DEC1EC963B3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</p:spTree>
    <p:extLst>
      <p:ext uri="{BB962C8B-B14F-4D97-AF65-F5344CB8AC3E}">
        <p14:creationId xmlns:p14="http://schemas.microsoft.com/office/powerpoint/2010/main" val="772717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5C041866-AFFC-4E96-AB5E-BB41C66E06D0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Langage de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programmation: 1</a:t>
            </a:r>
            <a:r>
              <a:rPr lang="fr-FR" sz="3200" b="1" baseline="30000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er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environnement</a:t>
            </a:r>
            <a:endParaRPr lang="fr-FR" sz="2400" b="1" baseline="30000" dirty="0">
              <a:solidFill>
                <a:srgbClr val="A51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6F0F8B-9F16-4C37-87CF-5E71B402E9F6}"/>
              </a:ext>
            </a:extLst>
          </p:cNvPr>
          <p:cNvSpPr/>
          <p:nvPr/>
        </p:nvSpPr>
        <p:spPr>
          <a:xfrm>
            <a:off x="615141" y="1614551"/>
            <a:ext cx="1446370" cy="772543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Développement sous </a:t>
            </a:r>
            <a:r>
              <a:rPr lang="fr-FR" sz="1400" dirty="0">
                <a:solidFill>
                  <a:srgbClr val="A51258"/>
                </a:solidFill>
              </a:rPr>
              <a:t>Raspbian</a:t>
            </a:r>
          </a:p>
        </p:txBody>
      </p:sp>
      <p:pic>
        <p:nvPicPr>
          <p:cNvPr id="19" name="Image 1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CD770EB-39C8-4961-A975-D81FE177F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372" y="1479205"/>
            <a:ext cx="1848015" cy="1043233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432392D-CDA4-4EF2-B283-182EA7C95F6D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2061511" y="2000822"/>
            <a:ext cx="2014861" cy="1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25BD09E-F0C0-48E4-A20E-9726A94F44B7}"/>
              </a:ext>
            </a:extLst>
          </p:cNvPr>
          <p:cNvSpPr/>
          <p:nvPr/>
        </p:nvSpPr>
        <p:spPr>
          <a:xfrm>
            <a:off x="615141" y="331082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En </a:t>
            </a:r>
            <a:r>
              <a:rPr lang="fr-FR" sz="1400" dirty="0">
                <a:solidFill>
                  <a:srgbClr val="A51258"/>
                </a:solidFill>
              </a:rPr>
              <a:t>Python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E254BEC-E913-4433-AF37-9E11336C361F}"/>
              </a:ext>
            </a:extLst>
          </p:cNvPr>
          <p:cNvCxnSpPr>
            <a:cxnSpLocks/>
            <a:stCxn id="28" idx="3"/>
            <a:endCxn id="1024" idx="1"/>
          </p:cNvCxnSpPr>
          <p:nvPr/>
        </p:nvCxnSpPr>
        <p:spPr>
          <a:xfrm>
            <a:off x="2059803" y="3697092"/>
            <a:ext cx="2925471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" name="Image 1023">
            <a:extLst>
              <a:ext uri="{FF2B5EF4-FFF2-40B4-BE49-F238E27FC236}">
                <a16:creationId xmlns:a16="http://schemas.microsoft.com/office/drawing/2014/main" id="{EBBE580E-AF9B-4527-BC42-179DD376C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274" y="3011420"/>
            <a:ext cx="1310396" cy="1371344"/>
          </a:xfrm>
          <a:prstGeom prst="rect">
            <a:avLst/>
          </a:prstGeom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33881EC8-C0C1-409C-9C50-5DC54E7D72F0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 flipH="1">
            <a:off x="1337472" y="2387094"/>
            <a:ext cx="854" cy="923727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42B3967-D030-492C-9567-7E58D43E4099}"/>
              </a:ext>
            </a:extLst>
          </p:cNvPr>
          <p:cNvSpPr/>
          <p:nvPr/>
        </p:nvSpPr>
        <p:spPr>
          <a:xfrm>
            <a:off x="615141" y="500709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Avec </a:t>
            </a:r>
            <a:r>
              <a:rPr lang="fr-FR" sz="1400" dirty="0">
                <a:solidFill>
                  <a:srgbClr val="A51258"/>
                </a:solidFill>
              </a:rPr>
              <a:t>Pycharm</a:t>
            </a:r>
          </a:p>
        </p:txBody>
      </p:sp>
      <p:pic>
        <p:nvPicPr>
          <p:cNvPr id="1031" name="Image 1030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7228FA1E-E3D5-496A-B23F-F12537FD9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621" y="4785400"/>
            <a:ext cx="1621232" cy="1215924"/>
          </a:xfrm>
          <a:prstGeom prst="rect">
            <a:avLst/>
          </a:prstGeom>
        </p:spPr>
      </p:pic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4060EED-2CED-4349-9162-232E3292F492}"/>
              </a:ext>
            </a:extLst>
          </p:cNvPr>
          <p:cNvCxnSpPr>
            <a:cxnSpLocks/>
            <a:stCxn id="39" idx="3"/>
            <a:endCxn id="1031" idx="1"/>
          </p:cNvCxnSpPr>
          <p:nvPr/>
        </p:nvCxnSpPr>
        <p:spPr>
          <a:xfrm>
            <a:off x="2059803" y="5393362"/>
            <a:ext cx="4442818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1912DCC9-2BF2-4A10-92A8-C4189365D209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>
            <a:off x="1337472" y="4083363"/>
            <a:ext cx="0" cy="923728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41257A4B-7A2D-48D5-B74A-527DED1579FD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C0593F6E-28F1-455A-B048-2334CC516041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F32408D5-EDC2-4CAD-A759-9422F68C7482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3A11E8-210A-4DF3-B8F1-ED2B90C0176A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D384A2AD-6BDC-4566-BA1D-9185290A22D7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984A3F5-DE22-4AC9-91C6-E37965A865B6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29C8427-4738-4330-9C6C-A70B0A23FBEF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375B2F3-60A3-4EF3-8973-A08D65B8D3F2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E889D3D-1BAC-4103-92C4-68B0C2C1C3F4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61B249A-B125-434A-8D59-02C78FBC1916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544AEB-F929-4B6A-ACE9-05398E366E42}"/>
              </a:ext>
            </a:extLst>
          </p:cNvPr>
          <p:cNvSpPr/>
          <p:nvPr/>
        </p:nvSpPr>
        <p:spPr>
          <a:xfrm>
            <a:off x="11658599" y="257445"/>
            <a:ext cx="102299" cy="2233388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310D915A-665A-40C9-9B54-DAD9DB3D7FD9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7902C19-0C3E-4365-868A-187E18CCFF17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13A189A-62DC-49EB-8600-6C4A150ECE6E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7D54AF56-4B14-4750-AFA5-32A87CEE9AB7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rganigramme : Terminateur 48">
            <a:extLst>
              <a:ext uri="{FF2B5EF4-FFF2-40B4-BE49-F238E27FC236}">
                <a16:creationId xmlns:a16="http://schemas.microsoft.com/office/drawing/2014/main" id="{EABF5EE8-1DA2-4673-97AB-7C4234116BEA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rganigramme : Terminateur 50">
            <a:extLst>
              <a:ext uri="{FF2B5EF4-FFF2-40B4-BE49-F238E27FC236}">
                <a16:creationId xmlns:a16="http://schemas.microsoft.com/office/drawing/2014/main" id="{E39AADEE-6CBF-4D3F-AFA1-E625E2AA5EF5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Terminateur 51">
            <a:extLst>
              <a:ext uri="{FF2B5EF4-FFF2-40B4-BE49-F238E27FC236}">
                <a16:creationId xmlns:a16="http://schemas.microsoft.com/office/drawing/2014/main" id="{8FFDA4D6-1A76-4D66-9564-88C8E19F5B26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4ACCC7B2-E87C-48F8-8BB1-F06979C8656D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8E3E334-2B51-425E-8D99-A7F0C50AF1CF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5E1EE3F-8A69-4413-AC97-496E4B02A668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A4A5450-195F-4A8F-9455-9B114F6F2875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latin typeface="Eras Medium ITC" panose="020B0602030504020804" pitchFamily="34" charset="0"/>
              </a:rPr>
              <a:t>environnement</a:t>
            </a:r>
            <a:endParaRPr lang="fr-FR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B15F70A-BD75-46D4-B282-4CEDFD735697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Librairie</a:t>
            </a:r>
            <a:endParaRPr lang="fr-FR" sz="1200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CC28B2A-D8A4-4E80-8A6D-088080E8D03C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07F550E-F410-42CE-8482-FD918286FBC3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  <a:endParaRPr lang="fr-FR" sz="12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FFFBC4F-FD05-484D-BC85-6A4D5951EBE7}"/>
              </a:ext>
            </a:extLst>
          </p:cNvPr>
          <p:cNvSpPr/>
          <p:nvPr/>
        </p:nvSpPr>
        <p:spPr>
          <a:xfrm>
            <a:off x="9449238" y="5521771"/>
            <a:ext cx="1952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séquences</a:t>
            </a:r>
            <a:endParaRPr lang="fr-FR" sz="1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39FB2E3-0CE4-4CC4-9026-4BB2D173D4A2}"/>
              </a:ext>
            </a:extLst>
          </p:cNvPr>
          <p:cNvSpPr/>
          <p:nvPr/>
        </p:nvSpPr>
        <p:spPr>
          <a:xfrm>
            <a:off x="9765115" y="5831080"/>
            <a:ext cx="1632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</a:t>
            </a:r>
            <a:endParaRPr lang="fr-FR" sz="1200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DA0F578-09EC-4040-9B48-E136CB883336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43178C9-3C5D-47F0-B329-9D7CE1C87DD4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079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rganigramme : Terminateur 51">
            <a:extLst>
              <a:ext uri="{FF2B5EF4-FFF2-40B4-BE49-F238E27FC236}">
                <a16:creationId xmlns:a16="http://schemas.microsoft.com/office/drawing/2014/main" id="{627A92C3-CA10-476E-B027-7D6386D38EE4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rganigramme : Terminateur 50">
            <a:extLst>
              <a:ext uri="{FF2B5EF4-FFF2-40B4-BE49-F238E27FC236}">
                <a16:creationId xmlns:a16="http://schemas.microsoft.com/office/drawing/2014/main" id="{B2EDCD45-D0EA-4DF0-AA2B-6C4EE12FC71F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Langage de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programmation: 2</a:t>
            </a:r>
            <a:r>
              <a:rPr lang="fr-FR" sz="3200" b="1" baseline="30000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ème </a:t>
            </a:r>
            <a:r>
              <a:rPr lang="fr-FR" sz="32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environnement</a:t>
            </a:r>
            <a:endParaRPr lang="fr-FR" sz="2400" b="1" baseline="30000" dirty="0">
              <a:solidFill>
                <a:srgbClr val="A51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3A4B7B-3AC9-472B-ACDE-911F989E5A7C}"/>
              </a:ext>
            </a:extLst>
          </p:cNvPr>
          <p:cNvSpPr/>
          <p:nvPr/>
        </p:nvSpPr>
        <p:spPr>
          <a:xfrm>
            <a:off x="615141" y="1614551"/>
            <a:ext cx="1446370" cy="772543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Développement sous </a:t>
            </a:r>
            <a:r>
              <a:rPr lang="fr-FR" sz="1400" dirty="0">
                <a:solidFill>
                  <a:srgbClr val="A51258"/>
                </a:solidFill>
              </a:rPr>
              <a:t>Windows 10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AC45F99-3F4B-43F2-847E-0B1D7F6500B6}"/>
              </a:ext>
            </a:extLst>
          </p:cNvPr>
          <p:cNvCxnSpPr>
            <a:cxnSpLocks/>
            <a:stCxn id="31" idx="3"/>
            <a:endCxn id="22" idx="1"/>
          </p:cNvCxnSpPr>
          <p:nvPr/>
        </p:nvCxnSpPr>
        <p:spPr>
          <a:xfrm flipV="1">
            <a:off x="2061511" y="2000822"/>
            <a:ext cx="2042398" cy="1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DD6DF09-2D06-4D7F-B0F1-90EBFEF53077}"/>
              </a:ext>
            </a:extLst>
          </p:cNvPr>
          <p:cNvSpPr/>
          <p:nvPr/>
        </p:nvSpPr>
        <p:spPr>
          <a:xfrm>
            <a:off x="615141" y="331082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En </a:t>
            </a:r>
            <a:r>
              <a:rPr lang="fr-FR" sz="1400" dirty="0">
                <a:solidFill>
                  <a:srgbClr val="A51258"/>
                </a:solidFill>
              </a:rPr>
              <a:t>C#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6F52747-8EF2-40A0-A290-CE0CB2E386CA}"/>
              </a:ext>
            </a:extLst>
          </p:cNvPr>
          <p:cNvCxnSpPr>
            <a:cxnSpLocks/>
            <a:stCxn id="34" idx="3"/>
            <a:endCxn id="48" idx="1"/>
          </p:cNvCxnSpPr>
          <p:nvPr/>
        </p:nvCxnSpPr>
        <p:spPr>
          <a:xfrm>
            <a:off x="2059803" y="3697092"/>
            <a:ext cx="2916578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325F413-713C-4445-8CAC-E02EC8E183A3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1337472" y="2387094"/>
            <a:ext cx="854" cy="923727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336D6EE-DAA3-4269-8743-4E572544F277}"/>
              </a:ext>
            </a:extLst>
          </p:cNvPr>
          <p:cNvSpPr/>
          <p:nvPr/>
        </p:nvSpPr>
        <p:spPr>
          <a:xfrm>
            <a:off x="615141" y="5007091"/>
            <a:ext cx="1444662" cy="772542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Avec </a:t>
            </a:r>
            <a:r>
              <a:rPr lang="fr-FR" sz="1400" dirty="0">
                <a:solidFill>
                  <a:srgbClr val="A51258"/>
                </a:solidFill>
              </a:rPr>
              <a:t>Visual Studio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64FEFD4-4B82-44C4-9F9C-3E0D6299D92F}"/>
              </a:ext>
            </a:extLst>
          </p:cNvPr>
          <p:cNvCxnSpPr>
            <a:cxnSpLocks/>
            <a:stCxn id="40" idx="3"/>
            <a:endCxn id="58" idx="1"/>
          </p:cNvCxnSpPr>
          <p:nvPr/>
        </p:nvCxnSpPr>
        <p:spPr>
          <a:xfrm>
            <a:off x="2059803" y="5393362"/>
            <a:ext cx="4441900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6C84D48-16C6-4FD7-BE2C-1C07A98FDEF6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>
            <a:off x="1337472" y="4083363"/>
            <a:ext cx="0" cy="923728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6BC78B62-3682-468C-8D67-C407A7A84B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8" t="28765" r="18" b="32329"/>
          <a:stretch/>
        </p:blipFill>
        <p:spPr>
          <a:xfrm>
            <a:off x="4103909" y="1726785"/>
            <a:ext cx="2756146" cy="548074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803A2CC-8ADC-4CEC-9AEB-000504BB6D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51" r="4944" b="3777"/>
          <a:stretch/>
        </p:blipFill>
        <p:spPr>
          <a:xfrm>
            <a:off x="4976381" y="2976179"/>
            <a:ext cx="1377121" cy="1441826"/>
          </a:xfrm>
          <a:prstGeom prst="rect">
            <a:avLst/>
          </a:prstGeom>
        </p:spPr>
      </p:pic>
      <p:pic>
        <p:nvPicPr>
          <p:cNvPr id="58" name="Image 57" descr="Une image contenant signe, horloge, dessin&#10;&#10;Description générée automatiquement">
            <a:extLst>
              <a:ext uri="{FF2B5EF4-FFF2-40B4-BE49-F238E27FC236}">
                <a16:creationId xmlns:a16="http://schemas.microsoft.com/office/drawing/2014/main" id="{B3798491-485E-4117-A472-0CA5D1B71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703" y="4525848"/>
            <a:ext cx="1726396" cy="1735028"/>
          </a:xfrm>
          <a:prstGeom prst="rect">
            <a:avLst/>
          </a:prstGeom>
        </p:spPr>
      </p:pic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3DBE5B31-CCE5-411A-9A3F-0CBBCB84BFF1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FE959A18-BB78-46D6-8D8C-93C1113BA4CC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0C1C48E4-7CA1-42DD-9E1F-0E52CD2F7022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A1D1AAF5-00FA-4E1A-869D-8E15089DE8E5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6FDB64-8AF5-4853-81D7-F417B40E09C3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0514079-C63F-4F67-AF46-A3A21568B627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6F2AAAE-5F5C-47EC-8544-78E8D5CD48F8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4D054C7-BD25-4FEE-A16A-75E16BF009BD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42F02F9-5856-4FAE-A037-21EDCF4E89D2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CDA149F-1F51-46B0-9B78-C9909AB74184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4D8CBB6-0072-4E74-A62F-7C096B780AE5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FE4A63-FDA8-4BE6-8D9E-414894EA3659}"/>
              </a:ext>
            </a:extLst>
          </p:cNvPr>
          <p:cNvSpPr/>
          <p:nvPr/>
        </p:nvSpPr>
        <p:spPr>
          <a:xfrm>
            <a:off x="11658599" y="257444"/>
            <a:ext cx="102299" cy="2531445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09E80D2-2AC7-40DC-80EC-A83ABDC62576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8EC2097-6743-49BC-A4BD-179FA32B2460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ED225AA2-147C-4286-865D-089D149729BD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B9BAF91C-C816-4827-B7CA-E12DCB1053D6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Terminateur 53">
            <a:extLst>
              <a:ext uri="{FF2B5EF4-FFF2-40B4-BE49-F238E27FC236}">
                <a16:creationId xmlns:a16="http://schemas.microsoft.com/office/drawing/2014/main" id="{F2A1EA12-A08C-4A27-A6D7-378749BCCB37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Terminateur 54">
            <a:extLst>
              <a:ext uri="{FF2B5EF4-FFF2-40B4-BE49-F238E27FC236}">
                <a16:creationId xmlns:a16="http://schemas.microsoft.com/office/drawing/2014/main" id="{B83029F4-1F21-4414-A351-39600F3F6644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C6E9A68-035F-448C-9BBF-2AF21DE652B3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56EE5354-9D8B-491B-ABE9-DB8E3D261055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B8D265-7A61-4E70-886C-D95E21F31F53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  <a:endParaRPr lang="fr-FR" sz="1200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10CB28-86B2-46E7-970F-E2150404707D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Librairie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EF3379B-F93F-4AEC-9A19-4AB87EA5D556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6B37525-1D1C-4973-8EF2-5B2A27BA2A93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  <a:endParaRPr lang="fr-FR" sz="12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0FD65D-D51B-44FE-B0B7-429F82769BC8}"/>
              </a:ext>
            </a:extLst>
          </p:cNvPr>
          <p:cNvSpPr/>
          <p:nvPr/>
        </p:nvSpPr>
        <p:spPr>
          <a:xfrm>
            <a:off x="9449238" y="5521771"/>
            <a:ext cx="1952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séquences</a:t>
            </a:r>
            <a:endParaRPr lang="fr-FR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12E1E8-D2F8-4358-B20D-EFC26DEC7D4B}"/>
              </a:ext>
            </a:extLst>
          </p:cNvPr>
          <p:cNvSpPr/>
          <p:nvPr/>
        </p:nvSpPr>
        <p:spPr>
          <a:xfrm>
            <a:off x="9765115" y="5831080"/>
            <a:ext cx="1632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</a:t>
            </a:r>
            <a:endParaRPr lang="fr-FR" sz="1200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62519BEC-A654-476E-885F-E192FEABF331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E3E7350D-A3CC-44A4-B042-50C712DBDEF8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514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582123C-25BF-42F1-97F8-35FFB48DFFAA}"/>
              </a:ext>
            </a:extLst>
          </p:cNvPr>
          <p:cNvSpPr txBox="1"/>
          <p:nvPr/>
        </p:nvSpPr>
        <p:spPr>
          <a:xfrm>
            <a:off x="2477079" y="168260"/>
            <a:ext cx="6848856" cy="58477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A51258"/>
                </a:solidFill>
                <a:latin typeface="Eras Medium ITC" panose="020B0602030504020804" pitchFamily="34" charset="0"/>
              </a:rPr>
              <a:t>Librairie</a:t>
            </a:r>
            <a:endParaRPr lang="fr-FR" sz="2800" b="1" dirty="0">
              <a:solidFill>
                <a:srgbClr val="A51258"/>
              </a:solidFill>
              <a:latin typeface="Eras Medium ITC" panose="020B06020305040208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071899-BAB1-4FE1-A456-5AC697088E0D}"/>
              </a:ext>
            </a:extLst>
          </p:cNvPr>
          <p:cNvSpPr/>
          <p:nvPr/>
        </p:nvSpPr>
        <p:spPr>
          <a:xfrm>
            <a:off x="367308" y="1122121"/>
            <a:ext cx="1850002" cy="752399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A51258"/>
                </a:solidFill>
              </a:rPr>
              <a:t>pi-rc522</a:t>
            </a:r>
            <a:r>
              <a:rPr lang="fr-FR" sz="1200" dirty="0">
                <a:solidFill>
                  <a:schemeClr val="tx1"/>
                </a:solidFill>
              </a:rPr>
              <a:t> est une librairie sous </a:t>
            </a:r>
            <a:r>
              <a:rPr lang="fr-FR" sz="1200" dirty="0">
                <a:solidFill>
                  <a:srgbClr val="A51258"/>
                </a:solidFill>
              </a:rPr>
              <a:t>licence MIT </a:t>
            </a:r>
            <a:r>
              <a:rPr lang="fr-FR" sz="1200" dirty="0">
                <a:solidFill>
                  <a:schemeClr val="tx1"/>
                </a:solidFill>
              </a:rPr>
              <a:t>pour le</a:t>
            </a:r>
            <a:r>
              <a:rPr lang="fr-FR" sz="1200" dirty="0">
                <a:solidFill>
                  <a:srgbClr val="A51258"/>
                </a:solidFill>
              </a:rPr>
              <a:t> Python</a:t>
            </a:r>
          </a:p>
        </p:txBody>
      </p:sp>
      <p:pic>
        <p:nvPicPr>
          <p:cNvPr id="6" name="Image 5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1476270C-68DA-4E1A-A34E-FB102FA05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53" y="944237"/>
            <a:ext cx="1486846" cy="1108165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991D987-C960-4F9B-B5A3-ED2CD4D77C4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217310" y="1498320"/>
            <a:ext cx="1066743" cy="1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 descr="Une image contenant moniteur, intérieur, écran, noir&#10;&#10;Description générée automatiquement">
            <a:extLst>
              <a:ext uri="{FF2B5EF4-FFF2-40B4-BE49-F238E27FC236}">
                <a16:creationId xmlns:a16="http://schemas.microsoft.com/office/drawing/2014/main" id="{78013C0C-D50E-4F62-A056-A002A217D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25" y="4723757"/>
            <a:ext cx="4041872" cy="2024244"/>
          </a:xfrm>
          <a:prstGeom prst="rect">
            <a:avLst/>
          </a:prstGeom>
          <a:ln w="38100">
            <a:solidFill>
              <a:srgbClr val="A51258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00F7095-20DC-455F-BC6B-604E670A97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9770" y="930917"/>
            <a:ext cx="4211613" cy="3601135"/>
          </a:xfrm>
          <a:prstGeom prst="rect">
            <a:avLst/>
          </a:prstGeom>
          <a:ln w="28575">
            <a:solidFill>
              <a:srgbClr val="A51258"/>
            </a:solidFill>
          </a:ln>
          <a:effectLst>
            <a:glow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D411F7-8FA0-48E4-817D-10CB94BCD191}"/>
              </a:ext>
            </a:extLst>
          </p:cNvPr>
          <p:cNvSpPr/>
          <p:nvPr/>
        </p:nvSpPr>
        <p:spPr>
          <a:xfrm>
            <a:off x="6450575" y="5359679"/>
            <a:ext cx="1850002" cy="752399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A51258"/>
                </a:solidFill>
              </a:rPr>
              <a:t>Exemples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EA8D079-5BB8-4541-BAA5-902C067C3205}"/>
              </a:ext>
            </a:extLst>
          </p:cNvPr>
          <p:cNvCxnSpPr>
            <a:cxnSpLocks/>
            <a:stCxn id="26" idx="0"/>
            <a:endCxn id="21" idx="2"/>
          </p:cNvCxnSpPr>
          <p:nvPr/>
        </p:nvCxnSpPr>
        <p:spPr>
          <a:xfrm flipV="1">
            <a:off x="7375576" y="4532052"/>
            <a:ext cx="1" cy="827627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1D6E6A8-FC45-4AFC-AAC2-664A3ECDE1DF}"/>
              </a:ext>
            </a:extLst>
          </p:cNvPr>
          <p:cNvCxnSpPr>
            <a:cxnSpLocks/>
            <a:stCxn id="26" idx="1"/>
            <a:endCxn id="19" idx="3"/>
          </p:cNvCxnSpPr>
          <p:nvPr/>
        </p:nvCxnSpPr>
        <p:spPr>
          <a:xfrm flipH="1">
            <a:off x="4598597" y="5735879"/>
            <a:ext cx="1851978" cy="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E8A38AC-578F-4101-BB2A-5429A32B752B}"/>
              </a:ext>
            </a:extLst>
          </p:cNvPr>
          <p:cNvSpPr/>
          <p:nvPr/>
        </p:nvSpPr>
        <p:spPr>
          <a:xfrm>
            <a:off x="367308" y="2922939"/>
            <a:ext cx="1850002" cy="752399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A51258"/>
                </a:solidFill>
              </a:rPr>
              <a:t>Facilite </a:t>
            </a:r>
            <a:r>
              <a:rPr lang="fr-FR" sz="1200" dirty="0">
                <a:solidFill>
                  <a:schemeClr val="tx1"/>
                </a:solidFill>
              </a:rPr>
              <a:t>l’utilisation des lecteurs RFID RC-522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5957FC1-7DE0-4701-AB56-118B48A89468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1292309" y="1874520"/>
            <a:ext cx="0" cy="1048419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85E766C0-203C-4472-B192-909211381607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217310" y="3299139"/>
            <a:ext cx="4233265" cy="2060540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9F0D42D-15DF-4ED4-BF05-4AA440D940B1}"/>
              </a:ext>
            </a:extLst>
          </p:cNvPr>
          <p:cNvSpPr/>
          <p:nvPr/>
        </p:nvSpPr>
        <p:spPr>
          <a:xfrm>
            <a:off x="3102475" y="2606485"/>
            <a:ext cx="1850002" cy="752399"/>
          </a:xfrm>
          <a:prstGeom prst="rect">
            <a:avLst/>
          </a:prstGeom>
          <a:noFill/>
          <a:ln w="28575">
            <a:solidFill>
              <a:srgbClr val="A51258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A51258"/>
                </a:solidFill>
              </a:rPr>
              <a:t>« Logiciels libres </a:t>
            </a:r>
            <a:r>
              <a:rPr lang="fr-FR" sz="1200" dirty="0">
                <a:solidFill>
                  <a:schemeClr val="tx1"/>
                </a:solidFill>
              </a:rPr>
              <a:t>et</a:t>
            </a:r>
            <a:r>
              <a:rPr lang="fr-FR" sz="1200" dirty="0">
                <a:solidFill>
                  <a:srgbClr val="A51258"/>
                </a:solidFill>
              </a:rPr>
              <a:t> open source »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2066C5F-E3BB-4FDC-8651-5E634143B6B2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4027476" y="2052402"/>
            <a:ext cx="0" cy="554083"/>
          </a:xfrm>
          <a:prstGeom prst="straightConnector1">
            <a:avLst/>
          </a:prstGeom>
          <a:ln w="38100">
            <a:solidFill>
              <a:srgbClr val="A51258"/>
            </a:solidFill>
            <a:tailEnd type="triangle"/>
          </a:ln>
          <a:effectLst>
            <a:glow rad="508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24644403-1A68-498D-82FE-8E24DB248A98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C8DE190B-7A0F-411B-8D92-41DE0F6BEDA4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88895456-E29C-4A2F-BD35-97F20F35E075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4C1556EC-2712-416B-A552-843EB992BF8B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92BE1FD2-18CE-420D-BDA5-6959F122ED31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C55C5939-78BF-400B-B08B-6614587A2748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C77387-7104-46FE-928B-41D349D32902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1FE5FDC-3A81-452B-BA6D-A170086ED170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4CC2542-83AC-4E4D-B879-07F2C80DC849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A32611F-3846-4C48-9A57-7CD8ACB6C9C5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70C445A-F1F2-4E6F-B162-E2D7227FDC33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D83D5F9-6E12-4B8D-AD87-26B25BEA4552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5913A8-6223-4283-8F79-BEE7D00D55AC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A02E67-3FF2-440E-96D7-754496F83DEF}"/>
              </a:ext>
            </a:extLst>
          </p:cNvPr>
          <p:cNvSpPr/>
          <p:nvPr/>
        </p:nvSpPr>
        <p:spPr>
          <a:xfrm>
            <a:off x="11658599" y="257444"/>
            <a:ext cx="102299" cy="282950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A1A0C7F-2440-43AD-B853-AF7849BC440D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6D2EF22D-E7D7-4E5A-9C8B-20F1EDC57703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AF1B87F-7F43-4F1F-88B4-1C1423788735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1CC64D82-4E01-47E9-905A-16D03053B57F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88FE455F-3054-4EFF-9049-C19DCA5982B3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2059F404-7417-4412-944D-CC14B3D9B1FA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A8C34DF-D53D-4FA1-9602-2448C14C4A05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4114A84-D032-4254-8108-357AB40D70D6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CF2D41-881D-4C73-9F99-E03559C119EA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80222A-3DDB-4E91-8040-69C716414479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Librairie</a:t>
            </a:r>
            <a:endParaRPr lang="fr-FR" sz="1200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1732E2D-B937-41F2-A080-C2563F3D680E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0D0235-C030-42E5-91EA-A5E10EB90BDD}"/>
              </a:ext>
            </a:extLst>
          </p:cNvPr>
          <p:cNvSpPr/>
          <p:nvPr/>
        </p:nvSpPr>
        <p:spPr>
          <a:xfrm>
            <a:off x="9449238" y="5521771"/>
            <a:ext cx="1952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séquences</a:t>
            </a:r>
            <a:endParaRPr lang="fr-FR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2EA7CE3-9B56-4A75-85F3-055958022134}"/>
              </a:ext>
            </a:extLst>
          </p:cNvPr>
          <p:cNvSpPr/>
          <p:nvPr/>
        </p:nvSpPr>
        <p:spPr>
          <a:xfrm>
            <a:off x="9765115" y="5831080"/>
            <a:ext cx="1632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</a:t>
            </a:r>
            <a:endParaRPr lang="fr-FR" sz="1200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A1C200F-B63C-45C9-BE21-DAB5FE08A777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95D5DCE3-EDAF-454A-AEA6-CEF650EF3D8B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633449-1828-43B6-9078-BFE381E290FE}"/>
              </a:ext>
            </a:extLst>
          </p:cNvPr>
          <p:cNvSpPr/>
          <p:nvPr/>
        </p:nvSpPr>
        <p:spPr>
          <a:xfrm>
            <a:off x="9153946" y="5212462"/>
            <a:ext cx="2274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cas d’utilisation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52120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4597CC-5B36-42C7-952E-C2CE1E34CACD}"/>
              </a:ext>
            </a:extLst>
          </p:cNvPr>
          <p:cNvSpPr txBox="1"/>
          <p:nvPr/>
        </p:nvSpPr>
        <p:spPr>
          <a:xfrm>
            <a:off x="2587752" y="143435"/>
            <a:ext cx="643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A512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rPr>
              <a:t>Câblage</a:t>
            </a:r>
            <a:endParaRPr lang="fr-FR" sz="2800" b="1" dirty="0">
              <a:solidFill>
                <a:srgbClr val="A512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anose="020B0602030504020804" pitchFamily="34" charset="0"/>
            </a:endParaRPr>
          </a:p>
        </p:txBody>
      </p:sp>
      <p:pic>
        <p:nvPicPr>
          <p:cNvPr id="20" name="Image 19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2CECDA03-D18F-459D-A3E6-1C306067C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603" y="859862"/>
            <a:ext cx="6717629" cy="5998138"/>
          </a:xfrm>
          <a:prstGeom prst="rect">
            <a:avLst/>
          </a:prstGeom>
        </p:spPr>
      </p:pic>
      <p:sp>
        <p:nvSpPr>
          <p:cNvPr id="18" name="Organigramme : Terminateur 17">
            <a:extLst>
              <a:ext uri="{FF2B5EF4-FFF2-40B4-BE49-F238E27FC236}">
                <a16:creationId xmlns:a16="http://schemas.microsoft.com/office/drawing/2014/main" id="{5C5DDF1C-7EDA-49B0-AA14-4DD803952E0B}"/>
              </a:ext>
            </a:extLst>
          </p:cNvPr>
          <p:cNvSpPr/>
          <p:nvPr/>
        </p:nvSpPr>
        <p:spPr>
          <a:xfrm>
            <a:off x="11402638" y="3001220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AC052B5D-66C1-4352-9B29-99AFEEFEF7C5}"/>
              </a:ext>
            </a:extLst>
          </p:cNvPr>
          <p:cNvSpPr/>
          <p:nvPr/>
        </p:nvSpPr>
        <p:spPr>
          <a:xfrm>
            <a:off x="11405115" y="270316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Terminateur 20">
            <a:extLst>
              <a:ext uri="{FF2B5EF4-FFF2-40B4-BE49-F238E27FC236}">
                <a16:creationId xmlns:a16="http://schemas.microsoft.com/office/drawing/2014/main" id="{4E16653D-7C87-472C-80F2-B3803A5B6439}"/>
              </a:ext>
            </a:extLst>
          </p:cNvPr>
          <p:cNvSpPr/>
          <p:nvPr/>
        </p:nvSpPr>
        <p:spPr>
          <a:xfrm>
            <a:off x="11405115" y="2405108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D26320A8-939A-40DC-965A-0F8994A8632B}"/>
              </a:ext>
            </a:extLst>
          </p:cNvPr>
          <p:cNvSpPr/>
          <p:nvPr/>
        </p:nvSpPr>
        <p:spPr>
          <a:xfrm>
            <a:off x="11405115" y="1374644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6AC421A0-866F-4637-96AA-9F6E6D27EE27}"/>
              </a:ext>
            </a:extLst>
          </p:cNvPr>
          <p:cNvSpPr/>
          <p:nvPr/>
        </p:nvSpPr>
        <p:spPr>
          <a:xfrm>
            <a:off x="11405115" y="1103173"/>
            <a:ext cx="358260" cy="85725"/>
          </a:xfrm>
          <a:prstGeom prst="flowChartTerminator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401B3522-812A-4187-A01A-7D188B9AFDC7}"/>
              </a:ext>
            </a:extLst>
          </p:cNvPr>
          <p:cNvSpPr/>
          <p:nvPr/>
        </p:nvSpPr>
        <p:spPr>
          <a:xfrm>
            <a:off x="11402638" y="79798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254AC4-AF55-4E5F-8C34-D91F950CA719}"/>
              </a:ext>
            </a:extLst>
          </p:cNvPr>
          <p:cNvSpPr/>
          <p:nvPr/>
        </p:nvSpPr>
        <p:spPr>
          <a:xfrm>
            <a:off x="11658600" y="429658"/>
            <a:ext cx="104775" cy="5938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8DDC844-5224-40E3-853C-6E4910465F5F}"/>
              </a:ext>
            </a:extLst>
          </p:cNvPr>
          <p:cNvSpPr/>
          <p:nvPr/>
        </p:nvSpPr>
        <p:spPr>
          <a:xfrm>
            <a:off x="11428928" y="6208709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130E3F7-D612-4229-A015-89FE9CE3A463}"/>
              </a:ext>
            </a:extLst>
          </p:cNvPr>
          <p:cNvSpPr txBox="1"/>
          <p:nvPr/>
        </p:nvSpPr>
        <p:spPr>
          <a:xfrm>
            <a:off x="10299143" y="138796"/>
            <a:ext cx="1129785" cy="461665"/>
          </a:xfrm>
          <a:prstGeom prst="rect">
            <a:avLst/>
          </a:prstGeom>
          <a:noFill/>
          <a:effectLst>
            <a:glow>
              <a:schemeClr val="bg1"/>
            </a:glow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Présentation du projet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4500875-039D-4FAC-B219-9E616DAB83BE}"/>
              </a:ext>
            </a:extLst>
          </p:cNvPr>
          <p:cNvSpPr txBox="1"/>
          <p:nvPr/>
        </p:nvSpPr>
        <p:spPr>
          <a:xfrm>
            <a:off x="10299143" y="685631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Générale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6A6E08D-784D-4B8E-8D15-220B508DAE79}"/>
              </a:ext>
            </a:extLst>
          </p:cNvPr>
          <p:cNvSpPr txBox="1"/>
          <p:nvPr/>
        </p:nvSpPr>
        <p:spPr>
          <a:xfrm>
            <a:off x="10272853" y="980780"/>
            <a:ext cx="112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Personnalisée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3DE48C0-9C79-4A43-AA45-76C200E4CD1B}"/>
              </a:ext>
            </a:extLst>
          </p:cNvPr>
          <p:cNvSpPr txBox="1"/>
          <p:nvPr/>
        </p:nvSpPr>
        <p:spPr>
          <a:xfrm>
            <a:off x="10081771" y="4645593"/>
            <a:ext cx="131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latin typeface="Eras Medium ITC" panose="020B0602030504020804" pitchFamily="34" charset="0"/>
              </a:rPr>
              <a:t>Diagramme UML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706DCA7-D333-4D05-912D-22A67E2A4C7E}"/>
              </a:ext>
            </a:extLst>
          </p:cNvPr>
          <p:cNvSpPr txBox="1"/>
          <p:nvPr/>
        </p:nvSpPr>
        <p:spPr>
          <a:xfrm>
            <a:off x="10272853" y="1197729"/>
            <a:ext cx="11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Les tâches personnelles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40596C-BE35-44ED-A665-51FC06CDFE6C}"/>
              </a:ext>
            </a:extLst>
          </p:cNvPr>
          <p:cNvSpPr/>
          <p:nvPr/>
        </p:nvSpPr>
        <p:spPr>
          <a:xfrm>
            <a:off x="11658599" y="257444"/>
            <a:ext cx="102299" cy="328670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A5303A8-4E2B-4FCD-9D01-5E7BB7970F95}"/>
              </a:ext>
            </a:extLst>
          </p:cNvPr>
          <p:cNvSpPr/>
          <p:nvPr/>
        </p:nvSpPr>
        <p:spPr>
          <a:xfrm>
            <a:off x="11428928" y="76454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3BC9AB7D-ACBA-4B57-A133-B5C8DEFDB950}"/>
              </a:ext>
            </a:extLst>
          </p:cNvPr>
          <p:cNvSpPr/>
          <p:nvPr/>
        </p:nvSpPr>
        <p:spPr>
          <a:xfrm>
            <a:off x="11428928" y="3276436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45311EE-0F88-47F2-B552-F10225945B6B}"/>
              </a:ext>
            </a:extLst>
          </p:cNvPr>
          <p:cNvSpPr/>
          <p:nvPr/>
        </p:nvSpPr>
        <p:spPr>
          <a:xfrm>
            <a:off x="11428928" y="4604964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166F15BA-2107-4117-9AE0-BB7464C094B0}"/>
              </a:ext>
            </a:extLst>
          </p:cNvPr>
          <p:cNvSpPr/>
          <p:nvPr/>
        </p:nvSpPr>
        <p:spPr>
          <a:xfrm>
            <a:off x="11402638" y="5635436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rganigramme : Terminateur 36">
            <a:extLst>
              <a:ext uri="{FF2B5EF4-FFF2-40B4-BE49-F238E27FC236}">
                <a16:creationId xmlns:a16="http://schemas.microsoft.com/office/drawing/2014/main" id="{B6F55EFF-28EA-4C6D-843E-F611AE051145}"/>
              </a:ext>
            </a:extLst>
          </p:cNvPr>
          <p:cNvSpPr/>
          <p:nvPr/>
        </p:nvSpPr>
        <p:spPr>
          <a:xfrm>
            <a:off x="11402638" y="5337380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26A1FE93-BF10-4B70-8BBD-9773FB9B9250}"/>
              </a:ext>
            </a:extLst>
          </p:cNvPr>
          <p:cNvSpPr/>
          <p:nvPr/>
        </p:nvSpPr>
        <p:spPr>
          <a:xfrm>
            <a:off x="11402638" y="5933492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AC85B05-773C-4D70-A0AD-6A1B566FF982}"/>
              </a:ext>
            </a:extLst>
          </p:cNvPr>
          <p:cNvSpPr txBox="1"/>
          <p:nvPr/>
        </p:nvSpPr>
        <p:spPr>
          <a:xfrm>
            <a:off x="10146108" y="1699669"/>
            <a:ext cx="143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Langage de programmation 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5DB6AA2-BBFD-42CC-AA51-1BF4E74C8A60}"/>
              </a:ext>
            </a:extLst>
          </p:cNvPr>
          <p:cNvSpPr txBox="1"/>
          <p:nvPr/>
        </p:nvSpPr>
        <p:spPr>
          <a:xfrm>
            <a:off x="9891258" y="2281165"/>
            <a:ext cx="169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1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er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033270-9B90-4C66-868C-B81A53E9C689}"/>
              </a:ext>
            </a:extLst>
          </p:cNvPr>
          <p:cNvSpPr/>
          <p:nvPr/>
        </p:nvSpPr>
        <p:spPr>
          <a:xfrm>
            <a:off x="9878504" y="2577960"/>
            <a:ext cx="1550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2</a:t>
            </a:r>
            <a:r>
              <a:rPr lang="fr-FR" sz="1200" baseline="300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ème </a:t>
            </a:r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environnement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A692E28-486B-4BD1-A7D6-27D60172C12B}"/>
              </a:ext>
            </a:extLst>
          </p:cNvPr>
          <p:cNvSpPr/>
          <p:nvPr/>
        </p:nvSpPr>
        <p:spPr>
          <a:xfrm>
            <a:off x="10667606" y="2897741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effectLst>
                  <a:glow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Librairie</a:t>
            </a:r>
            <a:endParaRPr lang="fr-FR" sz="1200" dirty="0">
              <a:effectLst>
                <a:glow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4EF0944-90C5-4F0E-9B46-A505C077BE57}"/>
              </a:ext>
            </a:extLst>
          </p:cNvPr>
          <p:cNvSpPr txBox="1"/>
          <p:nvPr/>
        </p:nvSpPr>
        <p:spPr>
          <a:xfrm>
            <a:off x="10374688" y="3409399"/>
            <a:ext cx="131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Eras Medium ITC" panose="020B0602030504020804" pitchFamily="34" charset="0"/>
              </a:rPr>
              <a:t>Câblage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E9C56E-4E11-468D-AC10-E2ADD92CDB18}"/>
              </a:ext>
            </a:extLst>
          </p:cNvPr>
          <p:cNvSpPr/>
          <p:nvPr/>
        </p:nvSpPr>
        <p:spPr>
          <a:xfrm>
            <a:off x="9449238" y="5521771"/>
            <a:ext cx="1952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séquences</a:t>
            </a:r>
            <a:endParaRPr lang="fr-FR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0C5FCE-3F1D-48E0-B1FD-16A5B07C49D5}"/>
              </a:ext>
            </a:extLst>
          </p:cNvPr>
          <p:cNvSpPr/>
          <p:nvPr/>
        </p:nvSpPr>
        <p:spPr>
          <a:xfrm>
            <a:off x="9765115" y="5831080"/>
            <a:ext cx="1632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latin typeface="Eras Medium ITC" panose="020B0602030504020804" pitchFamily="34" charset="0"/>
              </a:rPr>
              <a:t>Diagramme de classe</a:t>
            </a:r>
            <a:endParaRPr lang="fr-FR" sz="1200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A698C6A-BDD6-4834-A312-3914C3BD344E}"/>
              </a:ext>
            </a:extLst>
          </p:cNvPr>
          <p:cNvSpPr txBox="1"/>
          <p:nvPr/>
        </p:nvSpPr>
        <p:spPr>
          <a:xfrm>
            <a:off x="10357219" y="6341671"/>
            <a:ext cx="118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Eras Medium ITC" panose="020B0602030504020804" pitchFamily="34" charset="0"/>
              </a:rPr>
              <a:t>Planification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C489405-8772-4223-8054-9A0DB125BBF1}"/>
              </a:ext>
            </a:extLst>
          </p:cNvPr>
          <p:cNvSpPr/>
          <p:nvPr/>
        </p:nvSpPr>
        <p:spPr>
          <a:xfrm>
            <a:off x="11428928" y="1676445"/>
            <a:ext cx="564118" cy="542925"/>
          </a:xfrm>
          <a:prstGeom prst="ellipse">
            <a:avLst/>
          </a:prstGeom>
          <a:solidFill>
            <a:srgbClr val="A5125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094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870</TotalTime>
  <Words>675</Words>
  <Application>Microsoft Office PowerPoint</Application>
  <PresentationFormat>Grand écran</PresentationFormat>
  <Paragraphs>258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Eras Medium ITC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Guillaume MONVOISIN</cp:lastModifiedBy>
  <cp:revision>69</cp:revision>
  <dcterms:created xsi:type="dcterms:W3CDTF">2020-01-17T10:27:07Z</dcterms:created>
  <dcterms:modified xsi:type="dcterms:W3CDTF">2020-03-13T08:42:02Z</dcterms:modified>
</cp:coreProperties>
</file>