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63" r:id="rId4"/>
    <p:sldId id="261" r:id="rId5"/>
    <p:sldId id="262" r:id="rId6"/>
    <p:sldId id="267" r:id="rId7"/>
    <p:sldId id="270" r:id="rId8"/>
    <p:sldId id="269" r:id="rId9"/>
    <p:sldId id="260" r:id="rId10"/>
    <p:sldId id="265" r:id="rId11"/>
    <p:sldId id="268" r:id="rId12"/>
    <p:sldId id="266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258"/>
    <a:srgbClr val="A8135A"/>
    <a:srgbClr val="A31257"/>
    <a:srgbClr val="A41258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A51258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MONVOISIN Guillaume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4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-301752" y="255486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1 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F50CF8-8F97-49CE-8AC9-109901FFB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26" b="36133"/>
          <a:stretch/>
        </p:blipFill>
        <p:spPr>
          <a:xfrm>
            <a:off x="3513019" y="0"/>
            <a:ext cx="5223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704463" y="30905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2 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F50CF8-8F97-49CE-8AC9-109901FFB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122" r="7042" b="1467"/>
          <a:stretch/>
        </p:blipFill>
        <p:spPr>
          <a:xfrm>
            <a:off x="751403" y="1600200"/>
            <a:ext cx="8968354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28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Serveur socket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4B866ED-4CFF-44BC-9BA8-DD16A9967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81" t="593" r="47706" b="14900"/>
          <a:stretch/>
        </p:blipFill>
        <p:spPr>
          <a:xfrm>
            <a:off x="1919294" y="1220653"/>
            <a:ext cx="5615362" cy="56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10426390" cy="2013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10426390" cy="233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9A3EA9-0811-4B17-BBFD-30A0FB679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822273"/>
            <a:ext cx="8595602" cy="58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A51258"/>
                </a:solidFill>
                <a:latin typeface="Eras Medium ITC" panose="020B0602030504020804" pitchFamily="34" charset="0"/>
              </a:rPr>
              <a:t>Librairie</a:t>
            </a:r>
            <a:endParaRPr lang="fr-FR" sz="2800" b="1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71899-BAB1-4FE1-A456-5AC697088E0D}"/>
              </a:ext>
            </a:extLst>
          </p:cNvPr>
          <p:cNvSpPr/>
          <p:nvPr/>
        </p:nvSpPr>
        <p:spPr>
          <a:xfrm>
            <a:off x="367308" y="1122121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pi-rc522</a:t>
            </a:r>
            <a:r>
              <a:rPr lang="fr-FR" sz="1200" dirty="0">
                <a:solidFill>
                  <a:schemeClr val="tx1"/>
                </a:solidFill>
              </a:rPr>
              <a:t> est une librairie sous </a:t>
            </a:r>
            <a:r>
              <a:rPr lang="fr-FR" sz="1200" dirty="0">
                <a:solidFill>
                  <a:srgbClr val="A51258"/>
                </a:solidFill>
              </a:rPr>
              <a:t>licence MIT</a:t>
            </a:r>
          </a:p>
        </p:txBody>
      </p:sp>
      <p:pic>
        <p:nvPicPr>
          <p:cNvPr id="6" name="Image 5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1476270C-68DA-4E1A-A34E-FB102FA05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1" y="944237"/>
            <a:ext cx="1486846" cy="1108165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991D987-C960-4F9B-B5A3-ED2CD4D77C4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217310" y="1498320"/>
            <a:ext cx="1294241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Une image contenant moniteur, intérieur, écran, noir&#10;&#10;Description générée automatiquement">
            <a:extLst>
              <a:ext uri="{FF2B5EF4-FFF2-40B4-BE49-F238E27FC236}">
                <a16:creationId xmlns:a16="http://schemas.microsoft.com/office/drawing/2014/main" id="{78013C0C-D50E-4F62-A056-A002A217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41" y="4723757"/>
            <a:ext cx="4041872" cy="2024244"/>
          </a:xfrm>
          <a:prstGeom prst="rect">
            <a:avLst/>
          </a:prstGeom>
          <a:ln w="38100">
            <a:solidFill>
              <a:srgbClr val="A51258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00F7095-20DC-455F-BC6B-604E670A9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770" y="944237"/>
            <a:ext cx="4211613" cy="3601135"/>
          </a:xfrm>
          <a:prstGeom prst="rect">
            <a:avLst/>
          </a:prstGeom>
          <a:ln w="28575">
            <a:solidFill>
              <a:srgbClr val="A51258"/>
            </a:solidFill>
          </a:ln>
          <a:effectLst>
            <a:glow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D411F7-8FA0-48E4-817D-10CB94BCD191}"/>
              </a:ext>
            </a:extLst>
          </p:cNvPr>
          <p:cNvSpPr/>
          <p:nvPr/>
        </p:nvSpPr>
        <p:spPr>
          <a:xfrm>
            <a:off x="6450575" y="5359679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Exemples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EA8D079-5BB8-4541-BAA5-902C067C3205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V="1">
            <a:off x="7375576" y="4545372"/>
            <a:ext cx="1" cy="81430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1D6E6A8-FC45-4AFC-AAC2-664A3ECDE1DF}"/>
              </a:ext>
            </a:extLst>
          </p:cNvPr>
          <p:cNvCxnSpPr>
            <a:cxnSpLocks/>
            <a:stCxn id="26" idx="1"/>
            <a:endCxn id="19" idx="3"/>
          </p:cNvCxnSpPr>
          <p:nvPr/>
        </p:nvCxnSpPr>
        <p:spPr>
          <a:xfrm flipH="1">
            <a:off x="4498013" y="5735879"/>
            <a:ext cx="1952562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A38AC-578F-4101-BB2A-5429A32B752B}"/>
              </a:ext>
            </a:extLst>
          </p:cNvPr>
          <p:cNvSpPr/>
          <p:nvPr/>
        </p:nvSpPr>
        <p:spPr>
          <a:xfrm>
            <a:off x="367308" y="2922939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Facilite </a:t>
            </a:r>
            <a:r>
              <a:rPr lang="fr-FR" sz="1200" dirty="0">
                <a:solidFill>
                  <a:schemeClr val="tx1"/>
                </a:solidFill>
              </a:rPr>
              <a:t>l’utilisation des les lecteurs RFID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5957FC1-7DE0-4701-AB56-118B48A89468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1292309" y="1874520"/>
            <a:ext cx="0" cy="1048419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5E766C0-203C-4472-B192-909211381607}"/>
              </a:ext>
            </a:extLst>
          </p:cNvPr>
          <p:cNvCxnSpPr>
            <a:cxnSpLocks/>
          </p:cNvCxnSpPr>
          <p:nvPr/>
        </p:nvCxnSpPr>
        <p:spPr>
          <a:xfrm>
            <a:off x="2217310" y="3424390"/>
            <a:ext cx="4233265" cy="1935289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2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5D253A42-2BC9-4B63-838B-64DA74795779}"/>
              </a:ext>
            </a:extLst>
          </p:cNvPr>
          <p:cNvSpPr/>
          <p:nvPr/>
        </p:nvSpPr>
        <p:spPr>
          <a:xfrm rot="16200000">
            <a:off x="1846358" y="301380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27BE5B8-84AC-4225-9F08-139CBCB5970E}"/>
              </a:ext>
            </a:extLst>
          </p:cNvPr>
          <p:cNvSpPr txBox="1"/>
          <p:nvPr/>
        </p:nvSpPr>
        <p:spPr>
          <a:xfrm>
            <a:off x="3429000" y="143435"/>
            <a:ext cx="41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813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Présentation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437A9015-601A-4828-83DE-453B933E7780}"/>
              </a:ext>
            </a:extLst>
          </p:cNvPr>
          <p:cNvSpPr/>
          <p:nvPr/>
        </p:nvSpPr>
        <p:spPr>
          <a:xfrm rot="16200000">
            <a:off x="1221044" y="299577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5AE8A18-1720-44EE-899B-1EC6E4D4F7E3}"/>
              </a:ext>
            </a:extLst>
          </p:cNvPr>
          <p:cNvSpPr/>
          <p:nvPr/>
        </p:nvSpPr>
        <p:spPr>
          <a:xfrm>
            <a:off x="8979410" y="292385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277190-95A0-4951-BA98-935B2ACCF465}"/>
              </a:ext>
            </a:extLst>
          </p:cNvPr>
          <p:cNvSpPr txBox="1"/>
          <p:nvPr/>
        </p:nvSpPr>
        <p:spPr>
          <a:xfrm>
            <a:off x="198179" y="3523843"/>
            <a:ext cx="120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454F7-4295-4C93-AF97-92BBC345CACF}"/>
              </a:ext>
            </a:extLst>
          </p:cNvPr>
          <p:cNvSpPr txBox="1"/>
          <p:nvPr/>
        </p:nvSpPr>
        <p:spPr>
          <a:xfrm>
            <a:off x="1781685" y="2521978"/>
            <a:ext cx="112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DC4FB4-80B1-4169-B9F9-DB1A6A3D6341}"/>
              </a:ext>
            </a:extLst>
          </p:cNvPr>
          <p:cNvSpPr txBox="1"/>
          <p:nvPr/>
        </p:nvSpPr>
        <p:spPr>
          <a:xfrm>
            <a:off x="3031245" y="2524528"/>
            <a:ext cx="131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1C86FF-B937-4109-8FBE-AB1B063D6EC5}"/>
              </a:ext>
            </a:extLst>
          </p:cNvPr>
          <p:cNvSpPr txBox="1"/>
          <p:nvPr/>
        </p:nvSpPr>
        <p:spPr>
          <a:xfrm>
            <a:off x="4354508" y="3523843"/>
            <a:ext cx="1315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6EE9CE-F923-4C6B-AEC6-6895EF152EB5}"/>
              </a:ext>
            </a:extLst>
          </p:cNvPr>
          <p:cNvSpPr txBox="1"/>
          <p:nvPr/>
        </p:nvSpPr>
        <p:spPr>
          <a:xfrm>
            <a:off x="8696574" y="3523841"/>
            <a:ext cx="118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C746A-9CCF-4246-A2D7-F86976CFF2DD}"/>
              </a:ext>
            </a:extLst>
          </p:cNvPr>
          <p:cNvSpPr/>
          <p:nvPr/>
        </p:nvSpPr>
        <p:spPr>
          <a:xfrm rot="16200000">
            <a:off x="4957332" y="-778715"/>
            <a:ext cx="85348" cy="7958807"/>
          </a:xfrm>
          <a:prstGeom prst="rect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28578AA-6535-4848-B64E-4585B54C5CF1}"/>
              </a:ext>
            </a:extLst>
          </p:cNvPr>
          <p:cNvSpPr/>
          <p:nvPr/>
        </p:nvSpPr>
        <p:spPr>
          <a:xfrm>
            <a:off x="481013" y="292972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E58136-7DF4-4ADD-8B83-3D9C59641C5C}"/>
              </a:ext>
            </a:extLst>
          </p:cNvPr>
          <p:cNvSpPr/>
          <p:nvPr/>
        </p:nvSpPr>
        <p:spPr>
          <a:xfrm>
            <a:off x="4730211" y="2918761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A957EB1-E3DF-4DED-A917-B44D4A980A1B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7D117C-F858-4DFD-90C0-6CEA94CC31D5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0EFEC7-7F62-4F3B-9B4F-6975318E5581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976D35B-7DDA-4F6E-9DE2-3446A924E348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D68CCC3F-01FC-4A1C-A728-360F39089BD8}"/>
              </a:ext>
            </a:extLst>
          </p:cNvPr>
          <p:cNvSpPr/>
          <p:nvPr/>
        </p:nvSpPr>
        <p:spPr>
          <a:xfrm>
            <a:off x="11405115" y="2347824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4567AA-65FB-4A3B-8E88-2CD8003AA74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6D3D82-A0E7-4186-BF69-48BCB91CA9F9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D4858B-AFFD-4D38-89B8-E3D8C0162A2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23F963-A094-431E-AD5E-A80B3D565D8E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236A76-6330-41C7-9EFB-EEFB1AF4E53A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37848-C519-4D99-A965-EA4D4A414BAB}"/>
              </a:ext>
            </a:extLst>
          </p:cNvPr>
          <p:cNvSpPr/>
          <p:nvPr/>
        </p:nvSpPr>
        <p:spPr>
          <a:xfrm>
            <a:off x="11658600" y="955383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BE311C-C408-4F40-ADE3-7C1D54C58967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5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48ED58-888F-4942-B3AE-70885E8ABEEC}"/>
              </a:ext>
            </a:extLst>
          </p:cNvPr>
          <p:cNvCxnSpPr>
            <a:cxnSpLocks/>
          </p:cNvCxnSpPr>
          <p:nvPr/>
        </p:nvCxnSpPr>
        <p:spPr>
          <a:xfrm flipH="1">
            <a:off x="3392424" y="4384431"/>
            <a:ext cx="443781" cy="786597"/>
          </a:xfrm>
          <a:prstGeom prst="straightConnector1">
            <a:avLst/>
          </a:prstGeom>
          <a:ln w="38100">
            <a:solidFill>
              <a:srgbClr val="A312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22E96-FA46-4984-9EDD-9CADFAB2DEA8}"/>
              </a:ext>
            </a:extLst>
          </p:cNvPr>
          <p:cNvSpPr/>
          <p:nvPr/>
        </p:nvSpPr>
        <p:spPr>
          <a:xfrm>
            <a:off x="6236677" y="1348155"/>
            <a:ext cx="2851138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0044-3D21-466E-B064-3F9A6DDC81F6}"/>
              </a:ext>
            </a:extLst>
          </p:cNvPr>
          <p:cNvSpPr/>
          <p:nvPr/>
        </p:nvSpPr>
        <p:spPr>
          <a:xfrm>
            <a:off x="988455" y="1324709"/>
            <a:ext cx="2505021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53AA9-8EC1-4B7D-8CD3-64F2AA50E741}"/>
              </a:ext>
            </a:extLst>
          </p:cNvPr>
          <p:cNvSpPr/>
          <p:nvPr/>
        </p:nvSpPr>
        <p:spPr>
          <a:xfrm>
            <a:off x="4325815" y="4477065"/>
            <a:ext cx="4762000" cy="231123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03514E-9A4F-4C94-8D06-3DE2D464B2E0}"/>
              </a:ext>
            </a:extLst>
          </p:cNvPr>
          <p:cNvSpPr txBox="1"/>
          <p:nvPr/>
        </p:nvSpPr>
        <p:spPr>
          <a:xfrm>
            <a:off x="3802923" y="4337539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Envoyer un ordre de fin de partie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E6CF4-E33D-4A4C-ADC8-EF1B1444B502}"/>
              </a:ext>
            </a:extLst>
          </p:cNvPr>
          <p:cNvSpPr/>
          <p:nvPr/>
        </p:nvSpPr>
        <p:spPr>
          <a:xfrm>
            <a:off x="3493477" y="1348155"/>
            <a:ext cx="2743200" cy="3012830"/>
          </a:xfrm>
          <a:prstGeom prst="rect">
            <a:avLst/>
          </a:prstGeom>
          <a:noFill/>
          <a:ln w="38100">
            <a:solidFill>
              <a:srgbClr val="A81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D04E732-9D59-4E0E-88B9-6D0C040730D3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AB139-4997-4463-A281-14841729ED63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CA63D0D-C5B8-4412-9643-A0CABE3950B9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71BEADB-ED74-4ED8-9E74-2E67991321C0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A4F27711-FCF3-4F92-B360-21B84657CE74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832C53-0E86-4FBF-878E-F26A48AE1E57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A959CB-543D-4A88-B616-2865860E7A5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6F30F6-A35A-42C7-AA70-74A85B153CC8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076E136-B447-406E-A818-517BC90AC2C1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466A31C-01C9-49B6-A75C-E87F0CBD3473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EC09BE-7523-4397-B1E5-12E42CCE64F6}"/>
              </a:ext>
            </a:extLst>
          </p:cNvPr>
          <p:cNvSpPr/>
          <p:nvPr/>
        </p:nvSpPr>
        <p:spPr>
          <a:xfrm>
            <a:off x="11658600" y="955383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81EA778-9AFD-497A-A369-49925984B088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8AF603-9628-4F8C-9562-EAD5B3128255}"/>
              </a:ext>
            </a:extLst>
          </p:cNvPr>
          <p:cNvSpPr/>
          <p:nvPr/>
        </p:nvSpPr>
        <p:spPr>
          <a:xfrm>
            <a:off x="2340864" y="5185912"/>
            <a:ext cx="1462059" cy="1050296"/>
          </a:xfrm>
          <a:prstGeom prst="rect">
            <a:avLst/>
          </a:prstGeom>
          <a:noFill/>
          <a:ln w="38100">
            <a:solidFill>
              <a:srgbClr val="A5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A860E1-2CEA-4F2D-B219-2475CC72715B}"/>
              </a:ext>
            </a:extLst>
          </p:cNvPr>
          <p:cNvSpPr txBox="1"/>
          <p:nvPr/>
        </p:nvSpPr>
        <p:spPr>
          <a:xfrm>
            <a:off x="3757657" y="5482368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Détecter l’ordre de fin de partie </a:t>
            </a:r>
          </a:p>
        </p:txBody>
      </p:sp>
    </p:spTree>
    <p:extLst>
      <p:ext uri="{BB962C8B-B14F-4D97-AF65-F5344CB8AC3E}">
        <p14:creationId xmlns:p14="http://schemas.microsoft.com/office/powerpoint/2010/main" val="416531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978076" y="143435"/>
            <a:ext cx="505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Les taches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personnelles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A3773F-0B46-4F0C-ABD6-9D77B22C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198413"/>
            <a:ext cx="609598" cy="998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53739D-B40F-4C08-ADC8-23799E94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838314"/>
            <a:ext cx="609598" cy="9986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242C57-324F-4383-BAF6-D1CEC6A2C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6" y="2478215"/>
            <a:ext cx="609598" cy="9986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2F0C5C6-D65A-441F-AC35-0134EE9F3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5" y="3111841"/>
            <a:ext cx="609598" cy="998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8B33D0-466A-460A-8803-9D6F303E0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99" t="1808" r="17297" b="3344"/>
          <a:stretch/>
        </p:blipFill>
        <p:spPr>
          <a:xfrm>
            <a:off x="2178305" y="1221616"/>
            <a:ext cx="1938528" cy="28416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FB0D773-6C65-4FE2-8E8C-CD8DA37A29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9" t="10484" r="36077" b="6657"/>
          <a:stretch/>
        </p:blipFill>
        <p:spPr>
          <a:xfrm rot="16200000">
            <a:off x="570873" y="4003864"/>
            <a:ext cx="833033" cy="8801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8727BC-476F-402D-9289-047C84991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0" t="20681" r="56389" b="26689"/>
          <a:stretch/>
        </p:blipFill>
        <p:spPr>
          <a:xfrm>
            <a:off x="2178305" y="4944765"/>
            <a:ext cx="697994" cy="59961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599FC6C-13F6-40C1-834C-5820025167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736" t="2828" r="38919" b="2828"/>
          <a:stretch/>
        </p:blipFill>
        <p:spPr>
          <a:xfrm flipH="1">
            <a:off x="3440269" y="4168885"/>
            <a:ext cx="575980" cy="243191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F65DC3F-E7E6-44A7-AFA0-7973BEEA491D}"/>
              </a:ext>
            </a:extLst>
          </p:cNvPr>
          <p:cNvCxnSpPr/>
          <p:nvPr/>
        </p:nvCxnSpPr>
        <p:spPr>
          <a:xfrm>
            <a:off x="1427467" y="1549400"/>
            <a:ext cx="0" cy="2235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DA80FD2-A0A2-4452-A3C3-47B111B15986}"/>
              </a:ext>
            </a:extLst>
          </p:cNvPr>
          <p:cNvCxnSpPr/>
          <p:nvPr/>
        </p:nvCxnSpPr>
        <p:spPr>
          <a:xfrm>
            <a:off x="1427467" y="2245360"/>
            <a:ext cx="8204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6188061-68A2-48BC-91C2-EEE5DB6532F0}"/>
              </a:ext>
            </a:extLst>
          </p:cNvPr>
          <p:cNvSpPr txBox="1"/>
          <p:nvPr/>
        </p:nvSpPr>
        <p:spPr>
          <a:xfrm>
            <a:off x="1480309" y="2002535"/>
            <a:ext cx="6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Bus SPI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41391CF-F274-42C9-BDDE-0BBA69063EEF}"/>
              </a:ext>
            </a:extLst>
          </p:cNvPr>
          <p:cNvCxnSpPr/>
          <p:nvPr/>
        </p:nvCxnSpPr>
        <p:spPr>
          <a:xfrm>
            <a:off x="1341120" y="4063256"/>
            <a:ext cx="0" cy="797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DE3EFDDE-81A1-4319-A26E-49FC5E66F31C}"/>
              </a:ext>
            </a:extLst>
          </p:cNvPr>
          <p:cNvCxnSpPr>
            <a:cxnSpLocks/>
          </p:cNvCxnSpPr>
          <p:nvPr/>
        </p:nvCxnSpPr>
        <p:spPr>
          <a:xfrm flipV="1">
            <a:off x="1341121" y="3151685"/>
            <a:ext cx="906778" cy="903132"/>
          </a:xfrm>
          <a:prstGeom prst="bentConnector3">
            <a:avLst>
              <a:gd name="adj1" fmla="val 2310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necteur : en angle 1030">
            <a:extLst>
              <a:ext uri="{FF2B5EF4-FFF2-40B4-BE49-F238E27FC236}">
                <a16:creationId xmlns:a16="http://schemas.microsoft.com/office/drawing/2014/main" id="{52483542-AA3C-4C68-892B-18AFC070ECA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>
            <a:off x="2178304" y="3529035"/>
            <a:ext cx="69595" cy="1715541"/>
          </a:xfrm>
          <a:prstGeom prst="bentConnector4">
            <a:avLst>
              <a:gd name="adj1" fmla="val -328472"/>
              <a:gd name="adj2" fmla="val 1000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 : en angle 1039">
            <a:extLst>
              <a:ext uri="{FF2B5EF4-FFF2-40B4-BE49-F238E27FC236}">
                <a16:creationId xmlns:a16="http://schemas.microsoft.com/office/drawing/2014/main" id="{27F38A90-E307-4F17-9487-F38B02E01566}"/>
              </a:ext>
            </a:extLst>
          </p:cNvPr>
          <p:cNvCxnSpPr/>
          <p:nvPr/>
        </p:nvCxnSpPr>
        <p:spPr>
          <a:xfrm>
            <a:off x="2876299" y="5128260"/>
            <a:ext cx="563970" cy="11631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Connecteur : en angle 1041">
            <a:extLst>
              <a:ext uri="{FF2B5EF4-FFF2-40B4-BE49-F238E27FC236}">
                <a16:creationId xmlns:a16="http://schemas.microsoft.com/office/drawing/2014/main" id="{77CE3063-A4FD-4CED-B0E9-FE27C8031719}"/>
              </a:ext>
            </a:extLst>
          </p:cNvPr>
          <p:cNvCxnSpPr>
            <a:stCxn id="13" idx="3"/>
          </p:cNvCxnSpPr>
          <p:nvPr/>
        </p:nvCxnSpPr>
        <p:spPr>
          <a:xfrm>
            <a:off x="2876299" y="5244575"/>
            <a:ext cx="563970" cy="299809"/>
          </a:xfrm>
          <a:prstGeom prst="bentConnector3">
            <a:avLst>
              <a:gd name="adj1" fmla="val 3378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83ABE0C0-1BA8-4A18-A9B6-78200A87DFBE}"/>
              </a:ext>
            </a:extLst>
          </p:cNvPr>
          <p:cNvSpPr txBox="1"/>
          <p:nvPr/>
        </p:nvSpPr>
        <p:spPr>
          <a:xfrm rot="5400000">
            <a:off x="1106023" y="3579933"/>
            <a:ext cx="113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Eras Medium ITC" panose="020B0602030504020804" pitchFamily="34" charset="0"/>
              </a:rPr>
              <a:t>Breadboard</a:t>
            </a:r>
            <a:endParaRPr lang="fr-FR" sz="1200" dirty="0">
              <a:latin typeface="Eras Medium ITC" panose="020B0602030504020804" pitchFamily="34" charset="0"/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397A12A9-89CA-4DC8-9076-E3B431765B25}"/>
              </a:ext>
            </a:extLst>
          </p:cNvPr>
          <p:cNvSpPr txBox="1"/>
          <p:nvPr/>
        </p:nvSpPr>
        <p:spPr>
          <a:xfrm>
            <a:off x="4867669" y="1631532"/>
            <a:ext cx="37993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Pouvoir lire l’UID </a:t>
            </a:r>
            <a:r>
              <a:rPr lang="fr-FR" i="1" dirty="0">
                <a:latin typeface="Eras Medium ITC" panose="020B0602030504020804" pitchFamily="34" charset="0"/>
              </a:rPr>
              <a:t>(user Identifier)</a:t>
            </a:r>
            <a:r>
              <a:rPr lang="fr-FR" dirty="0">
                <a:latin typeface="Eras Medium ITC" panose="020B0602030504020804" pitchFamily="34" charset="0"/>
              </a:rPr>
              <a:t> du tag RFID à travers un contreplaqué de 3mm.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Allumé une LED correspondante dans la seconde si UID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Si 4 UID corrects, ouvrir la gâche électrique et envoyer l’ordre de fin partie à l’application de supervision.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Détecté l’ordre de fin de partie dans l’application de supervision.</a:t>
            </a: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254EA6FE-0793-43F8-A6EF-C57FE9C097D1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46CC9D-0B23-4DC2-A585-FC047988E5BF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24C1D79-E642-45B3-9846-BB42704D5EB0}"/>
              </a:ext>
            </a:extLst>
          </p:cNvPr>
          <p:cNvSpPr/>
          <p:nvPr/>
        </p:nvSpPr>
        <p:spPr>
          <a:xfrm>
            <a:off x="11405115" y="2347824"/>
            <a:ext cx="35407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222E75F-AC81-46DA-8FDE-242D5ACD2C5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50C6692-1B85-40F8-AAEF-074F4042308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7471EB2-F490-45C4-A8A7-F03A12E6FA5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9798AB1-F89C-436F-9660-3AC67FFE4A78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90D11FB-9471-4D84-AFB9-47C6DE9F629D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D0188C-9535-4AE4-A89F-A84C29CE79E5}"/>
              </a:ext>
            </a:extLst>
          </p:cNvPr>
          <p:cNvSpPr/>
          <p:nvPr/>
        </p:nvSpPr>
        <p:spPr>
          <a:xfrm>
            <a:off x="11658601" y="955383"/>
            <a:ext cx="100583" cy="493694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BF0E9CB-01E3-4F38-9743-6AD66043BE89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ECA15E52-D4D4-4B24-A45A-3D5B033FAD2E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547FBD4-9325-4B4F-BFF4-7848DE6EC1F4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7386F-E94D-45FF-A283-4C1ED4399519}"/>
              </a:ext>
            </a:extLst>
          </p:cNvPr>
          <p:cNvSpPr txBox="1"/>
          <p:nvPr/>
        </p:nvSpPr>
        <p:spPr>
          <a:xfrm rot="16200000">
            <a:off x="-228577" y="1701209"/>
            <a:ext cx="110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Lecteurs RFID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DBF2216-A499-43EF-9993-11473044FB59}"/>
              </a:ext>
            </a:extLst>
          </p:cNvPr>
          <p:cNvSpPr txBox="1"/>
          <p:nvPr/>
        </p:nvSpPr>
        <p:spPr>
          <a:xfrm rot="5400000">
            <a:off x="3505041" y="1498466"/>
            <a:ext cx="123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Raspberry Pi3 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8B23E9-5E23-4379-858B-7862B5D38254}"/>
              </a:ext>
            </a:extLst>
          </p:cNvPr>
          <p:cNvSpPr txBox="1"/>
          <p:nvPr/>
        </p:nvSpPr>
        <p:spPr>
          <a:xfrm rot="16200000">
            <a:off x="145848" y="4289333"/>
            <a:ext cx="51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A51258"/>
                </a:solidFill>
                <a:latin typeface="Eras Medium ITC" panose="020B0602030504020804" pitchFamily="34" charset="0"/>
              </a:rPr>
              <a:t>LEDs</a:t>
            </a:r>
            <a:endParaRPr lang="fr-FR" sz="1200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44E7422-49AD-43D1-9870-684CD863C96C}"/>
              </a:ext>
            </a:extLst>
          </p:cNvPr>
          <p:cNvSpPr txBox="1"/>
          <p:nvPr/>
        </p:nvSpPr>
        <p:spPr>
          <a:xfrm rot="5400000">
            <a:off x="3175701" y="5194496"/>
            <a:ext cx="189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Gâche électrique RS PRO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AE3B06-31BF-4DD2-B03F-DD45F116D0E2}"/>
              </a:ext>
            </a:extLst>
          </p:cNvPr>
          <p:cNvSpPr txBox="1"/>
          <p:nvPr/>
        </p:nvSpPr>
        <p:spPr>
          <a:xfrm>
            <a:off x="1740124" y="5544384"/>
            <a:ext cx="147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Module relais 12V </a:t>
            </a:r>
          </a:p>
        </p:txBody>
      </p:sp>
    </p:spTree>
    <p:extLst>
      <p:ext uri="{BB962C8B-B14F-4D97-AF65-F5344CB8AC3E}">
        <p14:creationId xmlns:p14="http://schemas.microsoft.com/office/powerpoint/2010/main" val="77271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développement 1</a:t>
            </a:r>
            <a:r>
              <a:rPr lang="fr-FR" sz="3200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er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sz="2400" b="1" baseline="30000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F0F8B-9F16-4C37-87CF-5E71B402E9F6}"/>
              </a:ext>
            </a:extLst>
          </p:cNvPr>
          <p:cNvSpPr/>
          <p:nvPr/>
        </p:nvSpPr>
        <p:spPr>
          <a:xfrm>
            <a:off x="615141" y="1614551"/>
            <a:ext cx="1446370" cy="772543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Développement sous </a:t>
            </a:r>
            <a:r>
              <a:rPr lang="fr-FR" sz="1400" dirty="0">
                <a:solidFill>
                  <a:srgbClr val="A51258"/>
                </a:solidFill>
              </a:rPr>
              <a:t>Raspbian</a:t>
            </a:r>
          </a:p>
        </p:txBody>
      </p:sp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CD770EB-39C8-4961-A975-D81FE177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372" y="1479205"/>
            <a:ext cx="1848015" cy="1043233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432392D-CDA4-4EF2-B283-182EA7C95F6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061511" y="2000822"/>
            <a:ext cx="2014861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BD09E-F0C0-48E4-A20E-9726A94F44B7}"/>
              </a:ext>
            </a:extLst>
          </p:cNvPr>
          <p:cNvSpPr/>
          <p:nvPr/>
        </p:nvSpPr>
        <p:spPr>
          <a:xfrm>
            <a:off x="615141" y="331082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 </a:t>
            </a:r>
            <a:r>
              <a:rPr lang="fr-FR" sz="1400" dirty="0">
                <a:solidFill>
                  <a:srgbClr val="A51258"/>
                </a:solidFill>
              </a:rPr>
              <a:t>Python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E254BEC-E913-4433-AF37-9E11336C361F}"/>
              </a:ext>
            </a:extLst>
          </p:cNvPr>
          <p:cNvCxnSpPr>
            <a:cxnSpLocks/>
            <a:stCxn id="28" idx="3"/>
            <a:endCxn id="1024" idx="1"/>
          </p:cNvCxnSpPr>
          <p:nvPr/>
        </p:nvCxnSpPr>
        <p:spPr>
          <a:xfrm>
            <a:off x="2059803" y="3697092"/>
            <a:ext cx="2889820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Image 1023">
            <a:extLst>
              <a:ext uri="{FF2B5EF4-FFF2-40B4-BE49-F238E27FC236}">
                <a16:creationId xmlns:a16="http://schemas.microsoft.com/office/drawing/2014/main" id="{EBBE580E-AF9B-4527-BC42-179DD376C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623" y="3011420"/>
            <a:ext cx="1310396" cy="1371344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3881EC8-C0C1-409C-9C50-5DC54E7D72F0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flipH="1">
            <a:off x="1337472" y="2387094"/>
            <a:ext cx="854" cy="9237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42B3967-D030-492C-9567-7E58D43E4099}"/>
              </a:ext>
            </a:extLst>
          </p:cNvPr>
          <p:cNvSpPr/>
          <p:nvPr/>
        </p:nvSpPr>
        <p:spPr>
          <a:xfrm>
            <a:off x="615141" y="500709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Avec </a:t>
            </a:r>
            <a:r>
              <a:rPr lang="fr-FR" sz="1400" dirty="0">
                <a:solidFill>
                  <a:srgbClr val="A51258"/>
                </a:solidFill>
              </a:rPr>
              <a:t>Pycharm</a:t>
            </a:r>
          </a:p>
        </p:txBody>
      </p:sp>
      <p:pic>
        <p:nvPicPr>
          <p:cNvPr id="1031" name="Image 103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7228FA1E-E3D5-496A-B23F-F12537FD9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621" y="4785400"/>
            <a:ext cx="1621232" cy="1215924"/>
          </a:xfrm>
          <a:prstGeom prst="rect">
            <a:avLst/>
          </a:prstGeom>
        </p:spPr>
      </p:pic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4060EED-2CED-4349-9162-232E3292F492}"/>
              </a:ext>
            </a:extLst>
          </p:cNvPr>
          <p:cNvCxnSpPr>
            <a:cxnSpLocks/>
            <a:stCxn id="39" idx="3"/>
            <a:endCxn id="1031" idx="1"/>
          </p:cNvCxnSpPr>
          <p:nvPr/>
        </p:nvCxnSpPr>
        <p:spPr>
          <a:xfrm>
            <a:off x="2059803" y="5393362"/>
            <a:ext cx="444281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912DCC9-2BF2-4A10-92A8-C4189365D209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1337472" y="4083363"/>
            <a:ext cx="0" cy="923728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79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développement 2</a:t>
            </a:r>
            <a:r>
              <a:rPr lang="fr-FR" sz="3200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ème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sz="2400" b="1" baseline="30000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3A4B7B-3AC9-472B-ACDE-911F989E5A7C}"/>
              </a:ext>
            </a:extLst>
          </p:cNvPr>
          <p:cNvSpPr/>
          <p:nvPr/>
        </p:nvSpPr>
        <p:spPr>
          <a:xfrm>
            <a:off x="615141" y="1614551"/>
            <a:ext cx="1446370" cy="772543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Développement sous </a:t>
            </a:r>
            <a:r>
              <a:rPr lang="fr-FR" sz="1400" dirty="0">
                <a:solidFill>
                  <a:srgbClr val="A51258"/>
                </a:solidFill>
              </a:rPr>
              <a:t>Windows 10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AC45F99-3F4B-43F2-847E-0B1D7F6500B6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 flipV="1">
            <a:off x="2061511" y="2000822"/>
            <a:ext cx="1537093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DD6DF09-2D06-4D7F-B0F1-90EBFEF53077}"/>
              </a:ext>
            </a:extLst>
          </p:cNvPr>
          <p:cNvSpPr/>
          <p:nvPr/>
        </p:nvSpPr>
        <p:spPr>
          <a:xfrm>
            <a:off x="615141" y="331082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 </a:t>
            </a:r>
            <a:r>
              <a:rPr lang="fr-FR" sz="1400" dirty="0">
                <a:solidFill>
                  <a:srgbClr val="A51258"/>
                </a:solidFill>
              </a:rPr>
              <a:t>C#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6F52747-8EF2-40A0-A290-CE0CB2E386CA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2059803" y="3697092"/>
            <a:ext cx="291657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325F413-713C-4445-8CAC-E02EC8E183A3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1337472" y="2387094"/>
            <a:ext cx="854" cy="9237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36D6EE-DAA3-4269-8743-4E572544F277}"/>
              </a:ext>
            </a:extLst>
          </p:cNvPr>
          <p:cNvSpPr/>
          <p:nvPr/>
        </p:nvSpPr>
        <p:spPr>
          <a:xfrm>
            <a:off x="615141" y="500709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Avec </a:t>
            </a:r>
            <a:r>
              <a:rPr lang="fr-FR" sz="1400" dirty="0">
                <a:solidFill>
                  <a:srgbClr val="A51258"/>
                </a:solidFill>
              </a:rPr>
              <a:t>Visual Studio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64FEFD4-4B82-44C4-9F9C-3E0D6299D92F}"/>
              </a:ext>
            </a:extLst>
          </p:cNvPr>
          <p:cNvCxnSpPr>
            <a:cxnSpLocks/>
            <a:stCxn id="40" idx="3"/>
            <a:endCxn id="58" idx="1"/>
          </p:cNvCxnSpPr>
          <p:nvPr/>
        </p:nvCxnSpPr>
        <p:spPr>
          <a:xfrm>
            <a:off x="2059803" y="5393362"/>
            <a:ext cx="4581520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6C84D48-16C6-4FD7-BE2C-1C07A98FDEF6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1337472" y="4083363"/>
            <a:ext cx="0" cy="923728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BC78B62-3682-468C-8D67-C407A7A84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" t="28765" r="18" b="32329"/>
          <a:stretch/>
        </p:blipFill>
        <p:spPr>
          <a:xfrm>
            <a:off x="3598604" y="1726785"/>
            <a:ext cx="2756146" cy="548074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803A2CC-8ADC-4CEC-9AEB-000504BB6D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1" r="4944" b="3777"/>
          <a:stretch/>
        </p:blipFill>
        <p:spPr>
          <a:xfrm>
            <a:off x="4976381" y="2976179"/>
            <a:ext cx="1377121" cy="1441826"/>
          </a:xfrm>
          <a:prstGeom prst="rect">
            <a:avLst/>
          </a:prstGeom>
        </p:spPr>
      </p:pic>
      <p:pic>
        <p:nvPicPr>
          <p:cNvPr id="58" name="Image 57" descr="Une image contenant signe, horloge, dessin&#10;&#10;Description générée automatiquement">
            <a:extLst>
              <a:ext uri="{FF2B5EF4-FFF2-40B4-BE49-F238E27FC236}">
                <a16:creationId xmlns:a16="http://schemas.microsoft.com/office/drawing/2014/main" id="{B3798491-485E-4117-A472-0CA5D1B7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323" y="4525848"/>
            <a:ext cx="1726396" cy="173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1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Câblage</a:t>
            </a:r>
            <a:endParaRPr lang="fr-FR" sz="2800" b="1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2CECDA03-D18F-459D-A3E6-1C306067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03" y="859862"/>
            <a:ext cx="6717629" cy="59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9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cas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d’utilisation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 </a:t>
            </a:r>
          </a:p>
        </p:txBody>
      </p:sp>
      <p:pic>
        <p:nvPicPr>
          <p:cNvPr id="5" name="Image 4" descr="Une image contenant texte, carte, capture d’écran&#10;&#10;Description générée automatiquement">
            <a:extLst>
              <a:ext uri="{FF2B5EF4-FFF2-40B4-BE49-F238E27FC236}">
                <a16:creationId xmlns:a16="http://schemas.microsoft.com/office/drawing/2014/main" id="{F3CC10DC-37D4-43BE-BB94-2AA6BA44E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" t="3761" r="2523" b="2393"/>
          <a:stretch/>
        </p:blipFill>
        <p:spPr>
          <a:xfrm>
            <a:off x="2796424" y="1022694"/>
            <a:ext cx="4798345" cy="540553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7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577</TotalTime>
  <Words>340</Words>
  <Application>Microsoft Office PowerPoint</Application>
  <PresentationFormat>Grand écran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Guillaume MONVOISIN</cp:lastModifiedBy>
  <cp:revision>51</cp:revision>
  <dcterms:created xsi:type="dcterms:W3CDTF">2020-01-17T10:27:07Z</dcterms:created>
  <dcterms:modified xsi:type="dcterms:W3CDTF">2020-03-10T11:01:26Z</dcterms:modified>
</cp:coreProperties>
</file>