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6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258"/>
    <a:srgbClr val="009900"/>
    <a:srgbClr val="A31257"/>
    <a:srgbClr val="F3731B"/>
    <a:srgbClr val="F29000"/>
    <a:srgbClr val="FF9900"/>
    <a:srgbClr val="FED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76215-2538-4AC2-BB65-76E63FC6377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FC001-5927-4992-9F3C-DDD13243AA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2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jpe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Eras Medium ITC" panose="020B0602030504020804" pitchFamily="34" charset="0"/>
              </a:rPr>
              <a:t>E</a:t>
            </a:r>
            <a:r>
              <a:rPr lang="fr-FR" sz="4400" b="1" dirty="0">
                <a:latin typeface="Eras Medium ITC" panose="020B0602030504020804" pitchFamily="34" charset="0"/>
              </a:rPr>
              <a:t>scape </a:t>
            </a:r>
            <a:r>
              <a:rPr lang="fr-FR" sz="4800" b="1" dirty="0">
                <a:latin typeface="Eras Medium ITC" panose="020B0602030504020804" pitchFamily="34" charset="0"/>
              </a:rPr>
              <a:t>G</a:t>
            </a:r>
            <a:r>
              <a:rPr lang="fr-FR" sz="4400" b="1" dirty="0">
                <a:latin typeface="Eras Medium ITC" panose="020B0602030504020804" pitchFamily="34" charset="0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8931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400" dirty="0">
                <a:latin typeface="Eras Medium ITC" panose="020B0602030504020804" pitchFamily="34" charset="0"/>
              </a:rPr>
              <a:t>Projet d’étude de 2</a:t>
            </a:r>
            <a:r>
              <a:rPr lang="fr-FR" sz="2400" baseline="30000" dirty="0">
                <a:latin typeface="Eras Medium ITC" panose="020B0602030504020804" pitchFamily="34" charset="0"/>
              </a:rPr>
              <a:t>nde</a:t>
            </a:r>
            <a:r>
              <a:rPr lang="fr-FR" sz="2400" dirty="0">
                <a:latin typeface="Eras Medium ITC" panose="020B0602030504020804" pitchFamily="34" charset="0"/>
              </a:rPr>
              <a:t> année.</a:t>
            </a:r>
          </a:p>
          <a:p>
            <a:pPr algn="ctr">
              <a:lnSpc>
                <a:spcPct val="150000"/>
              </a:lnSpc>
            </a:pPr>
            <a:r>
              <a:rPr lang="fr-FR" sz="2800" dirty="0">
                <a:latin typeface="Eras Medium ITC" panose="020B0602030504020804" pitchFamily="34" charset="0"/>
              </a:rPr>
              <a:t>BTS</a:t>
            </a:r>
            <a:r>
              <a:rPr lang="fr-FR" sz="2400" dirty="0">
                <a:latin typeface="Eras Medium ITC" panose="020B0602030504020804" pitchFamily="34" charset="0"/>
              </a:rPr>
              <a:t> </a:t>
            </a:r>
            <a:r>
              <a:rPr lang="fr-FR" sz="2800" dirty="0">
                <a:latin typeface="Eras Medium ITC" panose="020B0602030504020804" pitchFamily="34" charset="0"/>
              </a:rPr>
              <a:t>S</a:t>
            </a:r>
            <a:r>
              <a:rPr lang="fr-FR" sz="2400" dirty="0">
                <a:latin typeface="Eras Medium ITC" panose="020B0602030504020804" pitchFamily="34" charset="0"/>
              </a:rPr>
              <a:t>ystèmes </a:t>
            </a:r>
            <a:r>
              <a:rPr lang="fr-FR" sz="2800" dirty="0">
                <a:latin typeface="Eras Medium ITC" panose="020B0602030504020804" pitchFamily="34" charset="0"/>
              </a:rPr>
              <a:t>N</a:t>
            </a:r>
            <a:r>
              <a:rPr lang="fr-FR" sz="2400" dirty="0">
                <a:latin typeface="Eras Medium ITC" panose="020B0602030504020804" pitchFamily="34" charset="0"/>
              </a:rPr>
              <a:t>umériques option </a:t>
            </a:r>
            <a:r>
              <a:rPr lang="fr-FR" sz="2800" dirty="0">
                <a:latin typeface="Eras Medium ITC" panose="020B0602030504020804" pitchFamily="34" charset="0"/>
              </a:rPr>
              <a:t>I.R</a:t>
            </a:r>
            <a:r>
              <a:rPr lang="fr-FR" sz="2400" dirty="0">
                <a:latin typeface="Eras Medium ITC" panose="020B0602030504020804" pitchFamily="34" charset="0"/>
              </a:rPr>
              <a:t>.</a:t>
            </a: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endParaRPr lang="fr-FR" sz="2400" dirty="0">
              <a:latin typeface="Eras Medium ITC" panose="020B0602030504020804" pitchFamily="34" charset="0"/>
            </a:endParaRP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Etudiants :</a:t>
            </a:r>
          </a:p>
          <a:p>
            <a:pPr algn="ctr"/>
            <a:r>
              <a:rPr lang="fr-FR" sz="1600" dirty="0">
                <a:latin typeface="Eras Medium ITC" panose="020B0602030504020804" pitchFamily="34" charset="0"/>
              </a:rPr>
              <a:t>GUIGAND Nathan -- MONVOISIN Guillaume -- DOHIN Cyril</a:t>
            </a:r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5E19C-F420-4342-965A-397CFA370BDA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Déroulement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1E84CE-9DB5-4FA0-BDF7-9F51DDB210EA}"/>
              </a:ext>
            </a:extLst>
          </p:cNvPr>
          <p:cNvSpPr txBox="1"/>
          <p:nvPr/>
        </p:nvSpPr>
        <p:spPr>
          <a:xfrm>
            <a:off x="1051560" y="1307592"/>
            <a:ext cx="475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Présentation du projet</a:t>
            </a:r>
          </a:p>
          <a:p>
            <a:pPr marL="285750" indent="-285750">
              <a:buFontTx/>
              <a:buChar char="-"/>
            </a:pPr>
            <a:r>
              <a:rPr lang="fr-FR" dirty="0"/>
              <a:t>Diagramme de cas d’utilisation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Tâches personnelles</a:t>
            </a:r>
          </a:p>
          <a:p>
            <a:pPr marL="285750" indent="-285750">
              <a:buFontTx/>
              <a:buChar char="-"/>
            </a:pPr>
            <a:r>
              <a:rPr lang="fr-FR" dirty="0"/>
              <a:t>Schéma du réseau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346AE8-06F1-4AF8-B73E-A5CB37BACEEE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60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57E24-A83B-44C9-8E4E-D5426DC256A8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E87EE90-A0D4-4C9A-8C57-2C006C6BB61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821AF8-1866-4DB0-B4A6-1667763CCAC1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02ECFAD-820A-4940-8ABC-B95DE3252CE2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B69E0F2-2894-43B2-AE2F-FEC209C7AC33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rganigramme : Terminateur 14">
            <a:extLst>
              <a:ext uri="{FF2B5EF4-FFF2-40B4-BE49-F238E27FC236}">
                <a16:creationId xmlns:a16="http://schemas.microsoft.com/office/drawing/2014/main" id="{DEF7F1BD-53A2-411D-9DC1-226DB21C959D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72E41086-A62D-4CF5-B7DB-B0A89BC049A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857BB6-E342-4747-9425-F3E9DD2ADBD3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6736818-D057-4050-AB8A-3E2BF2159972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188E82-C6B7-41B1-9126-48E05395D719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3674D9-0F33-4F62-AAF0-71E9D2157F1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AD97CF-35B4-47D2-A8F5-6CF8BEA2A11E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739D9E-A1F1-463A-85C4-42077288343B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16EC-1234-49A5-8D9C-4AF2CACB360A}"/>
              </a:ext>
            </a:extLst>
          </p:cNvPr>
          <p:cNvSpPr/>
          <p:nvPr/>
        </p:nvSpPr>
        <p:spPr>
          <a:xfrm>
            <a:off x="11695175" y="627394"/>
            <a:ext cx="64009" cy="892415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10E88E4-C59A-4F33-A331-17F09767646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Présentation du </a:t>
            </a:r>
            <a:r>
              <a:rPr lang="fr-FR" sz="3600" b="1" dirty="0">
                <a:solidFill>
                  <a:srgbClr val="A31257"/>
                </a:solidFill>
                <a:latin typeface="Eras Medium ITC" panose="020B0602030504020804" pitchFamily="34" charset="0"/>
              </a:rPr>
              <a:t>projet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297602B-3888-4148-A07F-260085A439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0" y="936993"/>
            <a:ext cx="8954429" cy="59143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D3E06-8CC5-4656-8208-023AB114E572}"/>
              </a:ext>
            </a:extLst>
          </p:cNvPr>
          <p:cNvSpPr/>
          <p:nvPr/>
        </p:nvSpPr>
        <p:spPr>
          <a:xfrm>
            <a:off x="385590" y="1591056"/>
            <a:ext cx="2540490" cy="2555494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0C0B7-1FC1-4B91-8113-D3B6022EC77E}"/>
              </a:ext>
            </a:extLst>
          </p:cNvPr>
          <p:cNvSpPr/>
          <p:nvPr/>
        </p:nvSpPr>
        <p:spPr>
          <a:xfrm>
            <a:off x="385590" y="4146550"/>
            <a:ext cx="3354560" cy="2457450"/>
          </a:xfrm>
          <a:prstGeom prst="rect">
            <a:avLst/>
          </a:prstGeom>
          <a:noFill/>
          <a:ln w="44450"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BE16-0BE1-4005-A092-5A806801223C}"/>
              </a:ext>
            </a:extLst>
          </p:cNvPr>
          <p:cNvSpPr/>
          <p:nvPr/>
        </p:nvSpPr>
        <p:spPr>
          <a:xfrm>
            <a:off x="2926080" y="947451"/>
            <a:ext cx="5931481" cy="3199099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4D9AA-8E70-4488-BC8D-E603843D946C}"/>
              </a:ext>
            </a:extLst>
          </p:cNvPr>
          <p:cNvSpPr/>
          <p:nvPr/>
        </p:nvSpPr>
        <p:spPr>
          <a:xfrm>
            <a:off x="3740150" y="4146550"/>
            <a:ext cx="5117411" cy="25680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66FA68B-5F9D-451A-ABA9-7074434063CD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80EB-0A35-43D8-873E-C2B59B33B7D3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4D0D5A-068E-4185-8F07-7F96292DC139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C00D15-F0A3-4C36-AD34-AA14BAC2383E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11987BC-79E6-49B4-8E78-B9B9988E7B3F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BE034B3-CBD0-495A-B01E-C134A1B4CEB2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rganigramme : Terminateur 15">
            <a:extLst>
              <a:ext uri="{FF2B5EF4-FFF2-40B4-BE49-F238E27FC236}">
                <a16:creationId xmlns:a16="http://schemas.microsoft.com/office/drawing/2014/main" id="{935C4101-91D2-4403-9683-8E9CDE7CFA52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Terminateur 16">
            <a:extLst>
              <a:ext uri="{FF2B5EF4-FFF2-40B4-BE49-F238E27FC236}">
                <a16:creationId xmlns:a16="http://schemas.microsoft.com/office/drawing/2014/main" id="{896258C9-EB84-44BA-94F9-E41B1780D49B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DA1760-4DFD-4239-B92A-178F171C20FF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Présentation du projet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D402C0-39D4-4222-B33E-9AEC4AB92379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4648BA1-C48C-482E-A413-4DEEADDD264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 personnalisé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DCC0736-A62D-47D5-9875-12C8D3AD87F3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Diagramme de cas d’utilisation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29EC3DB-3BFA-40AC-8FFA-AEDF179FA20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5E8E96-4E51-4347-AF55-C597634CCE11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78D9A-225C-48BE-8BC7-A6FA8E4A3531}"/>
              </a:ext>
            </a:extLst>
          </p:cNvPr>
          <p:cNvSpPr/>
          <p:nvPr/>
        </p:nvSpPr>
        <p:spPr>
          <a:xfrm>
            <a:off x="11695175" y="627394"/>
            <a:ext cx="64009" cy="1623269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64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413071" y="143435"/>
            <a:ext cx="6630345" cy="107721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Diagramme de cas d’utilisation : </a:t>
            </a:r>
            <a:r>
              <a:rPr lang="fr-FR" sz="28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Global</a:t>
            </a:r>
            <a:endParaRPr lang="fr-FR" sz="3200" b="1" dirty="0">
              <a:solidFill>
                <a:srgbClr val="A41258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A51D8C-DBCC-4AC6-9EC6-E9B6237A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3" y="1115122"/>
            <a:ext cx="5238849" cy="57428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060255-6026-4EE3-A200-E18A3D7DEF80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63BA9-1B7A-4CC5-863F-08565297AFDB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A3188D-FC61-4E96-8BD3-10940E8C6E8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600DB52-1EAF-4DE6-A606-F8F46BA26EA9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E89E66-692E-4E66-A065-80023A9F36C7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7B51FD-77BD-46A2-B737-E85DBAAE7258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3542E62-6FB1-456F-B442-0701E91B24F7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E2EBD429-E412-475F-B2CB-C07B982C39D2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3CFE739-74FA-4D97-A673-ACCE5BB24927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C1EF58A-F5FD-4C28-B751-48F104671E7E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19186A-E81A-41B0-B7D5-957EDF08807D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7C5887-5401-48AC-9675-56DC355AE5FE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2C200-0F8B-40BB-A3CA-AFAEF7708AA3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76C8E61-99A3-46F2-9A16-52A4FF7D33CA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F611-10EA-4B74-B927-3027F45B6387}"/>
              </a:ext>
            </a:extLst>
          </p:cNvPr>
          <p:cNvSpPr/>
          <p:nvPr/>
        </p:nvSpPr>
        <p:spPr>
          <a:xfrm>
            <a:off x="11695175" y="627394"/>
            <a:ext cx="64009" cy="235355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36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71CF48-6047-4FC0-80B5-834C802D9B1F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Tâches personnelles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B0528-8BC6-473B-B008-71938E34FEAA}"/>
              </a:ext>
            </a:extLst>
          </p:cNvPr>
          <p:cNvSpPr/>
          <p:nvPr/>
        </p:nvSpPr>
        <p:spPr>
          <a:xfrm>
            <a:off x="456786" y="2165230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Créer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Chronométrage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Visualiser la salle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Détecter la fin de partie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Envoie d’un indice à l’afficheur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Enregistrement des résultats</a:t>
            </a:r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D6CB67A3-A088-4406-89D6-E2D4E7D5A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786" y="1290865"/>
            <a:ext cx="1002318" cy="1002318"/>
          </a:xfrm>
          <a:prstGeom prst="rect">
            <a:avLst/>
          </a:prstGeom>
        </p:spPr>
      </p:pic>
      <p:pic>
        <p:nvPicPr>
          <p:cNvPr id="7" name="Graphique 6" descr="Flux">
            <a:extLst>
              <a:ext uri="{FF2B5EF4-FFF2-40B4-BE49-F238E27FC236}">
                <a16:creationId xmlns:a16="http://schemas.microsoft.com/office/drawing/2014/main" id="{EFD1057D-58CA-4743-9F7D-4E0298331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41" y="3699035"/>
            <a:ext cx="335083" cy="335083"/>
          </a:xfrm>
          <a:prstGeom prst="rect">
            <a:avLst/>
          </a:prstGeom>
        </p:spPr>
      </p:pic>
      <p:pic>
        <p:nvPicPr>
          <p:cNvPr id="9" name="Graphique 8" descr="Présentation avec graphique à barres">
            <a:extLst>
              <a:ext uri="{FF2B5EF4-FFF2-40B4-BE49-F238E27FC236}">
                <a16:creationId xmlns:a16="http://schemas.microsoft.com/office/drawing/2014/main" id="{D413B9F1-F871-4334-B654-6AA68CF3B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153" y="4148026"/>
            <a:ext cx="282704" cy="282704"/>
          </a:xfrm>
          <a:prstGeom prst="rect">
            <a:avLst/>
          </a:prstGeom>
        </p:spPr>
      </p:pic>
      <p:pic>
        <p:nvPicPr>
          <p:cNvPr id="11" name="Graphique 10" descr="Tête avec engrenages">
            <a:extLst>
              <a:ext uri="{FF2B5EF4-FFF2-40B4-BE49-F238E27FC236}">
                <a16:creationId xmlns:a16="http://schemas.microsoft.com/office/drawing/2014/main" id="{C7CE5BE4-3D55-46A9-9B0D-E1202C0966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598" y="2537314"/>
            <a:ext cx="218259" cy="218259"/>
          </a:xfrm>
          <a:prstGeom prst="rect">
            <a:avLst/>
          </a:prstGeom>
        </p:spPr>
      </p:pic>
      <p:pic>
        <p:nvPicPr>
          <p:cNvPr id="13" name="Graphique 12" descr="Recherche">
            <a:extLst>
              <a:ext uri="{FF2B5EF4-FFF2-40B4-BE49-F238E27FC236}">
                <a16:creationId xmlns:a16="http://schemas.microsoft.com/office/drawing/2014/main" id="{7B7607A7-2750-4761-9D8E-A8C86098B4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7508" y="1544881"/>
            <a:ext cx="382694" cy="382694"/>
          </a:xfrm>
          <a:prstGeom prst="rect">
            <a:avLst/>
          </a:prstGeom>
        </p:spPr>
      </p:pic>
      <p:pic>
        <p:nvPicPr>
          <p:cNvPr id="15" name="Graphique 14" descr="Livre de jeu">
            <a:extLst>
              <a:ext uri="{FF2B5EF4-FFF2-40B4-BE49-F238E27FC236}">
                <a16:creationId xmlns:a16="http://schemas.microsoft.com/office/drawing/2014/main" id="{3C2CE57A-AD6C-44A3-9969-D224EB1934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5241" y="3312753"/>
            <a:ext cx="297336" cy="297336"/>
          </a:xfrm>
          <a:prstGeom prst="rect">
            <a:avLst/>
          </a:prstGeom>
        </p:spPr>
      </p:pic>
      <p:pic>
        <p:nvPicPr>
          <p:cNvPr id="17" name="Graphique 16" descr="Sablier">
            <a:extLst>
              <a:ext uri="{FF2B5EF4-FFF2-40B4-BE49-F238E27FC236}">
                <a16:creationId xmlns:a16="http://schemas.microsoft.com/office/drawing/2014/main" id="{6EE5B803-6AC3-455C-896F-46AF846F09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9687" y="2791281"/>
            <a:ext cx="218258" cy="218258"/>
          </a:xfrm>
          <a:prstGeom prst="rect">
            <a:avLst/>
          </a:prstGeom>
        </p:spPr>
      </p:pic>
      <p:pic>
        <p:nvPicPr>
          <p:cNvPr id="19" name="Graphique 18" descr="Webcam">
            <a:extLst>
              <a:ext uri="{FF2B5EF4-FFF2-40B4-BE49-F238E27FC236}">
                <a16:creationId xmlns:a16="http://schemas.microsoft.com/office/drawing/2014/main" id="{F750C885-9AEA-464E-80F8-3809F823A0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0709" y="3009539"/>
            <a:ext cx="284148" cy="28414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6548998-31AB-44D1-93DC-D1FED13191C5}"/>
              </a:ext>
            </a:extLst>
          </p:cNvPr>
          <p:cNvSpPr txBox="1"/>
          <p:nvPr/>
        </p:nvSpPr>
        <p:spPr>
          <a:xfrm>
            <a:off x="1415179" y="1558535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Application de </a:t>
            </a:r>
            <a:r>
              <a:rPr lang="fr-FR" sz="2000" dirty="0">
                <a:solidFill>
                  <a:srgbClr val="A31257"/>
                </a:solidFill>
              </a:rPr>
              <a:t>supervision </a:t>
            </a:r>
            <a:r>
              <a:rPr lang="fr-FR" sz="2000" dirty="0"/>
              <a:t>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1B8AB3-06D5-430F-8E87-1F57F5FBF777}"/>
              </a:ext>
            </a:extLst>
          </p:cNvPr>
          <p:cNvSpPr/>
          <p:nvPr/>
        </p:nvSpPr>
        <p:spPr>
          <a:xfrm>
            <a:off x="5451271" y="2165229"/>
            <a:ext cx="4067728" cy="2527541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Indice prédéfini (liste)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Nouvel indice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Chronomètre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B62076A-081C-46DC-A624-C32810A497B9}"/>
              </a:ext>
            </a:extLst>
          </p:cNvPr>
          <p:cNvCxnSpPr>
            <a:cxnSpLocks/>
          </p:cNvCxnSpPr>
          <p:nvPr/>
        </p:nvCxnSpPr>
        <p:spPr>
          <a:xfrm flipV="1">
            <a:off x="3657599" y="3461421"/>
            <a:ext cx="1638000" cy="405156"/>
          </a:xfrm>
          <a:prstGeom prst="straightConnector1">
            <a:avLst/>
          </a:prstGeom>
          <a:ln w="53975">
            <a:solidFill>
              <a:schemeClr val="tx1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545D24-80E0-45FC-818C-458FBB81E384}"/>
              </a:ext>
            </a:extLst>
          </p:cNvPr>
          <p:cNvSpPr txBox="1"/>
          <p:nvPr/>
        </p:nvSpPr>
        <p:spPr>
          <a:xfrm>
            <a:off x="7550294" y="1634738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A31257"/>
                </a:solidFill>
              </a:rPr>
              <a:t>Afficheur</a:t>
            </a:r>
            <a:r>
              <a:rPr lang="fr-FR" sz="2000" dirty="0"/>
              <a:t> LCD</a:t>
            </a:r>
            <a:r>
              <a:rPr lang="fr-FR" sz="2000" dirty="0">
                <a:solidFill>
                  <a:srgbClr val="A31257"/>
                </a:solidFill>
              </a:rPr>
              <a:t> </a:t>
            </a:r>
            <a:r>
              <a:rPr lang="fr-FR" sz="2000" dirty="0"/>
              <a:t>:</a:t>
            </a:r>
          </a:p>
        </p:txBody>
      </p:sp>
      <p:pic>
        <p:nvPicPr>
          <p:cNvPr id="27" name="Picture 2" descr="Résultat de recherche d'images pour &quot;afficheur mc crypt&quot;">
            <a:extLst>
              <a:ext uri="{FF2B5EF4-FFF2-40B4-BE49-F238E27FC236}">
                <a16:creationId xmlns:a16="http://schemas.microsoft.com/office/drawing/2014/main" id="{19B62C81-611E-44A2-80C9-592AE12A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271" y="1690946"/>
            <a:ext cx="2040982" cy="34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4380386-8452-47DA-B054-03BBD25AA17C}"/>
              </a:ext>
            </a:extLst>
          </p:cNvPr>
          <p:cNvSpPr/>
          <p:nvPr/>
        </p:nvSpPr>
        <p:spPr>
          <a:xfrm>
            <a:off x="5509312" y="1755260"/>
            <a:ext cx="1914525" cy="2033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D2D3FA-227E-4589-B7A9-5F8538AB4AB5}"/>
              </a:ext>
            </a:extLst>
          </p:cNvPr>
          <p:cNvSpPr/>
          <p:nvPr/>
        </p:nvSpPr>
        <p:spPr>
          <a:xfrm>
            <a:off x="2904417" y="5486446"/>
            <a:ext cx="4067728" cy="1163573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Paramétrage du routeur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Adressage des matériels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Intercommunication locale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120DD93-CB76-4FC4-9B33-2406A22D46F7}"/>
              </a:ext>
            </a:extLst>
          </p:cNvPr>
          <p:cNvSpPr txBox="1"/>
          <p:nvPr/>
        </p:nvSpPr>
        <p:spPr>
          <a:xfrm>
            <a:off x="3443384" y="4971716"/>
            <a:ext cx="337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Configuration </a:t>
            </a:r>
            <a:r>
              <a:rPr lang="fr-FR" sz="2000" dirty="0">
                <a:solidFill>
                  <a:srgbClr val="A31257"/>
                </a:solidFill>
              </a:rPr>
              <a:t>réseau</a:t>
            </a:r>
            <a:r>
              <a:rPr lang="fr-FR" sz="2000" dirty="0"/>
              <a:t> :</a:t>
            </a:r>
          </a:p>
        </p:txBody>
      </p:sp>
      <p:pic>
        <p:nvPicPr>
          <p:cNvPr id="35" name="Graphique 34" descr="Réseau de tâches">
            <a:extLst>
              <a:ext uri="{FF2B5EF4-FFF2-40B4-BE49-F238E27FC236}">
                <a16:creationId xmlns:a16="http://schemas.microsoft.com/office/drawing/2014/main" id="{255A3998-9CDF-4E66-9DF4-55D09A6DFB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04417" y="4884005"/>
            <a:ext cx="575532" cy="5755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47022B0-33C4-46F1-800E-AD1C4A88B978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6F5BB4-5F5D-4417-9036-1665475743F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E4DA458-77E0-4A53-BA39-18B5246B870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659C977-9CBD-454E-9C54-4B32249D52DD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2E2464E-63CA-4FCC-ABDC-72202FA66479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6899BAE-3766-4346-BCAD-51B078769B5A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809B158-1862-4A8A-B6A2-D087242AE68A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A0C5089B-54CA-4835-93DA-4021C131628C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81B1548-2C04-40C2-A5D9-B10743FE88C5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2B1AE30-44D9-4720-9BAB-2BA5423F0CA0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CD7250A-5A56-4691-A707-31207EE6032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613283A-2558-4C1F-8D50-F934A2996806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9344DFC-A6FB-420C-9AE7-0B081A1DEB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31257"/>
                </a:solidFill>
              </a:rPr>
              <a:t>Tâches personnelles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C863D68-DECC-4C2C-AA7A-9531CBAD9E28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Schématisation réseau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A1F979-A783-4C32-B6B3-62BCCCE18D55}"/>
              </a:ext>
            </a:extLst>
          </p:cNvPr>
          <p:cNvSpPr/>
          <p:nvPr/>
        </p:nvSpPr>
        <p:spPr>
          <a:xfrm>
            <a:off x="11695175" y="627394"/>
            <a:ext cx="64009" cy="401788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09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5DA24B5-6993-45AE-B83E-5BA1E69FACD0}"/>
              </a:ext>
            </a:extLst>
          </p:cNvPr>
          <p:cNvSpPr txBox="1"/>
          <p:nvPr/>
        </p:nvSpPr>
        <p:spPr>
          <a:xfrm>
            <a:off x="2816352" y="143435"/>
            <a:ext cx="5342576" cy="6463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Eras Medium ITC" panose="020B0602030504020804" pitchFamily="34" charset="0"/>
              </a:rPr>
              <a:t>Schéma du </a:t>
            </a:r>
            <a:r>
              <a:rPr lang="fr-FR" sz="3600" b="1" dirty="0">
                <a:solidFill>
                  <a:srgbClr val="A41258"/>
                </a:solidFill>
                <a:latin typeface="Eras Medium ITC" panose="020B0602030504020804" pitchFamily="34" charset="0"/>
              </a:rPr>
              <a:t>réseau</a:t>
            </a:r>
            <a:r>
              <a:rPr lang="fr-FR" sz="3600" b="1" dirty="0">
                <a:latin typeface="Eras Medium ITC" panose="020B0602030504020804" pitchFamily="34" charset="0"/>
              </a:rPr>
              <a:t> :</a:t>
            </a:r>
            <a:endParaRPr lang="fr-FR" sz="3200" b="1" dirty="0">
              <a:latin typeface="Eras Medium ITC" panose="020B06020305040208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0D031A8-0679-4012-BA3F-648C05FE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6" y="1285754"/>
            <a:ext cx="8697087" cy="51051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7BB3B-7E7E-4EF7-9A83-D67F49586189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FF7EC-1244-49E3-B139-06DA020765C5}"/>
              </a:ext>
            </a:extLst>
          </p:cNvPr>
          <p:cNvSpPr/>
          <p:nvPr/>
        </p:nvSpPr>
        <p:spPr>
          <a:xfrm>
            <a:off x="11695175" y="671470"/>
            <a:ext cx="64009" cy="5559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1CF7B8-B03D-4932-8C39-8F5AA22BCA95}"/>
              </a:ext>
            </a:extLst>
          </p:cNvPr>
          <p:cNvSpPr/>
          <p:nvPr/>
        </p:nvSpPr>
        <p:spPr>
          <a:xfrm>
            <a:off x="11530584" y="570246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FD0A1ED-9AD1-4434-AD23-360DC02CF0CC}"/>
              </a:ext>
            </a:extLst>
          </p:cNvPr>
          <p:cNvSpPr/>
          <p:nvPr/>
        </p:nvSpPr>
        <p:spPr>
          <a:xfrm>
            <a:off x="11530583" y="2798334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3A23050-D3C0-405E-8CF0-AEDA8BD65CEB}"/>
              </a:ext>
            </a:extLst>
          </p:cNvPr>
          <p:cNvSpPr/>
          <p:nvPr/>
        </p:nvSpPr>
        <p:spPr>
          <a:xfrm>
            <a:off x="11530582" y="433147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4FAA029-9F2F-434C-8AA0-851609F40C09}"/>
              </a:ext>
            </a:extLst>
          </p:cNvPr>
          <p:cNvSpPr/>
          <p:nvPr/>
        </p:nvSpPr>
        <p:spPr>
          <a:xfrm>
            <a:off x="11530581" y="5863858"/>
            <a:ext cx="400813" cy="366747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A46B292A-28E8-41B8-9CA4-DCCC22B6A424}"/>
              </a:ext>
            </a:extLst>
          </p:cNvPr>
          <p:cNvSpPr/>
          <p:nvPr/>
        </p:nvSpPr>
        <p:spPr>
          <a:xfrm>
            <a:off x="11562541" y="1448372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2295C6F8-35C8-4341-84EC-D89DBA6CB736}"/>
              </a:ext>
            </a:extLst>
          </p:cNvPr>
          <p:cNvSpPr/>
          <p:nvPr/>
        </p:nvSpPr>
        <p:spPr>
          <a:xfrm>
            <a:off x="11570685" y="2179226"/>
            <a:ext cx="188499" cy="71437"/>
          </a:xfrm>
          <a:prstGeom prst="flowChartTerminator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57218CD-D95E-4756-940B-322436D56DD2}"/>
              </a:ext>
            </a:extLst>
          </p:cNvPr>
          <p:cNvSpPr txBox="1"/>
          <p:nvPr/>
        </p:nvSpPr>
        <p:spPr>
          <a:xfrm>
            <a:off x="10197081" y="537591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Présentation du projet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A9A8F8-B018-40E0-9A2E-F541223D0D4C}"/>
              </a:ext>
            </a:extLst>
          </p:cNvPr>
          <p:cNvSpPr txBox="1"/>
          <p:nvPr/>
        </p:nvSpPr>
        <p:spPr>
          <a:xfrm>
            <a:off x="10295358" y="1353285"/>
            <a:ext cx="133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global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16B6A9B-C3A6-4B18-A29E-A9DFA3158AEB}"/>
              </a:ext>
            </a:extLst>
          </p:cNvPr>
          <p:cNvSpPr txBox="1"/>
          <p:nvPr/>
        </p:nvSpPr>
        <p:spPr>
          <a:xfrm>
            <a:off x="10295358" y="2019390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Schéma personnalisé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E7FE38-68A9-4216-BF37-5790B71E181D}"/>
              </a:ext>
            </a:extLst>
          </p:cNvPr>
          <p:cNvSpPr txBox="1"/>
          <p:nvPr/>
        </p:nvSpPr>
        <p:spPr>
          <a:xfrm>
            <a:off x="10237185" y="2754095"/>
            <a:ext cx="1333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Diagramme de cas d’utilisation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BEC493-CEFA-488A-9D08-17A60D1AC07A}"/>
              </a:ext>
            </a:extLst>
          </p:cNvPr>
          <p:cNvSpPr txBox="1"/>
          <p:nvPr/>
        </p:nvSpPr>
        <p:spPr>
          <a:xfrm>
            <a:off x="10053638" y="4383664"/>
            <a:ext cx="1517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i="1" dirty="0"/>
              <a:t>Tâches personnelles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858A6-0C41-46D7-AFDB-84E29E5D3BE9}"/>
              </a:ext>
            </a:extLst>
          </p:cNvPr>
          <p:cNvSpPr txBox="1"/>
          <p:nvPr/>
        </p:nvSpPr>
        <p:spPr>
          <a:xfrm>
            <a:off x="9953723" y="5916426"/>
            <a:ext cx="161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>
                <a:solidFill>
                  <a:srgbClr val="A41258"/>
                </a:solidFill>
              </a:rPr>
              <a:t>Schématisation réseau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9060B0-8356-46EC-AAE6-8DBA068DA079}"/>
              </a:ext>
            </a:extLst>
          </p:cNvPr>
          <p:cNvSpPr/>
          <p:nvPr/>
        </p:nvSpPr>
        <p:spPr>
          <a:xfrm>
            <a:off x="11695175" y="627394"/>
            <a:ext cx="64009" cy="5444222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39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B6BD707-77DE-4006-9CD0-14C2F2AAAF95}"/>
              </a:ext>
            </a:extLst>
          </p:cNvPr>
          <p:cNvSpPr txBox="1"/>
          <p:nvPr/>
        </p:nvSpPr>
        <p:spPr>
          <a:xfrm>
            <a:off x="1" y="6378766"/>
            <a:ext cx="42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7974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189</Words>
  <Application>Microsoft Office PowerPoint</Application>
  <PresentationFormat>Grand écran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Eras Medium ITC</vt:lpstr>
      <vt:lpstr>Segoe UI Light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GUIGAND Nathan</dc:creator>
  <cp:lastModifiedBy>GUIGAND Nathan</cp:lastModifiedBy>
  <cp:revision>17</cp:revision>
  <dcterms:created xsi:type="dcterms:W3CDTF">2020-01-17T10:27:07Z</dcterms:created>
  <dcterms:modified xsi:type="dcterms:W3CDTF">2020-01-28T08:43:33Z</dcterms:modified>
</cp:coreProperties>
</file>