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334898-6985-4AE9-8B15-F39836DE9456}">
  <a:tblStyle styleId="{90334898-6985-4AE9-8B15-F39836DE94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DDDD2E9-5630-4395-B608-A45A04E1F73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4db0a3f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4db0a3f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4db0a3f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4db0a3f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4db0a3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4db0a3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969edab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969edab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69edab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69edab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69edab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69edab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09175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09175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09175b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09175b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69edab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69edab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09175b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09175b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94db0a3f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94db0a3f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69edab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69edab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https://rachacuca.com.br/jogos/o-lobo-e-a-ovelha/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69edab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69edab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Grafo direcionado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4db0a3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4db0a3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4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1000"/>
              </a:spcBef>
              <a:spcAft>
                <a:spcPts val="0"/>
              </a:spcAft>
              <a:buSzPts val="2800"/>
              <a:buNone/>
              <a:defRPr b="0" i="0" sz="1800" u="none" cap="none" strike="noStrike"/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SzPts val="2400"/>
              <a:buNone/>
              <a:defRPr b="0" i="0" sz="1800" u="none" cap="none" strike="noStrike"/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0" i="0" sz="1800" u="none" cap="none" strike="noStrike"/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SzPts val="18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://github.com/Guihgo/maquinas_estad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t.slideshare.net/AndreKishimoto/mquina-de-estados-controlando-o-jogo-do-menu-ia?fbclid=IwAR1AeSs4S9xVNb5zmDUS8sHYE73Uq1Hh8rPky2BeO2UiedjdT57waEHeiOs" TargetMode="External"/><Relationship Id="rId4" Type="http://schemas.openxmlformats.org/officeDocument/2006/relationships/hyperlink" Target="http://wiki.icmc.usp.br/images/7/7d/Aula_5_-_StateMachine.pdf/" TargetMode="External"/><Relationship Id="rId5" Type="http://schemas.openxmlformats.org/officeDocument/2006/relationships/hyperlink" Target="https://fenix.tecnico.ulisboa.pt/downloadFile/3779571788876/" TargetMode="External"/><Relationship Id="rId6" Type="http://schemas.openxmlformats.org/officeDocument/2006/relationships/hyperlink" Target="https://homepages.dcc.ufmg.br/~nvieira/cursos/tl/a17s2/livro/cap2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Modelo_(matem%C3%A1tica)" TargetMode="External"/><Relationship Id="rId4" Type="http://schemas.openxmlformats.org/officeDocument/2006/relationships/hyperlink" Target="https://pt.wikipedia.org/wiki/Programa_de_computador" TargetMode="External"/><Relationship Id="rId5" Type="http://schemas.openxmlformats.org/officeDocument/2006/relationships/hyperlink" Target="https://pt.wikipedia.org/wiki/Porta_l%C3%B3gic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t.wikipedia.org/wiki/Protocolo_(ci%C3%AAncia_da_computa%C3%A7%C3%A3o)" TargetMode="External"/><Relationship Id="rId4" Type="http://schemas.openxmlformats.org/officeDocument/2006/relationships/hyperlink" Target="https://pt.wikipedia.org/wiki/Biologia" TargetMode="External"/><Relationship Id="rId5" Type="http://schemas.openxmlformats.org/officeDocument/2006/relationships/hyperlink" Target="https://pt.wikipedia.org/wiki/Intelig%C3%AAncia_artifici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685800" y="967125"/>
            <a:ext cx="7772400" cy="179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Máquinas de Estado Finito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-202400" y="3165853"/>
            <a:ext cx="6858000" cy="12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Aluno:.............Beatriz Dora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                           ………….Guilherme Henrique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13" y="744900"/>
            <a:ext cx="5196375" cy="3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1145025" y="1744975"/>
            <a:ext cx="6802800" cy="26538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1438275" y="1744975"/>
            <a:ext cx="31338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Temos uma máquina de estados finito M: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 = [S, I, O, f</a:t>
            </a:r>
            <a:r>
              <a:rPr lang="en-GB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f</a:t>
            </a:r>
            <a:r>
              <a:rPr lang="en-GB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Onde,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= {NOITE, DIA}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 = {x ∈ N / 0 ≤ x ≤ 1024}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 = {0, 1}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 SXI → 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 = S → O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8" name="Google Shape;148;p23"/>
          <p:cNvCxnSpPr/>
          <p:nvPr/>
        </p:nvCxnSpPr>
        <p:spPr>
          <a:xfrm>
            <a:off x="4572013" y="1938325"/>
            <a:ext cx="0" cy="226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9" name="Google Shape;149;p23"/>
          <p:cNvGraphicFramePr/>
          <p:nvPr/>
        </p:nvGraphicFramePr>
        <p:xfrm>
          <a:off x="4714875" y="209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{90334898-6985-4AE9-8B15-F39836DE9456}</a:tableStyleId>
              </a:tblPr>
              <a:tblGrid>
                <a:gridCol w="828475"/>
                <a:gridCol w="736700"/>
                <a:gridCol w="736700"/>
                <a:gridCol w="736700"/>
              </a:tblGrid>
              <a:tr h="3810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Estado Atual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Próximo Estado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Saída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Entrada Atual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v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&gt;cS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&lt;cS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DIA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DIA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NOITE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DIA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3"/>
          <p:cNvSpPr txBox="1"/>
          <p:nvPr/>
        </p:nvSpPr>
        <p:spPr>
          <a:xfrm>
            <a:off x="4714875" y="1642175"/>
            <a:ext cx="3029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Tabela </a:t>
            </a:r>
            <a:r>
              <a:rPr lang="en-GB">
                <a:solidFill>
                  <a:srgbClr val="FFFFFF"/>
                </a:solidFill>
              </a:rPr>
              <a:t>de Estado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13" y="744900"/>
            <a:ext cx="5196375" cy="3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/>
          <p:nvPr/>
        </p:nvSpPr>
        <p:spPr>
          <a:xfrm>
            <a:off x="3674300" y="1319688"/>
            <a:ext cx="1923900" cy="771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1145025" y="1744975"/>
            <a:ext cx="6802800" cy="26538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2809538" y="2585325"/>
            <a:ext cx="1283100" cy="1283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154577" y="2779425"/>
            <a:ext cx="826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NOITE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940663" y="2585325"/>
            <a:ext cx="1283100" cy="1283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388338" y="2779413"/>
            <a:ext cx="695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DIA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2" name="Google Shape;162;p24"/>
          <p:cNvCxnSpPr>
            <a:stCxn id="158" idx="0"/>
            <a:endCxn id="160" idx="0"/>
          </p:cNvCxnSpPr>
          <p:nvPr/>
        </p:nvCxnSpPr>
        <p:spPr>
          <a:xfrm flipH="1" rot="-5400000">
            <a:off x="4516388" y="1520025"/>
            <a:ext cx="600" cy="21312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>
            <a:stCxn id="160" idx="4"/>
            <a:endCxn id="158" idx="4"/>
          </p:cNvCxnSpPr>
          <p:nvPr/>
        </p:nvCxnSpPr>
        <p:spPr>
          <a:xfrm rot="5400000">
            <a:off x="4516313" y="2803125"/>
            <a:ext cx="600" cy="21312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>
            <a:stCxn id="158" idx="3"/>
            <a:endCxn id="158" idx="1"/>
          </p:cNvCxnSpPr>
          <p:nvPr/>
        </p:nvCxnSpPr>
        <p:spPr>
          <a:xfrm rot="-5400000">
            <a:off x="2544143" y="3226619"/>
            <a:ext cx="907200" cy="600"/>
          </a:xfrm>
          <a:prstGeom prst="curvedConnector5">
            <a:avLst>
              <a:gd fmla="val -46961" name="adj1"/>
              <a:gd fmla="val -185667607" name="adj2"/>
              <a:gd fmla="val 146971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>
            <a:stCxn id="160" idx="7"/>
            <a:endCxn id="160" idx="5"/>
          </p:cNvCxnSpPr>
          <p:nvPr/>
        </p:nvCxnSpPr>
        <p:spPr>
          <a:xfrm flipH="1" rot="-5400000">
            <a:off x="5582557" y="3226531"/>
            <a:ext cx="907200" cy="600"/>
          </a:xfrm>
          <a:prstGeom prst="curvedConnector5">
            <a:avLst>
              <a:gd fmla="val -46961" name="adj1"/>
              <a:gd fmla="val 195592608" name="adj2"/>
              <a:gd fmla="val 146971" name="adj3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4"/>
          <p:cNvSpPr txBox="1"/>
          <p:nvPr/>
        </p:nvSpPr>
        <p:spPr>
          <a:xfrm>
            <a:off x="3348928" y="2099625"/>
            <a:ext cx="632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1603450" y="1744975"/>
            <a:ext cx="29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cSensibilidade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750;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275303" y="3723450"/>
            <a:ext cx="632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297400" y="2030725"/>
            <a:ext cx="632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221825" y="3898675"/>
            <a:ext cx="708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103238" y="3256838"/>
            <a:ext cx="695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234363" y="3256838"/>
            <a:ext cx="695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3" name="Google Shape;173;p24"/>
          <p:cNvCxnSpPr/>
          <p:nvPr/>
        </p:nvCxnSpPr>
        <p:spPr>
          <a:xfrm>
            <a:off x="3024500" y="3226875"/>
            <a:ext cx="90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4"/>
          <p:cNvCxnSpPr/>
          <p:nvPr/>
        </p:nvCxnSpPr>
        <p:spPr>
          <a:xfrm>
            <a:off x="5128925" y="3226875"/>
            <a:ext cx="90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 txBox="1"/>
          <p:nvPr/>
        </p:nvSpPr>
        <p:spPr>
          <a:xfrm>
            <a:off x="3798938" y="1261600"/>
            <a:ext cx="167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Grafo de Estado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13" y="744900"/>
            <a:ext cx="5196375" cy="3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1145025" y="1744975"/>
            <a:ext cx="6802800" cy="26538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5"/>
          <p:cNvGraphicFramePr/>
          <p:nvPr/>
        </p:nvGraphicFramePr>
        <p:xfrm>
          <a:off x="1343025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{9DDDD2E9-5630-4395-B608-A45A04E1F73E}</a:tableStyleId>
              </a:tblPr>
              <a:tblGrid>
                <a:gridCol w="416625"/>
                <a:gridCol w="2696250"/>
              </a:tblGrid>
              <a:tr h="1085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100">
                        <a:solidFill>
                          <a:srgbClr val="9999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A6E2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fs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estado,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entrada)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(entrada</a:t>
                      </a:r>
                      <a:r>
                        <a:rPr lang="en-GB" sz="1100">
                          <a:solidFill>
                            <a:srgbClr val="F9267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cSensibilidade){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DIA;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NOITE;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25"/>
          <p:cNvCxnSpPr/>
          <p:nvPr/>
        </p:nvCxnSpPr>
        <p:spPr>
          <a:xfrm>
            <a:off x="4572013" y="1938325"/>
            <a:ext cx="0" cy="226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5" name="Google Shape;185;p25"/>
          <p:cNvGraphicFramePr/>
          <p:nvPr/>
        </p:nvGraphicFramePr>
        <p:xfrm>
          <a:off x="4769125" y="24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{9DDDD2E9-5630-4395-B608-A45A04E1F73E}</a:tableStyleId>
              </a:tblPr>
              <a:tblGrid>
                <a:gridCol w="382850"/>
                <a:gridCol w="2684950"/>
              </a:tblGrid>
              <a:tr h="139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b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GB" sz="1100">
                          <a:solidFill>
                            <a:srgbClr val="9999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1100">
                        <a:solidFill>
                          <a:srgbClr val="9999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A6E22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estado){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(estado</a:t>
                      </a:r>
                      <a:r>
                        <a:rPr lang="en-GB" sz="1100">
                          <a:solidFill>
                            <a:srgbClr val="F9267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NOITE)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AE81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(estado</a:t>
                      </a:r>
                      <a:r>
                        <a:rPr lang="en-GB" sz="1100">
                          <a:solidFill>
                            <a:srgbClr val="F9267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DIA)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-GB" sz="1100">
                          <a:solidFill>
                            <a:srgbClr val="66D9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-GB" sz="1100">
                          <a:solidFill>
                            <a:srgbClr val="AE81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-GB" sz="1100">
                          <a:solidFill>
                            <a:srgbClr val="F8F8F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8F8F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5"/>
          <p:cNvSpPr txBox="1"/>
          <p:nvPr/>
        </p:nvSpPr>
        <p:spPr>
          <a:xfrm>
            <a:off x="1343023" y="1862125"/>
            <a:ext cx="3031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Função f</a:t>
            </a:r>
            <a:r>
              <a:rPr lang="en-GB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769223" y="1862125"/>
            <a:ext cx="3031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Função f</a:t>
            </a:r>
            <a:r>
              <a:rPr lang="en-GB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8" y="1730218"/>
            <a:ext cx="1683050" cy="168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3343275" y="1133475"/>
            <a:ext cx="438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github.com/Guihgo/maquinas_estado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536025" y="938950"/>
            <a:ext cx="8150400" cy="62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Repositório</a:t>
            </a:r>
            <a:r>
              <a:rPr lang="en-GB" sz="3600"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457200" y="882625"/>
            <a:ext cx="8229300" cy="327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hlinkClick r:id="rId3"/>
              </a:rPr>
              <a:t>https://pt.slideshare.net/AndreKishimoto/mquina-de-estados-controlando-o-jogo-do-menu-ia?fbclid=IwAR1AeSs4S9xVNb5zmDUS8sHYE73Uq1Hh8rPky2BeO2UiedjdT57waEHeiOs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Bonato, V. </a:t>
            </a:r>
            <a:r>
              <a:rPr b="1" lang="en-GB" sz="1200"/>
              <a:t>Elementos de Lógica Digital II</a:t>
            </a:r>
            <a:r>
              <a:rPr lang="en-GB" sz="1200"/>
              <a:t>. Disponível em: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http://wiki.icmc.usp.br/images/7/7d/Aula_5_-_StateMachine.pdf/</a:t>
            </a:r>
            <a:r>
              <a:rPr lang="en-GB" sz="1200"/>
              <a:t> . Acesso: 26 de nov. 2018.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GERSTING, J.L. </a:t>
            </a:r>
            <a:r>
              <a:rPr b="1" lang="en-GB" sz="1200"/>
              <a:t>Fundamentos Matemáticos para a Ciência da Computação</a:t>
            </a:r>
            <a:r>
              <a:rPr lang="en-GB" sz="1200"/>
              <a:t>. 3 ed. LTC, 2010.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200"/>
              <a:t>Máquinas de Estado</a:t>
            </a:r>
            <a:r>
              <a:rPr lang="en-GB" sz="1200"/>
              <a:t>. Disponível em: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https://fenix.tecnico.ulisboa.pt/downloadFile/3779571788876/</a:t>
            </a:r>
            <a:r>
              <a:rPr lang="en-GB" sz="1200"/>
              <a:t> . Acesso: 25 de nov. 2018.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Vieira, N.J. </a:t>
            </a:r>
            <a:r>
              <a:rPr b="1" lang="en-GB" sz="1200"/>
              <a:t>Introdução aos fundamentos da computação</a:t>
            </a:r>
            <a:r>
              <a:rPr lang="en-GB" sz="1200"/>
              <a:t>, Editora Thomson. Cap. 2. Disponível em: </a:t>
            </a:r>
            <a:r>
              <a:rPr lang="en-GB" sz="1200" u="sng">
                <a:solidFill>
                  <a:schemeClr val="hlink"/>
                </a:solidFill>
                <a:hlinkClick r:id="rId6"/>
              </a:rPr>
              <a:t>https://homepages.dcc.ufmg.br/~nvieira/cursos/tl/a17s2/livro/cap2.pdf</a:t>
            </a:r>
            <a:r>
              <a:rPr lang="en-GB" sz="1200"/>
              <a:t> . Acesso: 25 de nov. 2018.</a:t>
            </a:r>
            <a:endParaRPr sz="1200"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536025" y="670600"/>
            <a:ext cx="8150400" cy="62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Bibliografia</a:t>
            </a:r>
            <a:r>
              <a:rPr lang="en-GB" sz="3600"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457350" y="897725"/>
            <a:ext cx="82293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OBRIGADO</a:t>
            </a:r>
            <a:endParaRPr sz="4800"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950" y="2007150"/>
            <a:ext cx="1401000" cy="1401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b="49323" l="36254" r="36251" t="30765"/>
          <a:stretch/>
        </p:blipFill>
        <p:spPr>
          <a:xfrm>
            <a:off x="2202000" y="2005342"/>
            <a:ext cx="1401000" cy="1404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1747450" y="3658975"/>
            <a:ext cx="30000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bereatrizd@gmail.com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860650" y="3626425"/>
            <a:ext cx="37269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guioli.1998@alunos.utfpr.edu.br</a:t>
            </a:r>
            <a:b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github.com/Guihgo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654850" y="1654969"/>
            <a:ext cx="6858000" cy="32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 que é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Regras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Onde se aplica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Exemplo 1 - Quebra cabeça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Exemplo 2 - Poste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Bibliografia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16725" y="613575"/>
            <a:ext cx="67509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Sumário 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685800" y="1366275"/>
            <a:ext cx="7772400" cy="307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❏"/>
            </a:pPr>
            <a:r>
              <a:rPr lang="en-GB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GB" sz="2200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odelo matemático</a:t>
            </a:r>
            <a:r>
              <a:rPr lang="en-GB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usado para representar </a:t>
            </a:r>
            <a:r>
              <a:rPr lang="en-GB" sz="2200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programas de computadores</a:t>
            </a:r>
            <a:r>
              <a:rPr lang="en-GB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ou </a:t>
            </a:r>
            <a:r>
              <a:rPr lang="en-GB" sz="2200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circuitos lógicos</a:t>
            </a:r>
            <a:r>
              <a:rPr lang="en-GB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❏"/>
            </a:pPr>
            <a:r>
              <a:rPr lang="en-GB" sz="2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Constituido por:</a:t>
            </a:r>
            <a:endParaRPr sz="2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[S, I, O, f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f</a:t>
            </a:r>
            <a:r>
              <a:rPr lang="en-GB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GB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S : conjunto de </a:t>
            </a:r>
            <a:r>
              <a:rPr b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estados finito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I : conjunto finito de símbolos (valores) de </a:t>
            </a:r>
            <a:r>
              <a:rPr b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entrada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O : conjunto finito de símbolos (valores) de </a:t>
            </a:r>
            <a:r>
              <a:rPr b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saída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fs : função (rotina) que </a:t>
            </a:r>
            <a:r>
              <a:rPr b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gera um estado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;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• fo : função (rotina) que </a:t>
            </a:r>
            <a:r>
              <a:rPr b="1"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gera uma saíd</a:t>
            </a: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a;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10575" y="590750"/>
            <a:ext cx="6717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 que é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685800" y="1366275"/>
            <a:ext cx="7772400" cy="307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Estado inicial;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Número finito de estados;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cada ciclo a máquina deve estar em um, e somente um, dos seus estados;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 rotinas devem ser sincronizadas por ciclos;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Determinístico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❏"/>
            </a:pPr>
            <a:r>
              <a:rPr lang="en-GB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Produção de saídas a partir de estados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10575" y="590750"/>
            <a:ext cx="67173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Regras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516725" y="550300"/>
            <a:ext cx="8229300" cy="80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Onde se aplica</a:t>
            </a:r>
            <a:r>
              <a:rPr lang="en-GB" sz="3600">
                <a:latin typeface="Arial"/>
                <a:ea typeface="Arial"/>
                <a:cs typeface="Arial"/>
                <a:sym typeface="Arial"/>
              </a:rPr>
              <a:t> FSM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595350" y="1500200"/>
            <a:ext cx="7953300" cy="259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Raleway"/>
              <a:buChar char="❏"/>
            </a:pPr>
            <a:r>
              <a:rPr lang="en-GB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Automação de design eletrônico</a:t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Char char="❏"/>
            </a:pPr>
            <a:r>
              <a:rPr lang="en-GB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Pro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jeto de </a:t>
            </a:r>
            <a:r>
              <a:rPr lang="en-GB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protocolo de comunicação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Char char="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Análises de dados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Char char="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</a:t>
            </a:r>
            <a:r>
              <a:rPr lang="en-GB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iologia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Char char="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</a:t>
            </a:r>
            <a:r>
              <a:rPr lang="en-GB">
                <a:solidFill>
                  <a:srgbClr val="000000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nteligência artificial</a:t>
            </a: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Char char="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Descrever sistemas neurológicos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627250" y="670600"/>
            <a:ext cx="8059200" cy="60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Exemplo 1 -  Quebra Cabeça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57350" y="1278125"/>
            <a:ext cx="8229300" cy="65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Font typeface="Raleway"/>
              <a:buChar char="❏"/>
            </a:pPr>
            <a:r>
              <a:rPr lang="en-GB" sz="2300">
                <a:latin typeface="Raleway"/>
                <a:ea typeface="Raleway"/>
                <a:cs typeface="Raleway"/>
                <a:sym typeface="Raleway"/>
              </a:rPr>
              <a:t>Problema:	O	leão,	 o	coelho	e	o	repolho.</a:t>
            </a:r>
            <a:endParaRPr sz="2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1" y="1988300"/>
            <a:ext cx="32154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b="11675" l="19719" r="14942" t="15581"/>
          <a:stretch/>
        </p:blipFill>
        <p:spPr>
          <a:xfrm>
            <a:off x="3689875" y="2796050"/>
            <a:ext cx="1933950" cy="1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150" y="2522675"/>
            <a:ext cx="2116450" cy="21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536025" y="670600"/>
            <a:ext cx="8150400" cy="62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Quebra Cabeça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457200" y="1203400"/>
            <a:ext cx="78225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Um	 homem, um	 leão,  um coelho	 e um repolho devem atravessar um	 rio usando uma canoa, com as restrições:	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 O homem deve transportar	no	máximo	 um	  dos	 três	 de	cada vez.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 leão	não	 pode	ficar	na	mesma	margem	que	o	coelho	sem	 a	presença	do	homem.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	coelho não	pode ficar com o	repolho	 sem a	 presença do	 homem.	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547425" y="659200"/>
            <a:ext cx="8139300" cy="69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rial"/>
                <a:ea typeface="Arial"/>
                <a:cs typeface="Arial"/>
                <a:sym typeface="Arial"/>
              </a:rPr>
              <a:t>Diagrama de Estados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8268" l="2937" r="3526" t="9461"/>
          <a:stretch/>
        </p:blipFill>
        <p:spPr>
          <a:xfrm>
            <a:off x="553813" y="1354900"/>
            <a:ext cx="8036376" cy="19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96525" y="3236650"/>
            <a:ext cx="8770200" cy="15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1. </a:t>
            </a:r>
            <a:r>
              <a:rPr lang="en-GB" sz="2000"/>
              <a:t>a</a:t>
            </a:r>
            <a:r>
              <a:rPr lang="en-GB" sz="2000"/>
              <a:t>1</a:t>
            </a:r>
            <a:r>
              <a:rPr lang="en-GB" sz="2000"/>
              <a:t> = c: o homem leva o coelho da margem de partida para a de destino;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2. a2 = s: o homem volta sozinho da margem de destino para a de partida;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3. a3 = r: o homem leva o repolho da margem de partida para a de destino.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4. a4 = l:  o homem leva o leão da margem de partida para a de destino.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13" y="744900"/>
            <a:ext cx="5196375" cy="365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2116113" y="2496625"/>
            <a:ext cx="4592400" cy="682200"/>
          </a:xfrm>
          <a:prstGeom prst="rect">
            <a:avLst/>
          </a:prstGeom>
          <a:effectLst>
            <a:outerShdw blurRad="42863" rotWithShape="0" algn="bl" dir="4560000" dist="38100">
              <a:srgbClr val="000000">
                <a:alpha val="96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2 - O Poste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