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8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o Teixeira" initials="FT" lastIdx="3" clrIdx="0">
    <p:extLst>
      <p:ext uri="{19B8F6BF-5375-455C-9EA6-DF929625EA0E}">
        <p15:presenceInfo xmlns:p15="http://schemas.microsoft.com/office/powerpoint/2012/main" userId="S-1-5-21-2896337358-913211494-50511007-3794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F86"/>
    <a:srgbClr val="698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1" autoAdjust="0"/>
    <p:restoredTop sz="94660"/>
  </p:normalViewPr>
  <p:slideViewPr>
    <p:cSldViewPr snapToGrid="0">
      <p:cViewPr>
        <p:scale>
          <a:sx n="30" d="100"/>
          <a:sy n="30" d="100"/>
        </p:scale>
        <p:origin x="756" y="-3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D4609E0C-5B1C-41FC-94E4-E796B3906D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4F9F7B-C347-41A3-B8F8-094B0FD99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59673-C3A0-4380-8E93-36CCAD79E093}" type="datetimeFigureOut">
              <a:rPr lang="pt-BR" smtClean="0"/>
              <a:t>03/12/2019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CA0FDF-18EF-4003-BB8A-268F7A2025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30A5C6-8D64-4CDA-B05D-6983A5E92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286A7-EF08-4443-9D89-960C5FBE3E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927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2019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4391526"/>
            <a:ext cx="30960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Fabio Campos,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Fernando Sousa, Gustavo Maia, Osvaldo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Takai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Rodrigo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Muller,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 Bossi e 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INTRODUÇÃO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8827916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OBJETIVO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644" y="20254362"/>
            <a:ext cx="15300000" cy="26594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Objetivo do trabalho: Único parágrafo que descreve o Objetivo.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2326912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MÉTODO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4695566"/>
            <a:ext cx="15300000" cy="11093137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 Método do </a:t>
            </a:r>
            <a:r>
              <a:rPr lang="pt-BR" dirty="0" err="1"/>
              <a:t>trabalho:Para</a:t>
            </a:r>
            <a:r>
              <a:rPr lang="pt-BR" dirty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/>
              <a:t>resto.Para</a:t>
            </a:r>
            <a:r>
              <a:rPr lang="pt-BR" dirty="0"/>
              <a:t> alunos de GTI: Nessa seção devem estar todos os resultados da análise feita.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2662576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CONSIDERAÇÕES FINAIS</a:t>
            </a:r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793631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as Considerações finais do trabalho: Explore e discuta os resultados alcançados.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16392274" y="18881704"/>
            <a:ext cx="738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Insira a Figura com legenda.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24299644" y="18829948"/>
            <a:ext cx="738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Insira a Tabela com legenda.</a:t>
            </a:r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Liste as referências utilizadas no Pôster.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/>
              <a:t>Insira o </a:t>
            </a:r>
            <a:r>
              <a:rPr lang="pt-BR" dirty="0" err="1"/>
              <a:t>QRCode</a:t>
            </a:r>
            <a:r>
              <a:rPr lang="pt-BR" dirty="0"/>
              <a:t> da URL onde o artigo está armazenado.</a:t>
            </a:r>
          </a:p>
        </p:txBody>
      </p:sp>
    </p:spTree>
    <p:extLst>
      <p:ext uri="{BB962C8B-B14F-4D97-AF65-F5344CB8AC3E}">
        <p14:creationId xmlns:p14="http://schemas.microsoft.com/office/powerpoint/2010/main" val="3383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2019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4391526"/>
            <a:ext cx="30960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Fabio Campos,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Fernando Sousa, Gustavo Maia, Osvaldo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Takai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Rodrigo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Muller,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 Bossi e 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INTRODUÇÃO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6"/>
            <a:ext cx="15300000" cy="3188414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4856975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OBJETIVO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6794" y="16311012"/>
            <a:ext cx="15300000" cy="2073241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Objetivo do trabalho: Único parágrafo que descreve o Objetivo.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2658382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MÉTODO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7936308"/>
            <a:ext cx="15300000" cy="7995600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 Método do </a:t>
            </a:r>
            <a:r>
              <a:rPr lang="pt-BR" dirty="0" err="1"/>
              <a:t>trabalho:Para</a:t>
            </a:r>
            <a:r>
              <a:rPr lang="pt-BR" dirty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/>
              <a:t>resto.Para</a:t>
            </a:r>
            <a:r>
              <a:rPr lang="pt-BR" dirty="0"/>
              <a:t> alunos de GTI: Nessa seção devem estar todos os resultados da análise feita.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2662576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CONSIDERAÇÕES FINAIS</a:t>
            </a:r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793631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as Considerações finais do trabalho: Explore e discuta os resultados alcançados.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18194" y="18758290"/>
            <a:ext cx="1530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Insira a Figura com legenda.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16470094" y="18829948"/>
            <a:ext cx="1530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Insira a Tabela com legenda.</a:t>
            </a:r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Liste as referências utilizadas no Pôster.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/>
              <a:t>Insira o </a:t>
            </a:r>
            <a:r>
              <a:rPr lang="pt-BR" dirty="0" err="1"/>
              <a:t>QRCode</a:t>
            </a:r>
            <a:r>
              <a:rPr lang="pt-BR" dirty="0"/>
              <a:t> da URL onde o artigo está armazenado.</a:t>
            </a:r>
          </a:p>
        </p:txBody>
      </p:sp>
    </p:spTree>
    <p:extLst>
      <p:ext uri="{BB962C8B-B14F-4D97-AF65-F5344CB8AC3E}">
        <p14:creationId xmlns:p14="http://schemas.microsoft.com/office/powerpoint/2010/main" val="327836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to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7DE8CA2A-8540-431E-BBEA-85B8024C38C2}"/>
              </a:ext>
            </a:extLst>
          </p:cNvPr>
          <p:cNvSpPr txBox="1"/>
          <p:nvPr userDrawn="1"/>
        </p:nvSpPr>
        <p:spPr>
          <a:xfrm>
            <a:off x="171450" y="42281714"/>
            <a:ext cx="5238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Paulo / 2019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EFBB7251-F9BD-452F-AE9A-11FD44C94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644" y="5672138"/>
            <a:ext cx="30960000" cy="1700212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pt-BR" dirty="0"/>
              <a:t>Título do seu trabalho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44" y="7715250"/>
            <a:ext cx="30960000" cy="17002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Nomes dos alunos separados por vírgulas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171F87-B723-4681-82CB-A30DEB9A46F8}"/>
              </a:ext>
            </a:extLst>
          </p:cNvPr>
          <p:cNvSpPr txBox="1"/>
          <p:nvPr userDrawn="1"/>
        </p:nvSpPr>
        <p:spPr>
          <a:xfrm>
            <a:off x="719644" y="3794994"/>
            <a:ext cx="30960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alt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Orientadores: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Fabio Campos,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Fábio Fúria, Fernando Sousa, Gustavo Maia, Osvaldo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Takai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, Rodrigo</a:t>
            </a:r>
            <a:r>
              <a:rPr lang="pt-BR" altLang="pt-BR" sz="4000" b="0" baseline="0" dirty="0">
                <a:latin typeface="Arial" panose="020B0604020202020204" pitchFamily="34" charset="0"/>
                <a:cs typeface="Arial" panose="020B0604020202020204" pitchFamily="34" charset="0"/>
              </a:rPr>
              <a:t> Muller,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Vanderson</a:t>
            </a:r>
            <a:r>
              <a:rPr lang="pt-BR" altLang="pt-BR" sz="4000" b="0" dirty="0">
                <a:latin typeface="Arial" panose="020B0604020202020204" pitchFamily="34" charset="0"/>
                <a:cs typeface="Arial" panose="020B0604020202020204" pitchFamily="34" charset="0"/>
              </a:rPr>
              <a:t> Bossi e Yuri </a:t>
            </a:r>
            <a:r>
              <a:rPr lang="pt-BR" altLang="pt-BR" sz="4000" b="0" dirty="0" err="1">
                <a:latin typeface="Arial" panose="020B0604020202020204" pitchFamily="34" charset="0"/>
                <a:cs typeface="Arial" panose="020B0604020202020204" pitchFamily="34" charset="0"/>
              </a:rPr>
              <a:t>Dirickson</a:t>
            </a:r>
            <a:endParaRPr lang="pt-BR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spaço Reservado para Texto 16">
            <a:extLst>
              <a:ext uri="{FF2B5EF4-FFF2-40B4-BE49-F238E27FC236}">
                <a16:creationId xmlns:a16="http://schemas.microsoft.com/office/drawing/2014/main" id="{865B8C9F-ECBD-470F-9FFF-EB5CCC38F2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978623" y="42281714"/>
            <a:ext cx="14249215" cy="93345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Insira o nome do Curso</a:t>
            </a:r>
          </a:p>
        </p:txBody>
      </p:sp>
      <p:sp>
        <p:nvSpPr>
          <p:cNvPr id="7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INTRODUÇÃO</a:t>
            </a:r>
          </a:p>
        </p:txBody>
      </p:sp>
      <p:sp>
        <p:nvSpPr>
          <p:cNvPr id="9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9644" y="11282026"/>
            <a:ext cx="15300000" cy="3188414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Introdução do trabalho: Na seção de introdução espera-se um breve resumo do escopo do trabalho, dizendo em poucas linhas do que se trata o produto construído. Diga quem é o cliente, o que foi pedido e o que será entregue.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9644" y="14856975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OBJETIVO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6794" y="16311012"/>
            <a:ext cx="15300000" cy="2073241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 Objetivo do trabalho: Único parágrafo que descreve o Objetivo.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644" y="18754271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MÉTODO</a:t>
            </a:r>
          </a:p>
        </p:txBody>
      </p:sp>
      <p:sp>
        <p:nvSpPr>
          <p:cNvPr id="14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44" y="20106758"/>
            <a:ext cx="15300000" cy="7995600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 Método do </a:t>
            </a:r>
            <a:r>
              <a:rPr lang="pt-BR" dirty="0" err="1"/>
              <a:t>trabalho:Para</a:t>
            </a:r>
            <a:r>
              <a:rPr lang="pt-BR" dirty="0"/>
              <a:t> alunos de ADS/BD/SI: Arquitetura da solução, Diagrama de componentes, Infraestrutura e/ou Tecnologias utilizadas. Para alunos de GTI: Coleta de dados, Organização dos dados /ou Análise dos dados.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15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379644" y="9758362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RESULTADOS</a:t>
            </a:r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79644" y="11282025"/>
            <a:ext cx="15300000" cy="7102228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os Resultados do trabalho: Para alunos de ADS/BD/SI: Nessa seção devem estar todos os resultados do que foi feito para o cliente. O que foi de fato implementado, qual a situação atual, links para o software e todo o </a:t>
            </a:r>
            <a:r>
              <a:rPr lang="pt-BR" dirty="0" err="1"/>
              <a:t>resto.Para</a:t>
            </a:r>
            <a:r>
              <a:rPr lang="pt-BR" dirty="0"/>
              <a:t> alunos de GTI: Nessa seção devem estar todos os resultados da análise feita.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20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79644" y="18796219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CONSIDERAÇÕES FINAIS</a:t>
            </a:r>
          </a:p>
        </p:txBody>
      </p:sp>
      <p:sp>
        <p:nvSpPr>
          <p:cNvPr id="21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379644" y="20106760"/>
            <a:ext cx="15300000" cy="7994226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Escreva as Considerações finais do trabalho: Explore e discuta os resultados alcançados.</a:t>
            </a:r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761044" y="28482229"/>
            <a:ext cx="15300000" cy="74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Insira a Figura com legenda.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25" hasCustomPrompt="1"/>
          </p:nvPr>
        </p:nvSpPr>
        <p:spPr>
          <a:xfrm>
            <a:off x="16412944" y="28496737"/>
            <a:ext cx="15300000" cy="7401600"/>
          </a:xfrm>
          <a:prstGeom prst="rect">
            <a:avLst/>
          </a:prstGeom>
        </p:spPr>
        <p:txBody>
          <a:bodyPr/>
          <a:lstStyle>
            <a:lvl1pPr marL="0" marR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000"/>
            </a:lvl1pPr>
          </a:lstStyle>
          <a:p>
            <a:pPr marL="0" marR="0" lvl="0" indent="0" algn="l" defTabSz="3239902" rtl="0" eaLnBrk="1" fontAlgn="auto" latinLnBrk="0" hangingPunct="1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Insira a Tabela com legenda.</a:t>
            </a:r>
          </a:p>
        </p:txBody>
      </p:sp>
      <p:sp>
        <p:nvSpPr>
          <p:cNvPr id="22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644" y="36146737"/>
            <a:ext cx="15300000" cy="1080000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REFERÊNCIAS</a:t>
            </a:r>
          </a:p>
        </p:txBody>
      </p:sp>
      <p:sp>
        <p:nvSpPr>
          <p:cNvPr id="23" name="Espaço Reservado para Texto 16">
            <a:extLst>
              <a:ext uri="{FF2B5EF4-FFF2-40B4-BE49-F238E27FC236}">
                <a16:creationId xmlns:a16="http://schemas.microsoft.com/office/drawing/2014/main" id="{7F693959-0EE6-4A74-ADA7-DF006D99A5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4467" y="37584771"/>
            <a:ext cx="24516003" cy="3778382"/>
          </a:xfrm>
          <a:prstGeom prst="rect">
            <a:avLst/>
          </a:prstGeom>
        </p:spPr>
        <p:txBody>
          <a:bodyPr anchor="t"/>
          <a:lstStyle>
            <a:lvl1pPr marL="0" indent="0" algn="l">
              <a:buFontTx/>
              <a:buNone/>
              <a:defRPr sz="40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9951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239902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859853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479804" indent="0" algn="ctr">
              <a:buFontTx/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Liste as referências utilizadas no Pôster.</a:t>
            </a:r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28" hasCustomPrompt="1"/>
          </p:nvPr>
        </p:nvSpPr>
        <p:spPr>
          <a:xfrm>
            <a:off x="26302633" y="36161077"/>
            <a:ext cx="5377011" cy="520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/>
            </a:lvl1pPr>
          </a:lstStyle>
          <a:p>
            <a:r>
              <a:rPr lang="pt-BR" dirty="0"/>
              <a:t>Insira o </a:t>
            </a:r>
            <a:r>
              <a:rPr lang="pt-BR" dirty="0" err="1"/>
              <a:t>QRCode</a:t>
            </a:r>
            <a:r>
              <a:rPr lang="pt-BR" dirty="0"/>
              <a:t> da URL onde o artigo está armazenado.</a:t>
            </a:r>
          </a:p>
        </p:txBody>
      </p:sp>
    </p:spTree>
    <p:extLst>
      <p:ext uri="{BB962C8B-B14F-4D97-AF65-F5344CB8AC3E}">
        <p14:creationId xmlns:p14="http://schemas.microsoft.com/office/powerpoint/2010/main" val="284580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ADAE6D7-000E-4C17-9083-14FFDEC773F0}"/>
              </a:ext>
            </a:extLst>
          </p:cNvPr>
          <p:cNvSpPr/>
          <p:nvPr userDrawn="1"/>
        </p:nvSpPr>
        <p:spPr>
          <a:xfrm>
            <a:off x="0" y="0"/>
            <a:ext cx="32399288" cy="4114800"/>
          </a:xfrm>
          <a:prstGeom prst="rect">
            <a:avLst/>
          </a:prstGeom>
          <a:solidFill>
            <a:srgbClr val="2C2F86"/>
          </a:solidFill>
          <a:ln>
            <a:solidFill>
              <a:srgbClr val="2C2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5" descr="Resultado de imagem para logo faculdade impacta">
            <a:extLst>
              <a:ext uri="{FF2B5EF4-FFF2-40B4-BE49-F238E27FC236}">
                <a16:creationId xmlns:a16="http://schemas.microsoft.com/office/drawing/2014/main" id="{31B1521A-DD21-49EA-84EA-EFF66FFF8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3" y="802055"/>
            <a:ext cx="7343776" cy="228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22">
            <a:extLst>
              <a:ext uri="{FF2B5EF4-FFF2-40B4-BE49-F238E27FC236}">
                <a16:creationId xmlns:a16="http://schemas.microsoft.com/office/drawing/2014/main" id="{CBE39A5A-A4CB-45E1-928D-9EC4665BED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55301" y="342900"/>
            <a:ext cx="24588224" cy="3771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2879725">
              <a:spcBef>
                <a:spcPct val="20000"/>
              </a:spcBef>
              <a:buChar char="•"/>
              <a:defRPr sz="15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9725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9725">
              <a:spcBef>
                <a:spcPct val="20000"/>
              </a:spcBef>
              <a:buChar char="•"/>
              <a:defRPr sz="1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9725">
              <a:spcBef>
                <a:spcPct val="20000"/>
              </a:spcBef>
              <a:buChar char="–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9725">
              <a:spcBef>
                <a:spcPct val="20000"/>
              </a:spcBef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9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7000" b="1" dirty="0">
                <a:solidFill>
                  <a:schemeClr val="bg1"/>
                </a:solidFill>
              </a:rPr>
              <a:t>SIMPACTA – II SIMPÓSIO DOS TRABALHOS DE CONCLUSÃO DE CURSO E OFICINA DE PROJETOS DA FACULDADE IMPACTA DE TECNOLOGIA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EDA40B0-98A4-44C2-A427-1DFE6C3C9DF0}"/>
              </a:ext>
            </a:extLst>
          </p:cNvPr>
          <p:cNvSpPr/>
          <p:nvPr userDrawn="1"/>
        </p:nvSpPr>
        <p:spPr>
          <a:xfrm>
            <a:off x="0" y="4114801"/>
            <a:ext cx="32399288" cy="342900"/>
          </a:xfrm>
          <a:prstGeom prst="rect">
            <a:avLst/>
          </a:prstGeom>
          <a:solidFill>
            <a:srgbClr val="698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F4502A-8930-4B11-AE48-EEC557C60E99}"/>
              </a:ext>
            </a:extLst>
          </p:cNvPr>
          <p:cNvSpPr/>
          <p:nvPr userDrawn="1"/>
        </p:nvSpPr>
        <p:spPr>
          <a:xfrm flipV="1">
            <a:off x="0" y="42284280"/>
            <a:ext cx="32399288" cy="916357"/>
          </a:xfrm>
          <a:prstGeom prst="rect">
            <a:avLst/>
          </a:prstGeom>
          <a:solidFill>
            <a:srgbClr val="2C2F86"/>
          </a:solidFill>
          <a:ln>
            <a:solidFill>
              <a:srgbClr val="2C2F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C3627A-5267-49AA-9544-A2C5E3C8986F}"/>
              </a:ext>
            </a:extLst>
          </p:cNvPr>
          <p:cNvSpPr/>
          <p:nvPr userDrawn="1"/>
        </p:nvSpPr>
        <p:spPr>
          <a:xfrm>
            <a:off x="0" y="41941381"/>
            <a:ext cx="32399288" cy="342900"/>
          </a:xfrm>
          <a:prstGeom prst="rect">
            <a:avLst/>
          </a:prstGeom>
          <a:solidFill>
            <a:srgbClr val="698A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5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3239902" rtl="0" eaLnBrk="1" latinLnBrk="0" hangingPunct="1">
        <a:lnSpc>
          <a:spcPct val="90000"/>
        </a:lnSpc>
        <a:spcBef>
          <a:spcPct val="0"/>
        </a:spcBef>
        <a:buNone/>
        <a:defRPr sz="7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cidades-e-estados.html?view=municipio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www.ipeadata.gov.br/Default.aspx" TargetMode="External"/><Relationship Id="rId4" Type="http://schemas.openxmlformats.org/officeDocument/2006/relationships/hyperlink" Target="http://www.portaldaindustria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dirty="0"/>
              <a:t>Pesquisa de Mercado sobre expansão da área de atuação territorial do negócio: levantamento de dados referente a indicadores que auxiliarão na tomada de decisão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Guilherme Luís R.A. da Silva, Henrique Gonçalves Ramos, Mayara Nogueira Moreira, Neri Silvestre Filho, Wesley Vicente Ferreira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719644" y="11282026"/>
            <a:ext cx="15300000" cy="3240000"/>
          </a:xfrm>
        </p:spPr>
        <p:txBody>
          <a:bodyPr/>
          <a:lstStyle/>
          <a:p>
            <a:pPr algn="just"/>
            <a:r>
              <a:rPr lang="pt-BR" dirty="0"/>
              <a:t>Este trabalho está direcionado para uma startup de crédito chamada Noverde, na qual realiza empréstimos para dez estados do Brasil, sendo eles: SP, SC, RS, PR, MT, MS, MG, GO, ES e DF. Visando um maior volume de clientes e por consequência maior rentabilidade, a startup deseja expandir o negócio para outros estados, e para isso precisa de um sistema de suporte à decisão.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just"/>
            <a:r>
              <a:rPr lang="pt-BR" dirty="0"/>
              <a:t>Construção de um SAD, a partir de dashboards e análises temporais que auxiliará a startup na tomada de decisão para expansão territorial do seu negócio. </a:t>
            </a:r>
          </a:p>
          <a:p>
            <a:endParaRPr lang="pt-BR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dirty="0"/>
              <a:t>MÉTODO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just"/>
            <a:r>
              <a:rPr lang="pt-BR" dirty="0"/>
              <a:t>A composição da solução conforme demonstrado no diagrama de organograma abaixo, inicia-se pela obtenção de diversos conjuntos de dados relevantes para a análise. Houve a necessidade de realizar técnicas de Data Mining para o processamento das informações e criação de perfis de comparação entre os estados. Com todos os dados tratados e normalizados, foi criado o banco de dados para armazenamento, assim pode-se realizar consultas de forma rápida e organizada. A partir do banco de dados, houve a criação de dashboards para auxiliar no processo decisório. Para finalizar, foi criado um ambiente na plataforma </a:t>
            </a:r>
            <a:r>
              <a:rPr lang="pt-BR" dirty="0" err="1"/>
              <a:t>Amazon</a:t>
            </a:r>
            <a:r>
              <a:rPr lang="pt-BR" dirty="0"/>
              <a:t> AWS.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just"/>
            <a:r>
              <a:rPr lang="pt-BR" dirty="0"/>
              <a:t>Com as implementações realizadas ao longo do projeto, foram obtidos os seguintes resultados conforme tópicos e dashboard abaixo: </a:t>
            </a:r>
          </a:p>
          <a:p>
            <a:pPr marL="571500" indent="-5715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dirty="0"/>
              <a:t>Foram disponibilizados dashboards para análises dos dados que a startup não tinha, facilitando as análises dos estados para tomada de decisão </a:t>
            </a:r>
          </a:p>
          <a:p>
            <a:pPr marL="571500" indent="-5715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dirty="0"/>
              <a:t> Os dashboards são disponibilizados em um servidor do Power BI que pode ser acessado online, ou seja, qualquer usuário da startup que tenha acesso ao link poderá interagir quando, onde e como quiser, facilitando suas análises. </a:t>
            </a:r>
          </a:p>
          <a:p>
            <a:pPr marL="571500" indent="-5715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pt-BR" dirty="0"/>
              <a:t>Com a criação do Data Warehouse, a startup poderá inserir novos dados sempre que decidir expandir seu território.</a:t>
            </a:r>
          </a:p>
          <a:p>
            <a:pPr marL="571500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spcBef>
                <a:spcPts val="1800"/>
              </a:spcBef>
            </a:pPr>
            <a:endParaRPr lang="pt-BR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22"/>
          </p:nvPr>
        </p:nvSpPr>
        <p:spPr>
          <a:xfrm>
            <a:off x="16379644" y="29239627"/>
            <a:ext cx="15300000" cy="1080000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3"/>
          </p:nvPr>
        </p:nvSpPr>
        <p:spPr>
          <a:xfrm>
            <a:off x="16379644" y="30502039"/>
            <a:ext cx="15300000" cy="7994226"/>
          </a:xfrm>
        </p:spPr>
        <p:txBody>
          <a:bodyPr/>
          <a:lstStyle/>
          <a:p>
            <a:pPr algn="just"/>
            <a:r>
              <a:rPr lang="pt-BR" dirty="0"/>
              <a:t>O conjunto de dados coletados, transformados e carregados, com a finalidade de propor a melhor decisão em relação a expansão territorial, foi desenvolvido com sucesso e atende a todas as necessidades da Noverde.</a:t>
            </a:r>
          </a:p>
          <a:p>
            <a:endParaRPr lang="pt-BR" dirty="0"/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B37883C5-98AB-46E1-8B67-CCC5BF0B98C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75" r="-18175"/>
          <a:stretch/>
        </p:blipFill>
        <p:spPr>
          <a:xfrm>
            <a:off x="-37449" y="26368097"/>
            <a:ext cx="16417093" cy="9189439"/>
          </a:xfrm>
        </p:spPr>
      </p:pic>
      <p:sp>
        <p:nvSpPr>
          <p:cNvPr id="35" name="Text Placeholder 34"/>
          <p:cNvSpPr>
            <a:spLocks noGrp="1"/>
          </p:cNvSpPr>
          <p:nvPr>
            <p:ph type="body" sz="quarter" idx="26"/>
          </p:nvPr>
        </p:nvSpPr>
        <p:spPr>
          <a:xfrm>
            <a:off x="719644" y="36473307"/>
            <a:ext cx="15300000" cy="1080000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pt-BR" dirty="0"/>
              <a:t>IBGE (Instituto brasileiro de geografia e estatística). Disponível em: &lt;</a:t>
            </a:r>
            <a:r>
              <a:rPr lang="pt-BR" dirty="0">
                <a:hlinkClick r:id="rId3"/>
              </a:rPr>
              <a:t>https://www.ibge.gov.br/</a:t>
            </a:r>
            <a:r>
              <a:rPr lang="pt-BR" dirty="0" err="1">
                <a:hlinkClick r:id="rId3"/>
              </a:rPr>
              <a:t>cidades-e-estados.html?view</a:t>
            </a:r>
            <a:r>
              <a:rPr lang="pt-BR" dirty="0">
                <a:hlinkClick r:id="rId3"/>
              </a:rPr>
              <a:t>=</a:t>
            </a:r>
            <a:r>
              <a:rPr lang="pt-BR" dirty="0" err="1">
                <a:hlinkClick r:id="rId3"/>
              </a:rPr>
              <a:t>municipio</a:t>
            </a:r>
            <a:r>
              <a:rPr lang="pt-BR" dirty="0"/>
              <a:t>&gt;. Acesso em: 08 de Março de 2019</a:t>
            </a:r>
          </a:p>
          <a:p>
            <a:r>
              <a:rPr lang="pt-BR" dirty="0"/>
              <a:t>Portal da Indústria. Disponível em: &lt;</a:t>
            </a:r>
            <a:r>
              <a:rPr lang="pt-BR" dirty="0">
                <a:hlinkClick r:id="rId4"/>
              </a:rPr>
              <a:t>http://www.portaldaindustria.com.br/</a:t>
            </a:r>
            <a:r>
              <a:rPr lang="pt-BR" dirty="0"/>
              <a:t>&gt;. Acesso em: 10 de julho de 2019</a:t>
            </a:r>
          </a:p>
          <a:p>
            <a:r>
              <a:rPr lang="pt-BR" dirty="0"/>
              <a:t>Acesso à informação. Disponível em: &lt;</a:t>
            </a:r>
            <a:r>
              <a:rPr lang="pt-BR" dirty="0">
                <a:hlinkClick r:id="rId5"/>
              </a:rPr>
              <a:t>http://www.ipeadata.gov.br/Default.aspx</a:t>
            </a:r>
            <a:r>
              <a:rPr lang="pt-BR" dirty="0"/>
              <a:t>&gt;. Acesso em: 22 de Maio de 2019</a:t>
            </a:r>
          </a:p>
        </p:txBody>
      </p:sp>
      <p:pic>
        <p:nvPicPr>
          <p:cNvPr id="13" name="Espaço Reservado para Imagem 12">
            <a:extLst>
              <a:ext uri="{FF2B5EF4-FFF2-40B4-BE49-F238E27FC236}">
                <a16:creationId xmlns:a16="http://schemas.microsoft.com/office/drawing/2014/main" id="{CB794698-1EA9-4D70-BF0F-0C40C50A9BD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" b="1624"/>
          <a:stretch>
            <a:fillRect/>
          </a:stretch>
        </p:blipFill>
        <p:spPr/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13ABB3-513E-4700-88A7-A25036E2E759}"/>
              </a:ext>
            </a:extLst>
          </p:cNvPr>
          <p:cNvSpPr txBox="1"/>
          <p:nvPr/>
        </p:nvSpPr>
        <p:spPr>
          <a:xfrm>
            <a:off x="2887578" y="35529005"/>
            <a:ext cx="1157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Figura 1 - Diagrama de organograma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714104-128D-4184-B5B8-B9CC3DC23E48}"/>
              </a:ext>
            </a:extLst>
          </p:cNvPr>
          <p:cNvSpPr txBox="1"/>
          <p:nvPr/>
        </p:nvSpPr>
        <p:spPr>
          <a:xfrm>
            <a:off x="18313906" y="27643783"/>
            <a:ext cx="11570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/>
              <a:t>Figura 2 – Dashboard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6EB3C6-F9B7-4AF0-9E3A-A7BE81DB2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736" y="19302814"/>
            <a:ext cx="14693207" cy="82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62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484</TotalTime>
  <Words>517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Pesquisa de Mercado sobre expansão da área de atuação territorial do negócio: levantamento de dados referente a indicadores que auxiliarão na tomada de decisão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fabio.teixeira@salas.aulas</dc:creator>
  <cp:lastModifiedBy>guilherme luis rodrigues</cp:lastModifiedBy>
  <cp:revision>43</cp:revision>
  <dcterms:created xsi:type="dcterms:W3CDTF">2018-11-07T21:57:36Z</dcterms:created>
  <dcterms:modified xsi:type="dcterms:W3CDTF">2019-12-03T11:05:03Z</dcterms:modified>
</cp:coreProperties>
</file>