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334500" cy="5250656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5BA15-5315-DBEC-4977-781B3600C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28E29E-7BD3-6A78-236A-BCE4C5DE5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E73A2-983D-3BBD-0BEF-F6FA227D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79062-5BBA-9D6E-D410-6E639728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E105-5233-D497-72D6-591C0F13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5250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914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295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676400"/>
            <a:ext cx="8572500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500"/>
              </a:lnSpc>
            </a:pPr>
            <a:r>
              <a:rPr sz="300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Heygem使用指南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4003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2781300"/>
            <a:ext cx="857250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228975"/>
            <a:ext cx="857250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2025"/>
              </a:lnSpc>
            </a:pPr>
            <a:r>
              <a:rPr sz="135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12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62186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62186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6218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700"/>
              </a:lnSpc>
            </a:pPr>
            <a:r>
              <a:rPr sz="180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克隆功能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381000" y="1257300"/>
            <a:ext cx="8572500" cy="0"/>
          </a:xfrm>
          <a:prstGeom prst="line">
            <a:avLst/>
          </a:prstGeom>
          <a:ln w="19050">
            <a:solidFill>
              <a:srgbClr val="B5D6F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390775" y="1123950"/>
            <a:ext cx="285750" cy="285750"/>
          </a:xfrm>
          <a:prstGeom prst="roundRect">
            <a:avLst>
              <a:gd name="adj" fmla="val 26666"/>
            </a:avLst>
          </a:prstGeom>
          <a:solidFill>
            <a:srgbClr val="B5D6FE"/>
          </a:solidFill>
          <a:ln w="9525">
            <a:solidFill>
              <a:srgbClr val="B5D6F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8" name="Connector 7"/>
          <p:cNvCxnSpPr/>
          <p:nvPr/>
        </p:nvCxnSpPr>
        <p:spPr>
          <a:xfrm>
            <a:off x="2533650" y="1409700"/>
            <a:ext cx="0" cy="381000"/>
          </a:xfrm>
          <a:prstGeom prst="line">
            <a:avLst/>
          </a:prstGeom>
          <a:ln w="19050">
            <a:solidFill>
              <a:srgbClr val="B5D6F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1981200"/>
            <a:ext cx="398145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高精度外观克隆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550" y="23145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" y="2352675"/>
            <a:ext cx="37147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使用AI算法，高精度捕捉五官形状和面部轮廓，实现逼</a:t>
            </a:r>
            <a:r>
              <a:t>
</a:t>
            </a: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真外观克隆。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77025" y="1123950"/>
            <a:ext cx="285750" cy="285750"/>
          </a:xfrm>
          <a:prstGeom prst="roundRect">
            <a:avLst>
              <a:gd name="adj" fmla="val 26666"/>
            </a:avLst>
          </a:prstGeom>
          <a:solidFill>
            <a:srgbClr val="B5D6FE"/>
          </a:solidFill>
          <a:ln w="9525">
            <a:solidFill>
              <a:srgbClr val="B5D6F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3" name="Connector 12"/>
          <p:cNvCxnSpPr/>
          <p:nvPr/>
        </p:nvCxnSpPr>
        <p:spPr>
          <a:xfrm>
            <a:off x="6819900" y="1409700"/>
            <a:ext cx="0" cy="381000"/>
          </a:xfrm>
          <a:prstGeom prst="line">
            <a:avLst/>
          </a:prstGeom>
          <a:ln w="19050">
            <a:solidFill>
              <a:srgbClr val="B5D6F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19650" y="1981200"/>
            <a:ext cx="398145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精确声音克隆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23145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86350" y="2352675"/>
            <a:ext cx="37147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能精准克隆人声，支持多种声音参数设置，创造高度相</a:t>
            </a:r>
            <a:r>
              <a:t>
</a:t>
            </a: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似的克隆效果。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24175"/>
            <a:ext cx="3981450" cy="2341959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2924175"/>
            <a:ext cx="3981450" cy="23419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5250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700"/>
              </a:lnSpc>
            </a:pPr>
            <a:r>
              <a:rPr sz="180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模型控制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19200"/>
            <a:ext cx="4286250" cy="6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0339" y="1409700"/>
            <a:ext cx="32757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2400"/>
              </a:lnSpc>
            </a:pPr>
            <a:r>
              <a:rPr sz="1350" b="0" u="none" i="0">
                <a:solidFill>
                  <a:srgbClr val="000818"/>
                </a:solidFill>
                <a:latin typeface="Outfit"/>
                <a:ea typeface="Outfit"/>
                <a:latin typeface="Outfit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2057400"/>
            <a:ext cx="390525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基于文本的虚拟模型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23907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2428875"/>
            <a:ext cx="363855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将文本转化为自然语音，驱动虚拟形象动作与表情。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1219200"/>
            <a:ext cx="4286250" cy="6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30590" y="1409700"/>
            <a:ext cx="359568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2400"/>
              </a:lnSpc>
            </a:pPr>
            <a:r>
              <a:rPr sz="1350" b="0" u="none" i="0">
                <a:solidFill>
                  <a:srgbClr val="000818"/>
                </a:solidFill>
                <a:latin typeface="Outfit"/>
                <a:ea typeface="Outfit"/>
                <a:latin typeface="Outfit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57750" y="2057400"/>
            <a:ext cx="390525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基于语音的虚拟模型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0" y="23907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24450" y="2428875"/>
            <a:ext cx="36385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支持语音输入，虚拟形象根据语音的节奏和语调模拟动</a:t>
            </a:r>
            <a:r>
              <a:t>
</a:t>
            </a: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作。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5250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914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295400"/>
            <a:ext cx="85725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9450"/>
              </a:lnSpc>
            </a:pPr>
            <a:r>
              <a:rPr sz="630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647950"/>
            <a:ext cx="85725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3600"/>
              </a:lnSpc>
            </a:pPr>
            <a:r>
              <a:rPr sz="240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与Heygem的视频制作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25755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534" name="Google Shape;534;p24"/>
          <p:cNvCxnSpPr>
            <a:cxnSpLocks/>
          </p:cNvCxnSpPr>
          <p:nvPr/>
        </p:nvCxnSpPr>
        <p:spPr>
          <a:xfrm flipV="1">
            <a:off x="2694590" y="3311802"/>
            <a:ext cx="1205480" cy="686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5" name="Google Shape;535;p24"/>
          <p:cNvCxnSpPr/>
          <p:nvPr/>
        </p:nvCxnSpPr>
        <p:spPr>
          <a:xfrm>
            <a:off x="2664221" y="1743898"/>
            <a:ext cx="1000541" cy="486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6" name="Google Shape;536;p24"/>
          <p:cNvCxnSpPr>
            <a:cxnSpLocks/>
          </p:cNvCxnSpPr>
          <p:nvPr/>
        </p:nvCxnSpPr>
        <p:spPr>
          <a:xfrm flipH="1">
            <a:off x="4858315" y="1710352"/>
            <a:ext cx="1736437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7" name="Google Shape;537;p24"/>
          <p:cNvCxnSpPr/>
          <p:nvPr/>
        </p:nvCxnSpPr>
        <p:spPr>
          <a:xfrm flipH="1">
            <a:off x="5777666" y="3293328"/>
            <a:ext cx="826875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538" name="Google Shape;538;p24"/>
          <p:cNvGrpSpPr/>
          <p:nvPr/>
        </p:nvGrpSpPr>
        <p:grpSpPr>
          <a:xfrm>
            <a:off x="3240821" y="1458515"/>
            <a:ext cx="2863552" cy="2674917"/>
            <a:chOff x="2701850" y="1114125"/>
            <a:chExt cx="3740294" cy="3493600"/>
          </a:xfrm>
        </p:grpSpPr>
        <p:sp>
          <p:nvSpPr>
            <p:cNvPr id="539" name="Google Shape;539;p24"/>
            <p:cNvSpPr/>
            <p:nvPr/>
          </p:nvSpPr>
          <p:spPr>
            <a:xfrm>
              <a:off x="2849546" y="2401408"/>
              <a:ext cx="863402" cy="1874498"/>
            </a:xfrm>
            <a:custGeom>
              <a:avLst/>
              <a:gdLst/>
              <a:ahLst/>
              <a:cxnLst/>
              <a:rect l="l" t="t" r="r" b="b"/>
              <a:pathLst>
                <a:path w="4361" h="9468" extrusionOk="0">
                  <a:moveTo>
                    <a:pt x="3772" y="0"/>
                  </a:moveTo>
                  <a:lnTo>
                    <a:pt x="3772" y="0"/>
                  </a:lnTo>
                  <a:cubicBezTo>
                    <a:pt x="3772" y="1"/>
                    <a:pt x="1" y="3898"/>
                    <a:pt x="1163" y="6748"/>
                  </a:cubicBezTo>
                  <a:cubicBezTo>
                    <a:pt x="2105" y="9094"/>
                    <a:pt x="4361" y="9467"/>
                    <a:pt x="4361" y="9467"/>
                  </a:cubicBezTo>
                  <a:cubicBezTo>
                    <a:pt x="4361" y="9467"/>
                    <a:pt x="3462" y="7800"/>
                    <a:pt x="3178" y="5475"/>
                  </a:cubicBezTo>
                  <a:cubicBezTo>
                    <a:pt x="2894" y="3372"/>
                    <a:pt x="3772" y="1"/>
                    <a:pt x="3772" y="0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</p:txBody>
        </p:sp>
        <p:sp>
          <p:nvSpPr>
            <p:cNvPr id="540" name="Google Shape;540;p24"/>
            <p:cNvSpPr/>
            <p:nvPr/>
          </p:nvSpPr>
          <p:spPr>
            <a:xfrm>
              <a:off x="2701850" y="1845275"/>
              <a:ext cx="1505855" cy="1410229"/>
            </a:xfrm>
            <a:custGeom>
              <a:avLst/>
              <a:gdLst/>
              <a:ahLst/>
              <a:cxnLst/>
              <a:rect l="l" t="t" r="r" b="b"/>
              <a:pathLst>
                <a:path w="7606" h="7123" extrusionOk="0">
                  <a:moveTo>
                    <a:pt x="7605" y="1"/>
                  </a:moveTo>
                  <a:lnTo>
                    <a:pt x="7605" y="1"/>
                  </a:lnTo>
                  <a:cubicBezTo>
                    <a:pt x="7605" y="1"/>
                    <a:pt x="2193" y="111"/>
                    <a:pt x="989" y="2941"/>
                  </a:cubicBezTo>
                  <a:cubicBezTo>
                    <a:pt x="0" y="5260"/>
                    <a:pt x="1315" y="7122"/>
                    <a:pt x="1315" y="7122"/>
                  </a:cubicBezTo>
                  <a:cubicBezTo>
                    <a:pt x="1315" y="7122"/>
                    <a:pt x="1888" y="5308"/>
                    <a:pt x="3308" y="3467"/>
                  </a:cubicBezTo>
                  <a:cubicBezTo>
                    <a:pt x="4602" y="1778"/>
                    <a:pt x="7605" y="1"/>
                    <a:pt x="7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</p:txBody>
        </p:sp>
        <p:sp>
          <p:nvSpPr>
            <p:cNvPr id="541" name="Google Shape;541;p24"/>
            <p:cNvSpPr/>
            <p:nvPr/>
          </p:nvSpPr>
          <p:spPr>
            <a:xfrm>
              <a:off x="3157805" y="1325570"/>
              <a:ext cx="1874498" cy="676110"/>
            </a:xfrm>
            <a:custGeom>
              <a:avLst/>
              <a:gdLst/>
              <a:ahLst/>
              <a:cxnLst/>
              <a:rect l="l" t="t" r="r" b="b"/>
              <a:pathLst>
                <a:path w="9468" h="3415" extrusionOk="0">
                  <a:moveTo>
                    <a:pt x="3874" y="1"/>
                  </a:moveTo>
                  <a:cubicBezTo>
                    <a:pt x="3470" y="1"/>
                    <a:pt x="3073" y="66"/>
                    <a:pt x="2694" y="217"/>
                  </a:cubicBezTo>
                  <a:cubicBezTo>
                    <a:pt x="374" y="1179"/>
                    <a:pt x="1" y="3415"/>
                    <a:pt x="1" y="3415"/>
                  </a:cubicBezTo>
                  <a:cubicBezTo>
                    <a:pt x="1" y="3415"/>
                    <a:pt x="1663" y="2542"/>
                    <a:pt x="3987" y="2231"/>
                  </a:cubicBezTo>
                  <a:cubicBezTo>
                    <a:pt x="4280" y="2192"/>
                    <a:pt x="4598" y="2175"/>
                    <a:pt x="4927" y="2175"/>
                  </a:cubicBezTo>
                  <a:cubicBezTo>
                    <a:pt x="6966" y="2175"/>
                    <a:pt x="9468" y="2826"/>
                    <a:pt x="9468" y="2826"/>
                  </a:cubicBezTo>
                  <a:cubicBezTo>
                    <a:pt x="9468" y="2826"/>
                    <a:pt x="6528" y="1"/>
                    <a:pt x="3874" y="1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</p:txBody>
        </p:sp>
        <p:sp>
          <p:nvSpPr>
            <p:cNvPr id="542" name="Google Shape;542;p24"/>
            <p:cNvSpPr/>
            <p:nvPr/>
          </p:nvSpPr>
          <p:spPr>
            <a:xfrm>
              <a:off x="5426694" y="1446538"/>
              <a:ext cx="863600" cy="1874498"/>
            </a:xfrm>
            <a:custGeom>
              <a:avLst/>
              <a:gdLst/>
              <a:ahLst/>
              <a:cxnLst/>
              <a:rect l="l" t="t" r="r" b="b"/>
              <a:pathLst>
                <a:path w="4362" h="9468" extrusionOk="0">
                  <a:moveTo>
                    <a:pt x="1" y="0"/>
                  </a:moveTo>
                  <a:cubicBezTo>
                    <a:pt x="1" y="1"/>
                    <a:pt x="900" y="1668"/>
                    <a:pt x="1205" y="3987"/>
                  </a:cubicBezTo>
                  <a:cubicBezTo>
                    <a:pt x="1468" y="6091"/>
                    <a:pt x="616" y="9467"/>
                    <a:pt x="616" y="9467"/>
                  </a:cubicBezTo>
                  <a:cubicBezTo>
                    <a:pt x="616" y="9467"/>
                    <a:pt x="4361" y="5565"/>
                    <a:pt x="3199" y="2720"/>
                  </a:cubicBezTo>
                  <a:cubicBezTo>
                    <a:pt x="2257" y="37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</p:txBody>
        </p:sp>
        <p:sp>
          <p:nvSpPr>
            <p:cNvPr id="543" name="Google Shape;543;p24"/>
            <p:cNvSpPr/>
            <p:nvPr/>
          </p:nvSpPr>
          <p:spPr>
            <a:xfrm>
              <a:off x="4932132" y="2465950"/>
              <a:ext cx="1510013" cy="1410031"/>
            </a:xfrm>
            <a:custGeom>
              <a:avLst/>
              <a:gdLst/>
              <a:ahLst/>
              <a:cxnLst/>
              <a:rect l="l" t="t" r="r" b="b"/>
              <a:pathLst>
                <a:path w="7627" h="7122" extrusionOk="0">
                  <a:moveTo>
                    <a:pt x="6291" y="0"/>
                  </a:moveTo>
                  <a:cubicBezTo>
                    <a:pt x="6291" y="0"/>
                    <a:pt x="5744" y="1820"/>
                    <a:pt x="4319" y="3661"/>
                  </a:cubicBezTo>
                  <a:cubicBezTo>
                    <a:pt x="3025" y="5349"/>
                    <a:pt x="1" y="7122"/>
                    <a:pt x="1" y="7122"/>
                  </a:cubicBezTo>
                  <a:cubicBezTo>
                    <a:pt x="1" y="7122"/>
                    <a:pt x="5434" y="7011"/>
                    <a:pt x="6638" y="4187"/>
                  </a:cubicBezTo>
                  <a:cubicBezTo>
                    <a:pt x="7627" y="1862"/>
                    <a:pt x="6291" y="0"/>
                    <a:pt x="6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</p:txBody>
        </p:sp>
        <p:sp>
          <p:nvSpPr>
            <p:cNvPr id="544" name="Google Shape;544;p24"/>
            <p:cNvSpPr/>
            <p:nvPr/>
          </p:nvSpPr>
          <p:spPr>
            <a:xfrm>
              <a:off x="4107531" y="3719575"/>
              <a:ext cx="1878656" cy="676902"/>
            </a:xfrm>
            <a:custGeom>
              <a:avLst/>
              <a:gdLst/>
              <a:ahLst/>
              <a:cxnLst/>
              <a:rect l="l" t="t" r="r" b="b"/>
              <a:pathLst>
                <a:path w="9489" h="3419" extrusionOk="0">
                  <a:moveTo>
                    <a:pt x="9488" y="1"/>
                  </a:moveTo>
                  <a:cubicBezTo>
                    <a:pt x="9488" y="1"/>
                    <a:pt x="7805" y="879"/>
                    <a:pt x="5502" y="1184"/>
                  </a:cubicBezTo>
                  <a:cubicBezTo>
                    <a:pt x="5207" y="1224"/>
                    <a:pt x="4888" y="1241"/>
                    <a:pt x="4556" y="1241"/>
                  </a:cubicBezTo>
                  <a:cubicBezTo>
                    <a:pt x="2514" y="1241"/>
                    <a:pt x="1" y="595"/>
                    <a:pt x="0" y="595"/>
                  </a:cubicBezTo>
                  <a:lnTo>
                    <a:pt x="0" y="595"/>
                  </a:lnTo>
                  <a:cubicBezTo>
                    <a:pt x="0" y="595"/>
                    <a:pt x="2958" y="3418"/>
                    <a:pt x="5604" y="3418"/>
                  </a:cubicBezTo>
                  <a:cubicBezTo>
                    <a:pt x="6005" y="3418"/>
                    <a:pt x="6399" y="3353"/>
                    <a:pt x="6774" y="3204"/>
                  </a:cubicBezTo>
                  <a:cubicBezTo>
                    <a:pt x="9120" y="2236"/>
                    <a:pt x="9488" y="1"/>
                    <a:pt x="9488" y="1"/>
                  </a:cubicBez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</p:txBody>
        </p:sp>
        <p:sp>
          <p:nvSpPr>
            <p:cNvPr id="545" name="Google Shape;545;p24"/>
            <p:cNvSpPr/>
            <p:nvPr/>
          </p:nvSpPr>
          <p:spPr>
            <a:xfrm>
              <a:off x="4177221" y="1114125"/>
              <a:ext cx="1410031" cy="1382116"/>
            </a:xfrm>
            <a:custGeom>
              <a:avLst/>
              <a:gdLst/>
              <a:ahLst/>
              <a:cxnLst/>
              <a:rect l="l" t="t" r="r" b="b"/>
              <a:pathLst>
                <a:path w="7122" h="6981" extrusionOk="0">
                  <a:moveTo>
                    <a:pt x="2437" y="1"/>
                  </a:moveTo>
                  <a:cubicBezTo>
                    <a:pt x="995" y="1"/>
                    <a:pt x="1" y="717"/>
                    <a:pt x="1" y="717"/>
                  </a:cubicBezTo>
                  <a:cubicBezTo>
                    <a:pt x="1" y="717"/>
                    <a:pt x="1820" y="1264"/>
                    <a:pt x="3661" y="2689"/>
                  </a:cubicBezTo>
                  <a:cubicBezTo>
                    <a:pt x="5350" y="3978"/>
                    <a:pt x="7122" y="6981"/>
                    <a:pt x="7122" y="6981"/>
                  </a:cubicBezTo>
                  <a:cubicBezTo>
                    <a:pt x="7122" y="6981"/>
                    <a:pt x="7011" y="1569"/>
                    <a:pt x="4187" y="365"/>
                  </a:cubicBezTo>
                  <a:cubicBezTo>
                    <a:pt x="3561" y="98"/>
                    <a:pt x="2968" y="1"/>
                    <a:pt x="2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</p:txBody>
        </p:sp>
        <p:sp>
          <p:nvSpPr>
            <p:cNvPr id="546" name="Google Shape;546;p24"/>
            <p:cNvSpPr/>
            <p:nvPr/>
          </p:nvSpPr>
          <p:spPr>
            <a:xfrm>
              <a:off x="3556742" y="3225015"/>
              <a:ext cx="1405874" cy="1382710"/>
            </a:xfrm>
            <a:custGeom>
              <a:avLst/>
              <a:gdLst/>
              <a:ahLst/>
              <a:cxnLst/>
              <a:rect l="l" t="t" r="r" b="b"/>
              <a:pathLst>
                <a:path w="7101" h="6984" extrusionOk="0">
                  <a:moveTo>
                    <a:pt x="0" y="1"/>
                  </a:moveTo>
                  <a:cubicBezTo>
                    <a:pt x="0" y="1"/>
                    <a:pt x="90" y="5413"/>
                    <a:pt x="2935" y="6622"/>
                  </a:cubicBezTo>
                  <a:cubicBezTo>
                    <a:pt x="3560" y="6887"/>
                    <a:pt x="4151" y="6983"/>
                    <a:pt x="4680" y="6983"/>
                  </a:cubicBezTo>
                  <a:cubicBezTo>
                    <a:pt x="6117" y="6983"/>
                    <a:pt x="7100" y="6270"/>
                    <a:pt x="7100" y="6270"/>
                  </a:cubicBezTo>
                  <a:cubicBezTo>
                    <a:pt x="7100" y="6270"/>
                    <a:pt x="5302" y="5723"/>
                    <a:pt x="3440" y="4297"/>
                  </a:cubicBezTo>
                  <a:cubicBezTo>
                    <a:pt x="1778" y="300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</p:txBody>
        </p:sp>
      </p:grpSp>
      <p:sp>
        <p:nvSpPr>
          <p:cNvPr id="3" name="文本框 1">
            <a:extLst>
              <a:ext uri="{FF2B5EF4-FFF2-40B4-BE49-F238E27FC236}">
                <a16:creationId xmlns:a16="http://schemas.microsoft.com/office/drawing/2014/main" id="{3A9959EC-F3C7-12C6-82CD-5395B8660530}"/>
              </a:ext>
            </a:extLst>
          </p:cNvPr>
          <p:cNvSpPr txBox="1"/>
          <p:nvPr/>
        </p:nvSpPr>
        <p:spPr>
          <a:xfrm>
            <a:off x="554722" y="258157"/>
            <a:ext cx="8225055" cy="8002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5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rial" panose="020B0604020202020204" pitchFamily="34" charset="0"/>
                <a:sym typeface="+mn-ea"/>
              </a:rPr>
              <a:t>视频类型</a:t>
            </a:r>
            <a:endParaRPr kumimoji="0" lang="en-US" altLang="zh-CN" sz="3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055FFD7-3C6B-BBC4-227A-D35E4EFFF804}"/>
              </a:ext>
            </a:extLst>
          </p:cNvPr>
          <p:cNvGrpSpPr/>
          <p:nvPr/>
        </p:nvGrpSpPr>
        <p:grpSpPr>
          <a:xfrm>
            <a:off x="481477" y="1516275"/>
            <a:ext cx="2160783" cy="885171"/>
            <a:chOff x="1951532" y="1807663"/>
            <a:chExt cx="2477836" cy="1156142"/>
          </a:xfrm>
        </p:grpSpPr>
        <p:sp>
          <p:nvSpPr>
            <p:cNvPr id="5" name="Google Shape;611;p25">
              <a:extLst>
                <a:ext uri="{FF2B5EF4-FFF2-40B4-BE49-F238E27FC236}">
                  <a16:creationId xmlns:a16="http://schemas.microsoft.com/office/drawing/2014/main" id="{27AF5884-7FDB-2939-2C11-2336B650A7B7}"/>
                </a:ext>
              </a:extLst>
            </p:cNvPr>
            <p:cNvSpPr txBox="1"/>
            <p:nvPr/>
          </p:nvSpPr>
          <p:spPr>
            <a:xfrm>
              <a:off x="1951532" y="1807663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6800" rIns="91425" bIns="468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31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rial" panose="020B0604020202020204" pitchFamily="34" charset="0"/>
                  <a:sym typeface="Fira Sans Extra Condensed Medium" panose="020B0603050000020004"/>
                </a:rPr>
                <a:t>角色影像</a:t>
              </a:r>
              <a:endParaRPr kumimoji="0" lang="en-US" altLang="zh-CN" sz="200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rial" panose="020B0604020202020204" pitchFamily="34" charset="0"/>
                <a:sym typeface="Fira Sans Extra Condensed Medium" panose="020B0603050000020004"/>
              </a:endParaRPr>
            </a:p>
          </p:txBody>
        </p:sp>
        <p:sp>
          <p:nvSpPr>
            <p:cNvPr id="6" name="Google Shape;612;p25">
              <a:extLst>
                <a:ext uri="{FF2B5EF4-FFF2-40B4-BE49-F238E27FC236}">
                  <a16:creationId xmlns:a16="http://schemas.microsoft.com/office/drawing/2014/main" id="{EBEF0E7C-A05A-61C7-4E77-8FAA2DA6538C}"/>
                </a:ext>
              </a:extLst>
            </p:cNvPr>
            <p:cNvSpPr txBox="1"/>
            <p:nvPr/>
          </p:nvSpPr>
          <p:spPr>
            <a:xfrm>
              <a:off x="1956369" y="2177642"/>
              <a:ext cx="2472999" cy="786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6800" rIns="91425" bIns="468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  <a:tabLst/>
                <a:defRPr/>
              </a:pPr>
              <a:r>
                <a:rPr kumimoji="0" lang="zh-CN" altLang="en-US" sz="107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rial" panose="020B0604020202020204" pitchFamily="34" charset="0"/>
                  <a:sym typeface="Fira Sans" panose="020B0503050000020004"/>
                </a:rPr>
                <a:t>通过外貌和声音克隆，创建个人虚拟形象。</a:t>
              </a:r>
              <a:endPara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rial" panose="020B0604020202020204" pitchFamily="34" charset="0"/>
                <a:sym typeface="Fira Sans" panose="020B0503050000020004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8D5B136-DB5E-7827-3C14-F496C20254FF}"/>
              </a:ext>
            </a:extLst>
          </p:cNvPr>
          <p:cNvGrpSpPr/>
          <p:nvPr/>
        </p:nvGrpSpPr>
        <p:grpSpPr>
          <a:xfrm>
            <a:off x="486988" y="3108142"/>
            <a:ext cx="2160269" cy="885171"/>
            <a:chOff x="1951532" y="1807663"/>
            <a:chExt cx="2821576" cy="1156142"/>
          </a:xfrm>
        </p:grpSpPr>
        <p:sp>
          <p:nvSpPr>
            <p:cNvPr id="8" name="Google Shape;611;p25">
              <a:extLst>
                <a:ext uri="{FF2B5EF4-FFF2-40B4-BE49-F238E27FC236}">
                  <a16:creationId xmlns:a16="http://schemas.microsoft.com/office/drawing/2014/main" id="{78783693-C8F3-9801-1BBC-CA5B35011784}"/>
                </a:ext>
              </a:extLst>
            </p:cNvPr>
            <p:cNvSpPr txBox="1"/>
            <p:nvPr/>
          </p:nvSpPr>
          <p:spPr>
            <a:xfrm>
              <a:off x="1951532" y="1807663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6800" rIns="91425" bIns="468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3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rial" panose="020B0604020202020204" pitchFamily="34" charset="0"/>
                  <a:sym typeface="Fira Sans Extra Condensed Medium" panose="020B0603050000020004"/>
                </a:rPr>
                <a:t>虚拟偶像</a:t>
              </a:r>
              <a:endParaRPr kumimoji="0" lang="en-US" altLang="zh-CN" sz="200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rial" panose="020B0604020202020204" pitchFamily="34" charset="0"/>
                <a:sym typeface="Fira Sans Extra Condensed Medium" panose="020B0603050000020004"/>
              </a:endParaRPr>
            </a:p>
          </p:txBody>
        </p:sp>
        <p:sp>
          <p:nvSpPr>
            <p:cNvPr id="9" name="Google Shape;612;p25">
              <a:extLst>
                <a:ext uri="{FF2B5EF4-FFF2-40B4-BE49-F238E27FC236}">
                  <a16:creationId xmlns:a16="http://schemas.microsoft.com/office/drawing/2014/main" id="{1B315ABA-D7AF-171B-5DF5-4916E52E3A6E}"/>
                </a:ext>
              </a:extLst>
            </p:cNvPr>
            <p:cNvSpPr txBox="1"/>
            <p:nvPr/>
          </p:nvSpPr>
          <p:spPr>
            <a:xfrm>
              <a:off x="1956369" y="2177642"/>
              <a:ext cx="2816739" cy="786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6800" rIns="91425" bIns="468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  <a:tabLst/>
                <a:defRPr/>
              </a:pPr>
              <a:r>
                <a:rPr kumimoji="0" lang="zh-CN" altLang="en-US" sz="107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rial" panose="020B0604020202020204" pitchFamily="34" charset="0"/>
                  <a:sym typeface="Fira Sans" panose="020B0503050000020004"/>
                </a:rPr>
                <a:t>虚拟偶像视频，个性化定制，满足多样需求。</a:t>
              </a:r>
              <a:endPara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rial" panose="020B0604020202020204" pitchFamily="34" charset="0"/>
                <a:sym typeface="Fira Sans" panose="020B0503050000020004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660FCDD-124C-4821-5BC2-B9DFC446F681}"/>
              </a:ext>
            </a:extLst>
          </p:cNvPr>
          <p:cNvGrpSpPr/>
          <p:nvPr/>
        </p:nvGrpSpPr>
        <p:grpSpPr>
          <a:xfrm>
            <a:off x="6579409" y="1563313"/>
            <a:ext cx="2271658" cy="885171"/>
            <a:chOff x="2210060" y="1807663"/>
            <a:chExt cx="2604979" cy="1156142"/>
          </a:xfrm>
        </p:grpSpPr>
        <p:sp>
          <p:nvSpPr>
            <p:cNvPr id="11" name="Google Shape;611;p25">
              <a:extLst>
                <a:ext uri="{FF2B5EF4-FFF2-40B4-BE49-F238E27FC236}">
                  <a16:creationId xmlns:a16="http://schemas.microsoft.com/office/drawing/2014/main" id="{F7B7FA80-41FE-8E35-ADD6-FCA613A3069D}"/>
                </a:ext>
              </a:extLst>
            </p:cNvPr>
            <p:cNvSpPr txBox="1"/>
            <p:nvPr/>
          </p:nvSpPr>
          <p:spPr>
            <a:xfrm>
              <a:off x="2774739" y="1807663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6800" rIns="91425" bIns="46800" anchor="t" anchorCtr="0">
              <a:noAutofit/>
            </a:bodyPr>
            <a:lstStyle/>
            <a:p>
              <a:pPr algn="r">
                <a:defRPr/>
              </a:pPr>
              <a:r>
                <a:rPr kumimoji="0" lang="zh-CN" altLang="en-US" sz="1531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rial" panose="020B0604020202020204" pitchFamily="34" charset="0"/>
                  <a:sym typeface="Fira Sans Extra Condensed Medium" panose="020B0603050000020004"/>
                </a:rPr>
                <a:t>多语言</a:t>
              </a:r>
              <a:endParaRPr kumimoji="0" lang="en-US" altLang="zh-CN" sz="200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rial" panose="020B0604020202020204" pitchFamily="34" charset="0"/>
                <a:sym typeface="Fira Sans Extra Condensed Medium" panose="020B0603050000020004"/>
              </a:endParaRPr>
            </a:p>
          </p:txBody>
        </p:sp>
        <p:sp>
          <p:nvSpPr>
            <p:cNvPr id="12" name="Google Shape;612;p25">
              <a:extLst>
                <a:ext uri="{FF2B5EF4-FFF2-40B4-BE49-F238E27FC236}">
                  <a16:creationId xmlns:a16="http://schemas.microsoft.com/office/drawing/2014/main" id="{DA4A5021-880C-4E9F-B87A-7899B986FE30}"/>
                </a:ext>
              </a:extLst>
            </p:cNvPr>
            <p:cNvSpPr txBox="1"/>
            <p:nvPr/>
          </p:nvSpPr>
          <p:spPr>
            <a:xfrm>
              <a:off x="2210060" y="2177642"/>
              <a:ext cx="2604979" cy="786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6800" rIns="91425" bIns="46800" anchor="t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  <a:tabLst/>
                <a:defRPr/>
              </a:pPr>
              <a:r>
                <a:rPr kumimoji="0" lang="zh-CN" altLang="en-US" sz="107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rial" panose="020B0604020202020204" pitchFamily="34" charset="0"/>
                  <a:sym typeface="Fira Sans" panose="020B0503050000020004"/>
                </a:rPr>
                <a:t>支持八种语言，适合国际市场和语言学习。</a:t>
              </a:r>
              <a:endPara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rial" panose="020B0604020202020204" pitchFamily="34" charset="0"/>
                <a:sym typeface="Fira Sans" panose="020B0503050000020004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A341C11-1A5C-4960-30A3-943B90743739}"/>
              </a:ext>
            </a:extLst>
          </p:cNvPr>
          <p:cNvGrpSpPr/>
          <p:nvPr/>
        </p:nvGrpSpPr>
        <p:grpSpPr>
          <a:xfrm>
            <a:off x="6579409" y="3130579"/>
            <a:ext cx="2188669" cy="885171"/>
            <a:chOff x="1956369" y="1807663"/>
            <a:chExt cx="2858670" cy="1156142"/>
          </a:xfrm>
        </p:grpSpPr>
        <p:sp>
          <p:nvSpPr>
            <p:cNvPr id="14" name="Google Shape;611;p25">
              <a:extLst>
                <a:ext uri="{FF2B5EF4-FFF2-40B4-BE49-F238E27FC236}">
                  <a16:creationId xmlns:a16="http://schemas.microsoft.com/office/drawing/2014/main" id="{EDEAF0A8-BAA9-35D6-DE90-4ABF5B4BB096}"/>
                </a:ext>
              </a:extLst>
            </p:cNvPr>
            <p:cNvSpPr txBox="1"/>
            <p:nvPr/>
          </p:nvSpPr>
          <p:spPr>
            <a:xfrm>
              <a:off x="2774739" y="1807663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6800" rIns="91425" bIns="46800" anchor="t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31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rial" panose="020B0604020202020204" pitchFamily="34" charset="0"/>
                  <a:sym typeface="Fira Sans Extra Condensed Medium" panose="020B0603050000020004"/>
                </a:rPr>
                <a:t>定制内容</a:t>
              </a:r>
              <a:endParaRPr kumimoji="0" lang="en-US" altLang="zh-CN" sz="200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rial" panose="020B0604020202020204" pitchFamily="34" charset="0"/>
                <a:sym typeface="Fira Sans Extra Condensed Medium" panose="020B0603050000020004"/>
              </a:endParaRPr>
            </a:p>
          </p:txBody>
        </p:sp>
        <p:sp>
          <p:nvSpPr>
            <p:cNvPr id="15" name="Google Shape;612;p25">
              <a:extLst>
                <a:ext uri="{FF2B5EF4-FFF2-40B4-BE49-F238E27FC236}">
                  <a16:creationId xmlns:a16="http://schemas.microsoft.com/office/drawing/2014/main" id="{052975B3-C9E8-E8CE-5C10-758EA15A04D8}"/>
                </a:ext>
              </a:extLst>
            </p:cNvPr>
            <p:cNvSpPr txBox="1"/>
            <p:nvPr/>
          </p:nvSpPr>
          <p:spPr>
            <a:xfrm>
              <a:off x="1956369" y="2177642"/>
              <a:ext cx="2858670" cy="786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6800" rIns="91425" bIns="46800" anchor="t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  <a:tabLst/>
                <a:defRPr/>
              </a:pPr>
              <a:r>
                <a:rPr kumimoji="0" lang="zh-CN" altLang="en-US" sz="107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rial" panose="020B0604020202020204" pitchFamily="34" charset="0"/>
                  <a:sym typeface="Fira Sans" panose="020B0503050000020004"/>
                </a:rPr>
                <a:t>用户可自定义虚拟人物内容，如广告视频。</a:t>
              </a:r>
              <a:endPara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rial" panose="020B0604020202020204" pitchFamily="34" charset="0"/>
                <a:sym typeface="Fira Sans" panose="020B0503050000020004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5250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914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295400"/>
            <a:ext cx="85725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9450"/>
              </a:lnSpc>
            </a:pPr>
            <a:r>
              <a:rPr sz="630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05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647950"/>
            <a:ext cx="85725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3600"/>
              </a:lnSpc>
            </a:pPr>
            <a:r>
              <a:rPr sz="240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API和集成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25755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5250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700"/>
              </a:lnSpc>
            </a:pPr>
            <a:r>
              <a:rPr sz="180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API特点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0287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Heygem API允许本地调用，用于模特训练和视频、音频合成，提供高效的开源接口服务。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" y="1946820"/>
            <a:ext cx="834390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本地模型训练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450" y="228019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2318295"/>
            <a:ext cx="8077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分离视频为静音视频和音频，以供模型训练使用。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236416"/>
            <a:ext cx="834390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视频和音频合成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450" y="3569791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3607891"/>
            <a:ext cx="8077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提供接口合成音频和视频，支持进度查询和结果查看。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524000"/>
            <a:ext cx="308520" cy="30852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813595"/>
            <a:ext cx="308520" cy="308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5250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914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295400"/>
            <a:ext cx="85725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9450"/>
              </a:lnSpc>
            </a:pPr>
            <a:r>
              <a:rPr sz="630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06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647950"/>
            <a:ext cx="85725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3600"/>
              </a:lnSpc>
            </a:pPr>
            <a:r>
              <a:rPr sz="240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常见问题解答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25755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5250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700"/>
              </a:lnSpc>
            </a:pPr>
            <a:r>
              <a:rPr sz="180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常见问题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0287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Heygem提供详细FAQ帮助用户自查服务状态，并强调NVIDIA驱动的重要性。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1543050"/>
            <a:ext cx="285750" cy="285750"/>
          </a:xfrm>
          <a:prstGeom prst="roundRect">
            <a:avLst>
              <a:gd name="adj" fmla="val 26666"/>
            </a:avLst>
          </a:prstGeom>
          <a:solidFill>
            <a:srgbClr val="B5D6FE"/>
          </a:solidFill>
          <a:ln w="9525">
            <a:solidFill>
              <a:srgbClr val="B5D6F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19150" y="1524000"/>
            <a:ext cx="798195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检查服务状态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300" y="18573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5850" y="1895475"/>
            <a:ext cx="771525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确保所有服务在运行状态，检查英伟达显卡和驱动是否正确。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000" y="2524125"/>
            <a:ext cx="285750" cy="285750"/>
          </a:xfrm>
          <a:prstGeom prst="roundRect">
            <a:avLst>
              <a:gd name="adj" fmla="val 26666"/>
            </a:avLst>
          </a:prstGeom>
          <a:solidFill>
            <a:srgbClr val="B5D6FE"/>
          </a:solidFill>
          <a:ln w="9525">
            <a:solidFill>
              <a:srgbClr val="B5D6F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19150" y="2505075"/>
            <a:ext cx="798195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NVIDIA驱动程序的重要性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300" y="2838450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5850" y="2876550"/>
            <a:ext cx="771525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英伟达显卡及驱动是启动三个服务的必要条件。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5250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914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295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676400"/>
            <a:ext cx="85725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9450"/>
              </a:lnSpc>
            </a:pPr>
            <a:r>
              <a:rPr sz="630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5250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050" y="895350"/>
            <a:ext cx="4067175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050" y="1276350"/>
            <a:ext cx="4067175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01 Heygem简介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050" y="1876425"/>
            <a:ext cx="4067175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02 Heygem的系统要求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50" y="2476500"/>
            <a:ext cx="4067175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03 Heygem的核心特征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7275" y="895350"/>
            <a:ext cx="4067175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7275" y="1276350"/>
            <a:ext cx="4067175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04 与Heygem的视频制作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7275" y="1876425"/>
            <a:ext cx="4067175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05 API和集成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7275" y="2476500"/>
            <a:ext cx="4067175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06 常见问题解答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5250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914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295400"/>
            <a:ext cx="85725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9450"/>
              </a:lnSpc>
            </a:pPr>
            <a:r>
              <a:rPr sz="630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647950"/>
            <a:ext cx="85725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3600"/>
              </a:lnSpc>
            </a:pPr>
            <a:r>
              <a:rPr sz="240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Heygem简介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25755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93606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93606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9360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700"/>
              </a:lnSpc>
            </a:pPr>
            <a:r>
              <a:rPr sz="180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Heygem概述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028700"/>
            <a:ext cx="85725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Heygem是一款为Windows系统设计的全离线视频合成工具，可精准克隆用户的外貌和声音，通过文字和语音驱动虚拟形象进行</a:t>
            </a:r>
            <a:r>
              <a:t>
</a:t>
            </a: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视频制作。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381000" y="1866900"/>
            <a:ext cx="8572500" cy="0"/>
          </a:xfrm>
          <a:prstGeom prst="line">
            <a:avLst/>
          </a:prstGeom>
          <a:ln w="19050">
            <a:solidFill>
              <a:srgbClr val="B5D6F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390775" y="1733550"/>
            <a:ext cx="285750" cy="285750"/>
          </a:xfrm>
          <a:prstGeom prst="roundRect">
            <a:avLst>
              <a:gd name="adj" fmla="val 26666"/>
            </a:avLst>
          </a:prstGeom>
          <a:solidFill>
            <a:srgbClr val="B5D6FE"/>
          </a:solidFill>
          <a:ln w="9525">
            <a:solidFill>
              <a:srgbClr val="B5D6F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9" name="Connector 8"/>
          <p:cNvCxnSpPr/>
          <p:nvPr/>
        </p:nvCxnSpPr>
        <p:spPr>
          <a:xfrm>
            <a:off x="2533650" y="2019300"/>
            <a:ext cx="0" cy="381000"/>
          </a:xfrm>
          <a:prstGeom prst="line">
            <a:avLst/>
          </a:prstGeom>
          <a:ln w="19050">
            <a:solidFill>
              <a:srgbClr val="B5D6F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2590800"/>
            <a:ext cx="398145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Heygen的开源替代方案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962275"/>
            <a:ext cx="39814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Heygem是Heygen的开源替代产品，提供本地部署和极速</a:t>
            </a:r>
            <a:r>
              <a:t>
</a:t>
            </a: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克隆API服务，适合技术性和业务型用户。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77025" y="1733550"/>
            <a:ext cx="285750" cy="285750"/>
          </a:xfrm>
          <a:prstGeom prst="roundRect">
            <a:avLst>
              <a:gd name="adj" fmla="val 26666"/>
            </a:avLst>
          </a:prstGeom>
          <a:solidFill>
            <a:srgbClr val="B5D6FE"/>
          </a:solidFill>
          <a:ln w="9525">
            <a:solidFill>
              <a:srgbClr val="B5D6F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3" name="Connector 12"/>
          <p:cNvCxnSpPr/>
          <p:nvPr/>
        </p:nvCxnSpPr>
        <p:spPr>
          <a:xfrm>
            <a:off x="6819900" y="2019300"/>
            <a:ext cx="0" cy="381000"/>
          </a:xfrm>
          <a:prstGeom prst="line">
            <a:avLst/>
          </a:prstGeom>
          <a:ln w="19050">
            <a:solidFill>
              <a:srgbClr val="B5D6F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19650" y="2590800"/>
            <a:ext cx="398145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主要公告和更新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29241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86350" y="2962275"/>
            <a:ext cx="371475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Heygem数字人克隆智能体上线至Coze平台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31908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86350" y="3228975"/>
            <a:ext cx="371475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Ubuntu 22.04版本的发布及问题修复</a:t>
            </a:r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571875"/>
            <a:ext cx="3981450" cy="2341959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6066234"/>
            <a:ext cx="3981450" cy="23419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5250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700"/>
              </a:lnSpc>
            </a:pPr>
            <a:r>
              <a:rPr sz="180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使用Heygem的好处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0287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Heygem的主要优势包括离线操作以保护用户隐私，简单易用的界面，多模型支持，便于用户根据创作需求选择合适的模型。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1447800"/>
            <a:ext cx="2730549" cy="1171575"/>
          </a:xfrm>
          <a:prstGeom prst="roundRect">
            <a:avLst>
              <a:gd name="adj" fmla="val 6388"/>
            </a:avLst>
          </a:prstGeom>
          <a:solidFill>
            <a:srgbClr val="B5D6FE"/>
          </a:solidFill>
          <a:ln w="9525">
            <a:solidFill>
              <a:srgbClr val="3232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33400" y="1600200"/>
            <a:ext cx="2425749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离线操作以保护隐私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550" y="19335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" y="1971675"/>
            <a:ext cx="215904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无需联网即可使用，用户可在安</a:t>
            </a:r>
            <a:r>
              <a:t>
</a:t>
            </a: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全环境中创作，避免数据泄露。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02049" y="1447800"/>
            <a:ext cx="2730549" cy="1171575"/>
          </a:xfrm>
          <a:prstGeom prst="roundRect">
            <a:avLst>
              <a:gd name="adj" fmla="val 6388"/>
            </a:avLst>
          </a:prstGeom>
          <a:solidFill>
            <a:srgbClr val="B5D6FE"/>
          </a:solidFill>
          <a:ln w="9525">
            <a:solidFill>
              <a:srgbClr val="3232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3454449" y="1600200"/>
            <a:ext cx="2425749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易于使用的界面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11599" y="19335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21149" y="1971675"/>
            <a:ext cx="215904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界面直观，小白用户也可快速掌</a:t>
            </a:r>
            <a:r>
              <a:t>
</a:t>
            </a: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握使用方法。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23099" y="1447800"/>
            <a:ext cx="2730549" cy="1171575"/>
          </a:xfrm>
          <a:prstGeom prst="roundRect">
            <a:avLst>
              <a:gd name="adj" fmla="val 6388"/>
            </a:avLst>
          </a:prstGeom>
          <a:solidFill>
            <a:srgbClr val="B5D6FE"/>
          </a:solidFill>
          <a:ln w="9525">
            <a:solidFill>
              <a:srgbClr val="3232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375499" y="1600200"/>
            <a:ext cx="2425749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支持多种型号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32649" y="19335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42199" y="1971675"/>
            <a:ext cx="215904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支持导入多个模型，方便用户管</a:t>
            </a:r>
            <a:r>
              <a:t>
</a:t>
            </a: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理。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5250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914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295400"/>
            <a:ext cx="85725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9450"/>
              </a:lnSpc>
            </a:pPr>
            <a:r>
              <a:rPr sz="630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647950"/>
            <a:ext cx="85725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3600"/>
              </a:lnSpc>
            </a:pPr>
            <a:r>
              <a:rPr sz="240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Heygem的系统要求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25755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5250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700"/>
              </a:lnSpc>
            </a:pPr>
            <a:r>
              <a:rPr sz="180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Windows系统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1162050"/>
            <a:ext cx="285750" cy="285750"/>
          </a:xfrm>
          <a:prstGeom prst="roundRect">
            <a:avLst>
              <a:gd name="adj" fmla="val 26666"/>
            </a:avLst>
          </a:prstGeom>
          <a:solidFill>
            <a:srgbClr val="B5D6FE"/>
          </a:solidFill>
          <a:ln w="9525">
            <a:solidFill>
              <a:srgbClr val="B5D6F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19150" y="1143000"/>
            <a:ext cx="360045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磁盘空间和系统配置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6300" y="14763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5850" y="1514475"/>
            <a:ext cx="333375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必须有D盘，空闲空间大于30G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6300" y="17430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5850" y="1781175"/>
            <a:ext cx="333375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C盘存储服务镜像文件，空闲空间大于100G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62500" y="1162050"/>
            <a:ext cx="285750" cy="285750"/>
          </a:xfrm>
          <a:prstGeom prst="roundRect">
            <a:avLst>
              <a:gd name="adj" fmla="val 26666"/>
            </a:avLst>
          </a:prstGeom>
          <a:solidFill>
            <a:srgbClr val="B5D6FE"/>
          </a:solidFill>
          <a:ln w="9525">
            <a:solidFill>
              <a:srgbClr val="B5D6F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200650" y="1143000"/>
            <a:ext cx="360045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必要的硬件和驱动程序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14763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67350" y="1514475"/>
            <a:ext cx="333375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系统要求：Windows 10 19042.1526或更高版本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7800" y="17430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67350" y="1781175"/>
            <a:ext cx="33337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必要硬件：第13代英特尔酷睿i5-13400F，32G内</a:t>
            </a:r>
            <a:r>
              <a:t>
</a:t>
            </a: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存，rtx-4070显卡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7800" y="22383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7350" y="2276475"/>
            <a:ext cx="33337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英伟达显卡驱动：[下载地址]</a:t>
            </a:r>
            <a:r>
              <a:t>
</a:t>
            </a: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(https：//www.nvidia.cn/drivers/lookup/)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5250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342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700"/>
              </a:lnSpc>
            </a:pPr>
            <a:r>
              <a:rPr sz="180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Ubuntu 22.04 系统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1066800"/>
            <a:ext cx="4191000" cy="1666875"/>
          </a:xfrm>
          <a:prstGeom prst="roundRect">
            <a:avLst>
              <a:gd name="adj" fmla="val 4444"/>
            </a:avLst>
          </a:prstGeom>
          <a:solidFill>
            <a:srgbClr val="B5D6FE"/>
          </a:solidFill>
          <a:ln w="9525">
            <a:solidFill>
              <a:srgbClr val="3232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388620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推荐配置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50" y="15525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0100" y="1590675"/>
            <a:ext cx="3619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推荐CPU：第13代英特尔酷睿i5-13400F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550" y="18192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" y="1857375"/>
            <a:ext cx="3619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内存：32G及以上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550" y="20859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0100" y="2124075"/>
            <a:ext cx="3619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硬盘：空闲空间大于100G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62500" y="1066800"/>
            <a:ext cx="4191000" cy="1666875"/>
          </a:xfrm>
          <a:prstGeom prst="roundRect">
            <a:avLst>
              <a:gd name="adj" fmla="val 4444"/>
            </a:avLst>
          </a:prstGeom>
          <a:solidFill>
            <a:srgbClr val="B5D6FE"/>
          </a:solidFill>
          <a:ln w="9525">
            <a:solidFill>
              <a:srgbClr val="3232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914900" y="1219200"/>
            <a:ext cx="3886200" cy="2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2025"/>
              </a:lnSpc>
            </a:pPr>
            <a:r>
              <a:rPr sz="1350" b="0" u="none" i="0">
                <a:solidFill>
                  <a:srgbClr val="010101"/>
                </a:solidFill>
                <a:latin typeface="Noto Sans SC"/>
                <a:ea typeface="Noto Sans SC"/>
                <a:latin typeface="Noto Sans SC"/>
              </a:rPr>
              <a:t>Docker 和驱动程序的安装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72050" y="15525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1600" y="1590675"/>
            <a:ext cx="3619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使用`docker --version`检查Docker是否已安装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72050" y="1819275"/>
            <a:ext cx="1905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sz="375" b="0" u="none" i="0">
                <a:solidFill>
                  <a:srgbClr val="1E71F9"/>
                </a:solidFill>
                <a:latin typeface="黑体"/>
                <a:ea typeface="黑体"/>
                <a:latin typeface="黑体"/>
              </a:rPr>
              <a:t>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1600" y="1857375"/>
            <a:ext cx="36195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参考[NVIDIA驱动下载]</a:t>
            </a:r>
            <a:r>
              <a:t>
</a:t>
            </a: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(https：//www.nvidia.cn/drivers/lookup/)安装显</a:t>
            </a:r>
            <a:r>
              <a:t>
</a:t>
            </a:r>
            <a:r>
              <a:rPr sz="1125" b="0" u="none" i="0">
                <a:solidFill>
                  <a:srgbClr val="1E71F9"/>
                </a:solidFill>
                <a:latin typeface="Noto Sans SC"/>
                <a:ea typeface="Noto Sans SC"/>
                <a:latin typeface="Noto Sans SC"/>
              </a:rPr>
              <a:t>卡驱动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34500" cy="5250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4500" cy="5250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91440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295400"/>
            <a:ext cx="85725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9450"/>
              </a:lnSpc>
            </a:pPr>
            <a:r>
              <a:rPr sz="630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647950"/>
            <a:ext cx="85725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ts val="3600"/>
              </a:lnSpc>
            </a:pPr>
            <a:r>
              <a:rPr sz="2400" b="0" u="none" i="0">
                <a:solidFill>
                  <a:srgbClr val="000000"/>
                </a:solidFill>
                <a:latin typeface="Noto Sans SC"/>
                <a:ea typeface="Noto Sans SC"/>
                <a:latin typeface="Noto Sans SC"/>
              </a:rPr>
              <a:t>Heygem的核心特征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257550"/>
            <a:ext cx="85725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ywork14">
  <a:themeElements>
    <a:clrScheme name="skywork14">
      <a:dk1>
        <a:srgbClr val="000000"/>
      </a:dk1>
      <a:lt1>
        <a:srgbClr val="1E71F8"/>
      </a:lt1>
      <a:dk2>
        <a:srgbClr val="0F1423"/>
      </a:dk2>
      <a:lt2>
        <a:srgbClr val="FFFFFF"/>
      </a:lt2>
      <a:accent1>
        <a:srgbClr val="87FEAF"/>
      </a:accent1>
      <a:accent2>
        <a:srgbClr val="37F576"/>
      </a:accent2>
      <a:accent3>
        <a:srgbClr val="575855"/>
      </a:accent3>
      <a:accent4>
        <a:srgbClr val="1D1E1A"/>
      </a:accent4>
      <a:accent5>
        <a:srgbClr val="81BAFC"/>
      </a:accent5>
      <a:accent6>
        <a:srgbClr val="0575FC"/>
      </a:accent6>
      <a:hlink>
        <a:srgbClr val="6A9EFF"/>
      </a:hlink>
      <a:folHlink>
        <a:srgbClr val="7E1FA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kywork14" id="{633FB66A-3BAE-D34A-80EA-357E780127E7}" vid="{A746D632-C9A8-334D-AF1F-8B8057C29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