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0" r:id="rId28"/>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66D798C9-893E-46CC-9912-3C057931E8E8}" type="datetimeFigureOut">
              <a:rPr lang="es-ES_tradnl" smtClean="0"/>
              <a:pPr/>
              <a:t>05/12/2021</a:t>
            </a:fld>
            <a:endParaRPr lang="es-ES_tradnl"/>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_tradnl"/>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36B4A7EF-733E-4DB2-B6BB-C204FB5404F1}" type="slidenum">
              <a:rPr lang="es-ES_tradnl" smtClean="0"/>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D798C9-893E-46CC-9912-3C057931E8E8}" type="datetimeFigureOut">
              <a:rPr lang="es-ES_tradnl" smtClean="0"/>
              <a:pPr/>
              <a:t>05/12/2021</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36B4A7EF-733E-4DB2-B6BB-C204FB5404F1}"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D798C9-893E-46CC-9912-3C057931E8E8}" type="datetimeFigureOut">
              <a:rPr lang="es-ES_tradnl" smtClean="0"/>
              <a:pPr/>
              <a:t>05/12/2021</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36B4A7EF-733E-4DB2-B6BB-C204FB5404F1}"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66D798C9-893E-46CC-9912-3C057931E8E8}" type="datetimeFigureOut">
              <a:rPr lang="es-ES_tradnl" smtClean="0"/>
              <a:pPr/>
              <a:t>05/12/2021</a:t>
            </a:fld>
            <a:endParaRPr lang="es-ES_tradnl"/>
          </a:p>
        </p:txBody>
      </p:sp>
      <p:sp>
        <p:nvSpPr>
          <p:cNvPr id="9" name="8 Marcador de número de diapositiva"/>
          <p:cNvSpPr>
            <a:spLocks noGrp="1"/>
          </p:cNvSpPr>
          <p:nvPr>
            <p:ph type="sldNum" sz="quarter" idx="15"/>
          </p:nvPr>
        </p:nvSpPr>
        <p:spPr/>
        <p:txBody>
          <a:bodyPr rtlCol="0"/>
          <a:lstStyle/>
          <a:p>
            <a:fld id="{36B4A7EF-733E-4DB2-B6BB-C204FB5404F1}" type="slidenum">
              <a:rPr lang="es-ES_tradnl" smtClean="0"/>
              <a:pPr/>
              <a:t>‹Nº›</a:t>
            </a:fld>
            <a:endParaRPr lang="es-ES_tradnl"/>
          </a:p>
        </p:txBody>
      </p:sp>
      <p:sp>
        <p:nvSpPr>
          <p:cNvPr id="10" name="9 Marcador de pie de página"/>
          <p:cNvSpPr>
            <a:spLocks noGrp="1"/>
          </p:cNvSpPr>
          <p:nvPr>
            <p:ph type="ftr" sz="quarter" idx="16"/>
          </p:nvPr>
        </p:nvSpPr>
        <p:spPr/>
        <p:txBody>
          <a:bodyPr rtlCol="0"/>
          <a:lstStyle/>
          <a:p>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66D798C9-893E-46CC-9912-3C057931E8E8}" type="datetimeFigureOut">
              <a:rPr lang="es-ES_tradnl" smtClean="0"/>
              <a:pPr/>
              <a:t>05/12/2021</a:t>
            </a:fld>
            <a:endParaRPr lang="es-ES_tradnl"/>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_tradnl"/>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36B4A7EF-733E-4DB2-B6BB-C204FB5404F1}" type="slidenum">
              <a:rPr lang="es-ES_tradnl" smtClean="0"/>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66D798C9-893E-46CC-9912-3C057931E8E8}" type="datetimeFigureOut">
              <a:rPr lang="es-ES_tradnl" smtClean="0"/>
              <a:pPr/>
              <a:t>05/12/2021</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36B4A7EF-733E-4DB2-B6BB-C204FB5404F1}" type="slidenum">
              <a:rPr lang="es-ES_tradnl" smtClean="0"/>
              <a:pPr/>
              <a:t>‹Nº›</a:t>
            </a:fld>
            <a:endParaRPr lang="es-ES_tradnl"/>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66D798C9-893E-46CC-9912-3C057931E8E8}" type="datetimeFigureOut">
              <a:rPr lang="es-ES_tradnl" smtClean="0"/>
              <a:pPr/>
              <a:t>05/12/2021</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36B4A7EF-733E-4DB2-B6BB-C204FB5404F1}" type="slidenum">
              <a:rPr lang="es-ES_tradnl" smtClean="0"/>
              <a:pPr/>
              <a:t>‹Nº›</a:t>
            </a:fld>
            <a:endParaRPr lang="es-ES_tradnl"/>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66D798C9-893E-46CC-9912-3C057931E8E8}" type="datetimeFigureOut">
              <a:rPr lang="es-ES_tradnl" smtClean="0"/>
              <a:pPr/>
              <a:t>05/12/2021</a:t>
            </a:fld>
            <a:endParaRPr lang="es-ES_tradnl"/>
          </a:p>
        </p:txBody>
      </p:sp>
      <p:sp>
        <p:nvSpPr>
          <p:cNvPr id="7" name="6 Marcador de número de diapositiva"/>
          <p:cNvSpPr>
            <a:spLocks noGrp="1"/>
          </p:cNvSpPr>
          <p:nvPr>
            <p:ph type="sldNum" sz="quarter" idx="11"/>
          </p:nvPr>
        </p:nvSpPr>
        <p:spPr/>
        <p:txBody>
          <a:bodyPr rtlCol="0"/>
          <a:lstStyle/>
          <a:p>
            <a:fld id="{36B4A7EF-733E-4DB2-B6BB-C204FB5404F1}" type="slidenum">
              <a:rPr lang="es-ES_tradnl" smtClean="0"/>
              <a:pPr/>
              <a:t>‹Nº›</a:t>
            </a:fld>
            <a:endParaRPr lang="es-ES_tradnl"/>
          </a:p>
        </p:txBody>
      </p:sp>
      <p:sp>
        <p:nvSpPr>
          <p:cNvPr id="8" name="7 Marcador de pie de página"/>
          <p:cNvSpPr>
            <a:spLocks noGrp="1"/>
          </p:cNvSpPr>
          <p:nvPr>
            <p:ph type="ftr" sz="quarter" idx="12"/>
          </p:nvPr>
        </p:nvSpPr>
        <p:spPr/>
        <p:txBody>
          <a:bodyPr rtlCol="0"/>
          <a:lstStyle/>
          <a:p>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6D798C9-893E-46CC-9912-3C057931E8E8}" type="datetimeFigureOut">
              <a:rPr lang="es-ES_tradnl" smtClean="0"/>
              <a:pPr/>
              <a:t>05/12/2021</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36B4A7EF-733E-4DB2-B6BB-C204FB5404F1}"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66D798C9-893E-46CC-9912-3C057931E8E8}" type="datetimeFigureOut">
              <a:rPr lang="es-ES_tradnl" smtClean="0"/>
              <a:pPr/>
              <a:t>05/12/2021</a:t>
            </a:fld>
            <a:endParaRPr lang="es-ES_tradnl"/>
          </a:p>
        </p:txBody>
      </p:sp>
      <p:sp>
        <p:nvSpPr>
          <p:cNvPr id="22" name="21 Marcador de número de diapositiva"/>
          <p:cNvSpPr>
            <a:spLocks noGrp="1"/>
          </p:cNvSpPr>
          <p:nvPr>
            <p:ph type="sldNum" sz="quarter" idx="15"/>
          </p:nvPr>
        </p:nvSpPr>
        <p:spPr/>
        <p:txBody>
          <a:bodyPr rtlCol="0"/>
          <a:lstStyle/>
          <a:p>
            <a:fld id="{36B4A7EF-733E-4DB2-B6BB-C204FB5404F1}" type="slidenum">
              <a:rPr lang="es-ES_tradnl" smtClean="0"/>
              <a:pPr/>
              <a:t>‹Nº›</a:t>
            </a:fld>
            <a:endParaRPr lang="es-ES_tradnl"/>
          </a:p>
        </p:txBody>
      </p:sp>
      <p:sp>
        <p:nvSpPr>
          <p:cNvPr id="23" name="22 Marcador de pie de página"/>
          <p:cNvSpPr>
            <a:spLocks noGrp="1"/>
          </p:cNvSpPr>
          <p:nvPr>
            <p:ph type="ftr" sz="quarter" idx="16"/>
          </p:nvPr>
        </p:nvSpPr>
        <p:spPr/>
        <p:txBody>
          <a:bodyPr rtlCol="0"/>
          <a:lstStyle/>
          <a:p>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66D798C9-893E-46CC-9912-3C057931E8E8}" type="datetimeFigureOut">
              <a:rPr lang="es-ES_tradnl" smtClean="0"/>
              <a:pPr/>
              <a:t>05/12/2021</a:t>
            </a:fld>
            <a:endParaRPr lang="es-ES_tradnl"/>
          </a:p>
        </p:txBody>
      </p:sp>
      <p:sp>
        <p:nvSpPr>
          <p:cNvPr id="18" name="17 Marcador de número de diapositiva"/>
          <p:cNvSpPr>
            <a:spLocks noGrp="1"/>
          </p:cNvSpPr>
          <p:nvPr>
            <p:ph type="sldNum" sz="quarter" idx="11"/>
          </p:nvPr>
        </p:nvSpPr>
        <p:spPr/>
        <p:txBody>
          <a:bodyPr rtlCol="0"/>
          <a:lstStyle/>
          <a:p>
            <a:fld id="{36B4A7EF-733E-4DB2-B6BB-C204FB5404F1}" type="slidenum">
              <a:rPr lang="es-ES_tradnl" smtClean="0"/>
              <a:pPr/>
              <a:t>‹Nº›</a:t>
            </a:fld>
            <a:endParaRPr lang="es-ES_tradnl"/>
          </a:p>
        </p:txBody>
      </p:sp>
      <p:sp>
        <p:nvSpPr>
          <p:cNvPr id="21" name="20 Marcador de pie de página"/>
          <p:cNvSpPr>
            <a:spLocks noGrp="1"/>
          </p:cNvSpPr>
          <p:nvPr>
            <p:ph type="ftr" sz="quarter" idx="12"/>
          </p:nvPr>
        </p:nvSpPr>
        <p:spPr/>
        <p:txBody>
          <a:bodyPr rtlCol="0"/>
          <a:lstStyle/>
          <a:p>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D798C9-893E-46CC-9912-3C057931E8E8}" type="datetimeFigureOut">
              <a:rPr lang="es-ES_tradnl" smtClean="0"/>
              <a:pPr/>
              <a:t>05/12/2021</a:t>
            </a:fld>
            <a:endParaRPr lang="es-ES_tradnl"/>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_tradnl"/>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B4A7EF-733E-4DB2-B6BB-C204FB5404F1}" type="slidenum">
              <a:rPr lang="es-ES_tradnl" smtClean="0"/>
              <a:pPr/>
              <a:t>‹Nº›</a:t>
            </a:fld>
            <a:endParaRPr lang="es-ES_trad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990600" y="838200"/>
            <a:ext cx="8686800" cy="1754326"/>
          </a:xfrm>
          <a:prstGeom prst="rect">
            <a:avLst/>
          </a:prstGeom>
          <a:noFill/>
        </p:spPr>
        <p:txBody>
          <a:bodyPr wrap="square" rtlCol="0">
            <a:spAutoFit/>
          </a:bodyPr>
          <a:lstStyle/>
          <a:p>
            <a:pPr algn="ctr"/>
            <a:r>
              <a:rPr lang="es-DO" sz="3600" b="1" i="1" dirty="0"/>
              <a:t> </a:t>
            </a:r>
            <a:endParaRPr lang="es-ES_tradnl" sz="3600" dirty="0"/>
          </a:p>
          <a:p>
            <a:pPr algn="ctr"/>
            <a:r>
              <a:rPr lang="en-US" sz="3600" b="1" i="1" dirty="0" smtClean="0"/>
              <a:t>Universidad OYM</a:t>
            </a:r>
            <a:endParaRPr lang="es-ES_tradnl" sz="3600" dirty="0"/>
          </a:p>
          <a:p>
            <a:pPr algn="ctr"/>
            <a:endParaRPr lang="es-ES_tradnl" sz="3600" dirty="0"/>
          </a:p>
        </p:txBody>
      </p:sp>
      <p:sp>
        <p:nvSpPr>
          <p:cNvPr id="7" name="6 CuadroTexto"/>
          <p:cNvSpPr txBox="1"/>
          <p:nvPr/>
        </p:nvSpPr>
        <p:spPr>
          <a:xfrm>
            <a:off x="2590800" y="4724400"/>
            <a:ext cx="6248400" cy="400110"/>
          </a:xfrm>
          <a:prstGeom prst="rect">
            <a:avLst/>
          </a:prstGeom>
          <a:noFill/>
        </p:spPr>
        <p:txBody>
          <a:bodyPr wrap="square" rtlCol="0">
            <a:spAutoFit/>
          </a:bodyPr>
          <a:lstStyle/>
          <a:p>
            <a:r>
              <a:rPr lang="es-ES_tradnl" sz="2000" dirty="0" err="1" smtClean="0"/>
              <a:t>Jose</a:t>
            </a:r>
            <a:r>
              <a:rPr lang="es-ES_tradnl" sz="2000" dirty="0" smtClean="0"/>
              <a:t> </a:t>
            </a:r>
            <a:r>
              <a:rPr lang="es-ES_tradnl" sz="2000" dirty="0" err="1" smtClean="0"/>
              <a:t>Guilande</a:t>
            </a:r>
            <a:r>
              <a:rPr lang="es-ES_tradnl" sz="2000" dirty="0" smtClean="0"/>
              <a:t>  </a:t>
            </a:r>
            <a:r>
              <a:rPr lang="es-ES_tradnl" sz="2000" b="1" dirty="0" smtClean="0"/>
              <a:t>SIMEON</a:t>
            </a:r>
            <a:r>
              <a:rPr lang="es-ES_tradnl" sz="2000" dirty="0" smtClean="0"/>
              <a:t>         </a:t>
            </a:r>
            <a:r>
              <a:rPr lang="es-ES_tradnl" sz="2000" b="1" dirty="0" smtClean="0"/>
              <a:t>17-SISM-1-128</a:t>
            </a:r>
            <a:endParaRPr lang="es-ES_tradnl"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228600"/>
            <a:ext cx="7848600" cy="1631216"/>
          </a:xfrm>
          <a:prstGeom prst="rect">
            <a:avLst/>
          </a:prstGeom>
          <a:noFill/>
        </p:spPr>
        <p:txBody>
          <a:bodyPr wrap="square" rtlCol="0">
            <a:spAutoFit/>
          </a:bodyPr>
          <a:lstStyle/>
          <a:p>
            <a:r>
              <a:rPr lang="es-DO" sz="2000" dirty="0"/>
              <a:t>Al Norte:	Av. John F. Kennedy</a:t>
            </a:r>
            <a:endParaRPr lang="es-ES_tradnl" sz="2000" dirty="0"/>
          </a:p>
          <a:p>
            <a:r>
              <a:rPr lang="es-DO" sz="2000" dirty="0"/>
              <a:t>Al Sur:		Av. 27 de Febrero</a:t>
            </a:r>
            <a:endParaRPr lang="es-ES_tradnl" sz="2000" dirty="0"/>
          </a:p>
          <a:p>
            <a:r>
              <a:rPr lang="es-DO" sz="2000" dirty="0"/>
              <a:t>Al Este: 	Av. Leopoldo Navarro</a:t>
            </a:r>
            <a:endParaRPr lang="es-ES_tradnl" sz="2000" dirty="0"/>
          </a:p>
          <a:p>
            <a:r>
              <a:rPr lang="es-DO" sz="2000" dirty="0"/>
              <a:t>Al Oeste:	Av. Máximo Gómez </a:t>
            </a:r>
            <a:endParaRPr lang="es-ES_tradnl" sz="2000" dirty="0"/>
          </a:p>
          <a:p>
            <a:endParaRPr lang="es-ES_tradnl" sz="2000" dirty="0"/>
          </a:p>
        </p:txBody>
      </p:sp>
      <p:pic>
        <p:nvPicPr>
          <p:cNvPr id="5" name="4 Imagen"/>
          <p:cNvPicPr/>
          <p:nvPr/>
        </p:nvPicPr>
        <p:blipFill rotWithShape="1">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31715" t="5358" r="5429" b="13210"/>
          <a:stretch/>
        </p:blipFill>
        <p:spPr bwMode="auto">
          <a:xfrm>
            <a:off x="228600" y="1600200"/>
            <a:ext cx="8534400" cy="5257800"/>
          </a:xfrm>
          <a:prstGeom prst="rect">
            <a:avLst/>
          </a:prstGeom>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33600" y="228600"/>
            <a:ext cx="4572000" cy="646331"/>
          </a:xfrm>
          <a:prstGeom prst="rect">
            <a:avLst/>
          </a:prstGeom>
          <a:noFill/>
        </p:spPr>
        <p:txBody>
          <a:bodyPr wrap="square" rtlCol="0">
            <a:spAutoFit/>
          </a:bodyPr>
          <a:lstStyle/>
          <a:p>
            <a:pPr algn="ctr"/>
            <a:r>
              <a:rPr lang="es-DO" b="1" i="1" u="sng" dirty="0"/>
              <a:t>ORGANIGRAMA INSTITUCIONAL</a:t>
            </a:r>
            <a:endParaRPr lang="es-ES_tradnl" u="sng" dirty="0"/>
          </a:p>
          <a:p>
            <a:pPr algn="ctr"/>
            <a:endParaRPr lang="es-ES_tradnl" u="sng" dirty="0"/>
          </a:p>
        </p:txBody>
      </p:sp>
      <p:sp>
        <p:nvSpPr>
          <p:cNvPr id="5" name="4 CuadroTexto"/>
          <p:cNvSpPr txBox="1"/>
          <p:nvPr/>
        </p:nvSpPr>
        <p:spPr>
          <a:xfrm>
            <a:off x="2667000" y="1066800"/>
            <a:ext cx="3352800" cy="923330"/>
          </a:xfrm>
          <a:prstGeom prst="rect">
            <a:avLst/>
          </a:prstGeom>
          <a:solidFill>
            <a:schemeClr val="accent1">
              <a:lumMod val="75000"/>
            </a:schemeClr>
          </a:solidFill>
        </p:spPr>
        <p:txBody>
          <a:bodyPr wrap="square" numCol="1" rtlCol="0">
            <a:spAutoFit/>
          </a:bodyPr>
          <a:lstStyle/>
          <a:p>
            <a:pPr algn="ctr"/>
            <a:endParaRPr lang="es-ES_tradnl" dirty="0" smtClean="0"/>
          </a:p>
          <a:p>
            <a:pPr algn="ctr"/>
            <a:r>
              <a:rPr lang="es-ES_tradnl" b="1" dirty="0" smtClean="0">
                <a:solidFill>
                  <a:schemeClr val="bg1"/>
                </a:solidFill>
              </a:rPr>
              <a:t>PROPRIETARIAS</a:t>
            </a:r>
          </a:p>
          <a:p>
            <a:pPr algn="ctr"/>
            <a:endParaRPr lang="es-ES_tradnl" dirty="0"/>
          </a:p>
        </p:txBody>
      </p:sp>
      <p:sp>
        <p:nvSpPr>
          <p:cNvPr id="6" name="5 CuadroTexto"/>
          <p:cNvSpPr txBox="1"/>
          <p:nvPr/>
        </p:nvSpPr>
        <p:spPr>
          <a:xfrm>
            <a:off x="304800" y="2362200"/>
            <a:ext cx="3276600" cy="923330"/>
          </a:xfrm>
          <a:prstGeom prst="rect">
            <a:avLst/>
          </a:prstGeom>
          <a:solidFill>
            <a:schemeClr val="accent1">
              <a:lumMod val="75000"/>
            </a:schemeClr>
          </a:solidFill>
        </p:spPr>
        <p:txBody>
          <a:bodyPr wrap="square" rtlCol="0">
            <a:spAutoFit/>
          </a:bodyPr>
          <a:lstStyle/>
          <a:p>
            <a:pPr algn="ctr"/>
            <a:endParaRPr lang="es-ES_tradnl" b="1" dirty="0" smtClean="0">
              <a:solidFill>
                <a:schemeClr val="bg1"/>
              </a:solidFill>
            </a:endParaRPr>
          </a:p>
          <a:p>
            <a:pPr algn="ctr"/>
            <a:r>
              <a:rPr lang="es-ES_tradnl" b="1" dirty="0" smtClean="0">
                <a:solidFill>
                  <a:schemeClr val="bg1"/>
                </a:solidFill>
              </a:rPr>
              <a:t>ADMINISTRADORA</a:t>
            </a:r>
          </a:p>
          <a:p>
            <a:endParaRPr lang="es-ES_tradnl" dirty="0"/>
          </a:p>
        </p:txBody>
      </p:sp>
      <p:sp>
        <p:nvSpPr>
          <p:cNvPr id="7" name="6 CuadroTexto"/>
          <p:cNvSpPr txBox="1"/>
          <p:nvPr/>
        </p:nvSpPr>
        <p:spPr>
          <a:xfrm>
            <a:off x="5029200" y="2362200"/>
            <a:ext cx="3276600" cy="923330"/>
          </a:xfrm>
          <a:prstGeom prst="rect">
            <a:avLst/>
          </a:prstGeom>
          <a:solidFill>
            <a:schemeClr val="accent1">
              <a:lumMod val="75000"/>
            </a:schemeClr>
          </a:solidFill>
        </p:spPr>
        <p:txBody>
          <a:bodyPr wrap="square" rtlCol="0">
            <a:spAutoFit/>
          </a:bodyPr>
          <a:lstStyle/>
          <a:p>
            <a:pPr algn="ctr"/>
            <a:endParaRPr lang="es-ES_tradnl" b="1" dirty="0" smtClean="0">
              <a:solidFill>
                <a:schemeClr val="bg1"/>
              </a:solidFill>
            </a:endParaRPr>
          </a:p>
          <a:p>
            <a:pPr algn="ctr"/>
            <a:r>
              <a:rPr lang="es-ES_tradnl" b="1" dirty="0" smtClean="0">
                <a:solidFill>
                  <a:schemeClr val="bg1"/>
                </a:solidFill>
              </a:rPr>
              <a:t>EMPLEADAS</a:t>
            </a:r>
          </a:p>
          <a:p>
            <a:endParaRPr lang="es-ES_tradnl" dirty="0"/>
          </a:p>
        </p:txBody>
      </p:sp>
      <p:sp>
        <p:nvSpPr>
          <p:cNvPr id="8" name="7 CuadroTexto"/>
          <p:cNvSpPr txBox="1"/>
          <p:nvPr/>
        </p:nvSpPr>
        <p:spPr>
          <a:xfrm>
            <a:off x="457200" y="3541455"/>
            <a:ext cx="8153400" cy="2554545"/>
          </a:xfrm>
          <a:prstGeom prst="rect">
            <a:avLst/>
          </a:prstGeom>
          <a:noFill/>
        </p:spPr>
        <p:txBody>
          <a:bodyPr wrap="square" rtlCol="0">
            <a:spAutoFit/>
          </a:bodyPr>
          <a:lstStyle/>
          <a:p>
            <a:r>
              <a:rPr lang="es-DO" sz="2000" b="1" dirty="0"/>
              <a:t>Propietaria:</a:t>
            </a:r>
            <a:r>
              <a:rPr lang="es-DO" sz="2000" dirty="0"/>
              <a:t> la propietaria es aquella persona que ha invertido para que este proyecto se haga real, ya que las inversiones suelen ser financieras y en propiedades. </a:t>
            </a:r>
            <a:endParaRPr lang="es-ES_tradnl" sz="2000" dirty="0"/>
          </a:p>
          <a:p>
            <a:r>
              <a:rPr lang="es-DO" sz="2000" b="1" dirty="0"/>
              <a:t>Administradora:</a:t>
            </a:r>
            <a:r>
              <a:rPr lang="es-DO" sz="2000" dirty="0"/>
              <a:t> es aquella persona que las propietarias del Salón de Belleza han designado para dirigir el centro de belleza y sus funciones específicas son:</a:t>
            </a:r>
            <a:endParaRPr lang="es-ES_tradnl" sz="2000" dirty="0"/>
          </a:p>
          <a:p>
            <a:r>
              <a:rPr lang="es-DO" sz="2000" dirty="0"/>
              <a:t>Elaborar y gestionar todos los  procesos administrativos del Salón de Belleza; presupuestos, caja chica, plan financiero elemental</a:t>
            </a:r>
            <a:r>
              <a:rPr lang="es-DO" sz="2000" dirty="0" smtClean="0"/>
              <a:t>.</a:t>
            </a:r>
            <a:endParaRPr lang="es-ES_tradnl"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81000" y="536912"/>
            <a:ext cx="8305800" cy="5940088"/>
          </a:xfrm>
          <a:prstGeom prst="rect">
            <a:avLst/>
          </a:prstGeom>
          <a:noFill/>
        </p:spPr>
        <p:txBody>
          <a:bodyPr wrap="square" rtlCol="0">
            <a:spAutoFit/>
          </a:bodyPr>
          <a:lstStyle/>
          <a:p>
            <a:r>
              <a:rPr lang="es-DO" sz="2000" dirty="0" smtClean="0"/>
              <a:t>Coordinar trámites, documentación y/o pagos con entidades financieras. Hacer cumplir las normas y reglamento de la empresa en el personal en: control y cumplimiento de horarios de trabajo, elaboración, delegación y programación de actividades de los colaboradores semanalmente.</a:t>
            </a:r>
          </a:p>
          <a:p>
            <a:endParaRPr lang="es-ES_tradnl" sz="2000" dirty="0" smtClean="0"/>
          </a:p>
          <a:p>
            <a:r>
              <a:rPr lang="es-DO" sz="2000" dirty="0" smtClean="0"/>
              <a:t>Ser </a:t>
            </a:r>
            <a:r>
              <a:rPr lang="es-DO" sz="2000" dirty="0"/>
              <a:t>el responsable de la atención a los clientes en: Dar información, resolver dudas, quejas, solución de problemas, etc. Propias del salón.</a:t>
            </a:r>
            <a:endParaRPr lang="es-ES_tradnl" sz="2000" dirty="0"/>
          </a:p>
          <a:p>
            <a:r>
              <a:rPr lang="es-DO" sz="2000" dirty="0"/>
              <a:t>Hacerse cargo del área logística de la empresa. Ingresos y Egresos. Coordinación con proveedores, elaboración de inventarios  y verificación del stock de productos del salón</a:t>
            </a:r>
            <a:r>
              <a:rPr lang="es-DO" sz="2000" dirty="0" smtClean="0"/>
              <a:t>.</a:t>
            </a:r>
          </a:p>
          <a:p>
            <a:endParaRPr lang="es-ES_tradnl" sz="2000" dirty="0"/>
          </a:p>
          <a:p>
            <a:r>
              <a:rPr lang="es-DO" sz="2000" b="1" dirty="0"/>
              <a:t>Empleadas: </a:t>
            </a:r>
            <a:r>
              <a:rPr lang="es-DO" sz="2000" dirty="0"/>
              <a:t>son aquellas mujeres que trabajan en el Salón de Belleza brindándoles servicios a los clientes, entre ellas están:</a:t>
            </a:r>
            <a:endParaRPr lang="es-ES_tradnl" sz="2000" dirty="0"/>
          </a:p>
          <a:p>
            <a:pPr lvl="0">
              <a:buFont typeface="Wingdings" pitchFamily="2" charset="2"/>
              <a:buChar char="v"/>
            </a:pPr>
            <a:r>
              <a:rPr lang="es-DO" sz="2000" dirty="0"/>
              <a:t>Estilistas </a:t>
            </a:r>
            <a:endParaRPr lang="es-ES_tradnl" sz="2000" dirty="0"/>
          </a:p>
          <a:p>
            <a:pPr lvl="0">
              <a:buFont typeface="Wingdings" pitchFamily="2" charset="2"/>
              <a:buChar char="v"/>
            </a:pPr>
            <a:r>
              <a:rPr lang="es-DO" sz="2000" dirty="0"/>
              <a:t>Peluqueros (as) </a:t>
            </a:r>
            <a:endParaRPr lang="es-ES_tradnl" sz="2000" dirty="0"/>
          </a:p>
          <a:p>
            <a:pPr lvl="0">
              <a:buFont typeface="Wingdings" pitchFamily="2" charset="2"/>
              <a:buChar char="v"/>
            </a:pPr>
            <a:r>
              <a:rPr lang="es-DO" sz="2000" dirty="0"/>
              <a:t>Manicuristas </a:t>
            </a:r>
            <a:endParaRPr lang="es-ES_tradnl" sz="2000" dirty="0"/>
          </a:p>
          <a:p>
            <a:pPr lvl="0">
              <a:buFont typeface="Wingdings" pitchFamily="2" charset="2"/>
              <a:buChar char="v"/>
            </a:pPr>
            <a:r>
              <a:rPr lang="es-DO" sz="2000" dirty="0"/>
              <a:t>Cajera</a:t>
            </a:r>
            <a:endParaRPr lang="es-ES_tradnl" sz="2000" dirty="0"/>
          </a:p>
          <a:p>
            <a:endParaRPr lang="es-ES_tradnl"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338078"/>
            <a:ext cx="8305800" cy="2862322"/>
          </a:xfrm>
          <a:prstGeom prst="rect">
            <a:avLst/>
          </a:prstGeom>
          <a:noFill/>
        </p:spPr>
        <p:txBody>
          <a:bodyPr wrap="square" rtlCol="0">
            <a:spAutoFit/>
          </a:bodyPr>
          <a:lstStyle/>
          <a:p>
            <a:pPr algn="ctr"/>
            <a:r>
              <a:rPr lang="es-DO" sz="2000" dirty="0"/>
              <a:t> </a:t>
            </a:r>
            <a:endParaRPr lang="es-ES_tradnl" sz="2000" u="sng" dirty="0"/>
          </a:p>
          <a:p>
            <a:pPr algn="ctr"/>
            <a:r>
              <a:rPr lang="es-DO" sz="2000" b="1" u="sng" dirty="0"/>
              <a:t>Descripción de la </a:t>
            </a:r>
            <a:r>
              <a:rPr lang="es-DO" sz="2000" b="1" u="sng" dirty="0" smtClean="0"/>
              <a:t>Empresa</a:t>
            </a:r>
          </a:p>
          <a:p>
            <a:pPr algn="ctr"/>
            <a:endParaRPr lang="es-ES_tradnl" sz="2000" u="sng" dirty="0"/>
          </a:p>
          <a:p>
            <a:r>
              <a:rPr lang="es-DO" sz="2000" dirty="0"/>
              <a:t>El salón de </a:t>
            </a:r>
            <a:r>
              <a:rPr lang="es-DO" sz="2000" dirty="0" err="1"/>
              <a:t>bellezauna</a:t>
            </a:r>
            <a:r>
              <a:rPr lang="es-DO" sz="2000" dirty="0"/>
              <a:t> empresa que se dedica a brindar servicios  de peluquería, peinados  y otros, cuenta con espacios para  el proceso del trabajo que se realiza, también cuenta con herramientas necesarias, revistas para tintes, cortes </a:t>
            </a:r>
            <a:r>
              <a:rPr lang="es-DO" sz="2000" dirty="0" err="1"/>
              <a:t>maniquiur</a:t>
            </a:r>
            <a:r>
              <a:rPr lang="es-DO" sz="2000" dirty="0"/>
              <a:t>, </a:t>
            </a:r>
            <a:r>
              <a:rPr lang="es-DO" sz="2000" dirty="0" err="1"/>
              <a:t>peinadosy</a:t>
            </a:r>
            <a:r>
              <a:rPr lang="es-DO" sz="2000" dirty="0"/>
              <a:t> otros, con una calidad de entretenimiento.</a:t>
            </a:r>
            <a:endParaRPr lang="es-ES_tradnl" sz="2000" dirty="0"/>
          </a:p>
          <a:p>
            <a:endParaRPr lang="es-ES_tradnl"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130076"/>
            <a:ext cx="8153400" cy="2554545"/>
          </a:xfrm>
          <a:prstGeom prst="rect">
            <a:avLst/>
          </a:prstGeom>
          <a:noFill/>
        </p:spPr>
        <p:txBody>
          <a:bodyPr wrap="square" rtlCol="0">
            <a:spAutoFit/>
          </a:bodyPr>
          <a:lstStyle/>
          <a:p>
            <a:pPr algn="ctr"/>
            <a:r>
              <a:rPr lang="es-DO" sz="2000" b="1" dirty="0"/>
              <a:t>ACTIVIDADES DEL PLAN</a:t>
            </a:r>
            <a:endParaRPr lang="es-ES_tradnl" sz="2000" dirty="0"/>
          </a:p>
          <a:p>
            <a:r>
              <a:rPr lang="es-DO" sz="2000" b="1" dirty="0"/>
              <a:t> </a:t>
            </a:r>
            <a:endParaRPr lang="es-ES_tradnl" sz="2000" dirty="0"/>
          </a:p>
          <a:p>
            <a:pPr algn="ctr"/>
            <a:r>
              <a:rPr lang="es-DO" sz="2000" b="1" dirty="0"/>
              <a:t>PLAN OPERATIVO DEL PROYECTO</a:t>
            </a:r>
            <a:endParaRPr lang="es-ES_tradnl" sz="2000" dirty="0"/>
          </a:p>
          <a:p>
            <a:r>
              <a:rPr lang="es-DO" sz="2000" b="1" i="1" dirty="0"/>
              <a:t> </a:t>
            </a:r>
            <a:endParaRPr lang="es-ES_tradnl" sz="2000" dirty="0"/>
          </a:p>
          <a:p>
            <a:r>
              <a:rPr lang="es-DO" sz="2000" dirty="0"/>
              <a:t>Dicho proyecto tendrá un plan operativo en el cual se presentaran los siguientes roles, actividades y los principales responsables de cada uno de ellos.</a:t>
            </a:r>
            <a:endParaRPr lang="es-ES_tradnl" sz="2000" dirty="0"/>
          </a:p>
          <a:p>
            <a:endParaRPr lang="es-ES_tradnl" sz="2000" dirty="0"/>
          </a:p>
        </p:txBody>
      </p:sp>
      <p:pic>
        <p:nvPicPr>
          <p:cNvPr id="5" name="4 Imagen" descr="CaptureW.PNG"/>
          <p:cNvPicPr>
            <a:picLocks noChangeAspect="1"/>
          </p:cNvPicPr>
          <p:nvPr/>
        </p:nvPicPr>
        <p:blipFill>
          <a:blip r:embed="rId2"/>
          <a:srcRect l="5711" r="2919" b="7019"/>
          <a:stretch>
            <a:fillRect/>
          </a:stretch>
        </p:blipFill>
        <p:spPr>
          <a:xfrm>
            <a:off x="609600" y="2438400"/>
            <a:ext cx="7620000" cy="2301875"/>
          </a:xfrm>
          <a:prstGeom prst="rect">
            <a:avLst/>
          </a:prstGeom>
        </p:spPr>
      </p:pic>
      <p:sp>
        <p:nvSpPr>
          <p:cNvPr id="6" name="5 CuadroTexto"/>
          <p:cNvSpPr txBox="1"/>
          <p:nvPr/>
        </p:nvSpPr>
        <p:spPr>
          <a:xfrm>
            <a:off x="457200" y="5410200"/>
            <a:ext cx="8153400" cy="1015663"/>
          </a:xfrm>
          <a:prstGeom prst="rect">
            <a:avLst/>
          </a:prstGeom>
          <a:noFill/>
        </p:spPr>
        <p:txBody>
          <a:bodyPr wrap="square" rtlCol="0">
            <a:spAutoFit/>
          </a:bodyPr>
          <a:lstStyle/>
          <a:p>
            <a:r>
              <a:rPr lang="es-DO" sz="2000" dirty="0"/>
              <a:t>Cado uno de estos planes se ejecutaran diario dependiendo de lo que determine la institución encargada del proyecto.</a:t>
            </a:r>
            <a:endParaRPr lang="es-ES_tradnl" sz="2000" dirty="0"/>
          </a:p>
          <a:p>
            <a:endParaRPr lang="es-ES_tradnl"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33600" y="228600"/>
            <a:ext cx="4267200" cy="646331"/>
          </a:xfrm>
          <a:prstGeom prst="rect">
            <a:avLst/>
          </a:prstGeom>
          <a:noFill/>
        </p:spPr>
        <p:txBody>
          <a:bodyPr wrap="square" rtlCol="0">
            <a:spAutoFit/>
          </a:bodyPr>
          <a:lstStyle/>
          <a:p>
            <a:pPr algn="ctr"/>
            <a:r>
              <a:rPr lang="es-DO" b="1" u="sng" dirty="0"/>
              <a:t>ACTIVIDADES</a:t>
            </a:r>
            <a:endParaRPr lang="es-ES_tradnl" u="sng" dirty="0"/>
          </a:p>
          <a:p>
            <a:pPr algn="ctr"/>
            <a:endParaRPr lang="es-ES_tradnl" u="sng" dirty="0"/>
          </a:p>
        </p:txBody>
      </p:sp>
      <p:pic>
        <p:nvPicPr>
          <p:cNvPr id="5" name="4 Imagen" descr="CaptureYY.PNG"/>
          <p:cNvPicPr>
            <a:picLocks noChangeAspect="1"/>
          </p:cNvPicPr>
          <p:nvPr/>
        </p:nvPicPr>
        <p:blipFill>
          <a:blip r:embed="rId2"/>
          <a:srcRect l="5674" t="6946" r="1657" b="5070"/>
          <a:stretch>
            <a:fillRect/>
          </a:stretch>
        </p:blipFill>
        <p:spPr>
          <a:xfrm>
            <a:off x="401052" y="838200"/>
            <a:ext cx="8057148" cy="3124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276285"/>
            <a:ext cx="8382000" cy="5293757"/>
          </a:xfrm>
          <a:prstGeom prst="rect">
            <a:avLst/>
          </a:prstGeom>
          <a:noFill/>
        </p:spPr>
        <p:txBody>
          <a:bodyPr wrap="square" rtlCol="0">
            <a:spAutoFit/>
          </a:bodyPr>
          <a:lstStyle/>
          <a:p>
            <a:pPr algn="ctr"/>
            <a:r>
              <a:rPr lang="es-DO" sz="2000" b="1" u="sng" dirty="0"/>
              <a:t>RESULTADOS ESPERADOS </a:t>
            </a:r>
            <a:endParaRPr lang="es-ES_tradnl" sz="2000" u="sng" dirty="0"/>
          </a:p>
          <a:p>
            <a:r>
              <a:rPr lang="es-DO" sz="2000" dirty="0"/>
              <a:t> </a:t>
            </a:r>
            <a:endParaRPr lang="es-ES_tradnl" sz="2000" dirty="0"/>
          </a:p>
          <a:p>
            <a:r>
              <a:rPr lang="es-DO" sz="2000" dirty="0"/>
              <a:t>Mediante este proyecto se ha podido evidenciar la necesidad que surge en el sector de un salón de belleza para todos aquellos que frecuentan el área, sea por motivo de negocio, estudio o empleo, sin embargo al diseñar el mismo se ha tomado en cuenta ciertos resultados esperados, dentro de las cuales se encuentran:</a:t>
            </a:r>
            <a:endParaRPr lang="es-ES_tradnl" sz="2000" dirty="0"/>
          </a:p>
          <a:p>
            <a:r>
              <a:rPr lang="es-DO" sz="2000" dirty="0"/>
              <a:t>A demás de tener la satisfacción de los clientes, tendremos buenas entradas en la economía de la empresa.</a:t>
            </a:r>
            <a:endParaRPr lang="es-ES_tradnl" sz="2000" dirty="0"/>
          </a:p>
          <a:p>
            <a:r>
              <a:rPr lang="es-DO" sz="2000" dirty="0"/>
              <a:t>Veremos la innovación que tendremos con la tecnología ya que utilizaremos equipos sofisticados con las últimas tendencias en belleza.</a:t>
            </a:r>
            <a:endParaRPr lang="es-ES_tradnl" sz="2000" dirty="0"/>
          </a:p>
          <a:p>
            <a:r>
              <a:rPr lang="es-DO" sz="2000" dirty="0"/>
              <a:t>Verán las nuevas tendencias en cortes e iluminaciones y tintes de cabello para toda ocasión.</a:t>
            </a:r>
            <a:endParaRPr lang="es-ES_tradnl" sz="2000" dirty="0"/>
          </a:p>
          <a:p>
            <a:r>
              <a:rPr lang="es-DO" sz="2000" dirty="0"/>
              <a:t>Con nuestro proyecto daremos auge al municipio de Rivera ya que no hay una sala de belleza de este nivel tecnológico.</a:t>
            </a:r>
            <a:endParaRPr lang="es-ES_tradnl" sz="2000" dirty="0"/>
          </a:p>
          <a:p>
            <a:endParaRPr lang="es-ES_tradnl"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228600"/>
            <a:ext cx="8458200" cy="5324535"/>
          </a:xfrm>
          <a:prstGeom prst="rect">
            <a:avLst/>
          </a:prstGeom>
          <a:noFill/>
        </p:spPr>
        <p:txBody>
          <a:bodyPr wrap="square" rtlCol="0">
            <a:spAutoFit/>
          </a:bodyPr>
          <a:lstStyle/>
          <a:p>
            <a:pPr algn="ctr"/>
            <a:r>
              <a:rPr lang="es-DO" sz="2000" b="1" dirty="0"/>
              <a:t>IMPACTO DEL SALÓN EN EL SECTOR.</a:t>
            </a:r>
            <a:endParaRPr lang="es-ES_tradnl" sz="2000" dirty="0"/>
          </a:p>
          <a:p>
            <a:r>
              <a:rPr lang="es-DO" sz="2000" dirty="0"/>
              <a:t> </a:t>
            </a:r>
            <a:endParaRPr lang="es-ES_tradnl" sz="2000" dirty="0"/>
          </a:p>
          <a:p>
            <a:r>
              <a:rPr lang="es-DO" sz="2000" b="1" dirty="0"/>
              <a:t>Social:</a:t>
            </a:r>
            <a:endParaRPr lang="es-ES_tradnl" sz="2000" dirty="0"/>
          </a:p>
          <a:p>
            <a:r>
              <a:rPr lang="es-DO" sz="2000" dirty="0"/>
              <a:t>Motiva la comunidad para que tengan una buena imagen ante el círculo social en que se mueva.</a:t>
            </a:r>
            <a:endParaRPr lang="es-ES_tradnl" sz="2000" dirty="0"/>
          </a:p>
          <a:p>
            <a:r>
              <a:rPr lang="es-DO" sz="2000" dirty="0"/>
              <a:t> </a:t>
            </a:r>
            <a:endParaRPr lang="es-ES_tradnl" sz="2000" dirty="0"/>
          </a:p>
          <a:p>
            <a:r>
              <a:rPr lang="es-DO" sz="2000" b="1" dirty="0"/>
              <a:t>Económico:</a:t>
            </a:r>
            <a:endParaRPr lang="es-ES_tradnl" sz="2000" dirty="0"/>
          </a:p>
          <a:p>
            <a:r>
              <a:rPr lang="es-DO" sz="2000" dirty="0"/>
              <a:t>Es de bajo costo para que todo tipo de clientes, no importando sus condiciones económicas, pueda acceder a nuestros servicios.</a:t>
            </a:r>
            <a:endParaRPr lang="es-ES_tradnl" sz="2000" dirty="0"/>
          </a:p>
          <a:p>
            <a:r>
              <a:rPr lang="es-DO" sz="2000" dirty="0"/>
              <a:t> </a:t>
            </a:r>
            <a:endParaRPr lang="es-ES_tradnl" sz="2000" dirty="0"/>
          </a:p>
          <a:p>
            <a:r>
              <a:rPr lang="es-DO" sz="2000" b="1" dirty="0"/>
              <a:t>Ambiental:</a:t>
            </a:r>
            <a:endParaRPr lang="es-ES_tradnl" sz="2000" dirty="0"/>
          </a:p>
          <a:p>
            <a:r>
              <a:rPr lang="es-DO" sz="2000" dirty="0"/>
              <a:t>Se manejaran todos los químicos que se usan en la sala de belleza con mucha cautela teniendo en cuenta las leyes ambientales.</a:t>
            </a:r>
            <a:endParaRPr lang="es-ES_tradnl" sz="2000" dirty="0"/>
          </a:p>
          <a:p>
            <a:r>
              <a:rPr lang="es-DO" sz="2000" dirty="0"/>
              <a:t> </a:t>
            </a:r>
            <a:endParaRPr lang="es-ES_tradnl" sz="2000" dirty="0"/>
          </a:p>
          <a:p>
            <a:r>
              <a:rPr lang="es-DO" sz="2000" b="1" dirty="0"/>
              <a:t>Tecnológico:</a:t>
            </a:r>
            <a:endParaRPr lang="es-ES_tradnl" sz="2000" dirty="0"/>
          </a:p>
          <a:p>
            <a:r>
              <a:rPr lang="es-DO" sz="2000" dirty="0"/>
              <a:t>Adquiriremos quipos a la </a:t>
            </a:r>
            <a:r>
              <a:rPr lang="es-DO" sz="2000" dirty="0" err="1"/>
              <a:t>banguardia</a:t>
            </a:r>
            <a:r>
              <a:rPr lang="es-DO" sz="2000" dirty="0"/>
              <a:t> en belleza.</a:t>
            </a:r>
            <a:endParaRPr lang="es-ES_tradnl" sz="2000" dirty="0"/>
          </a:p>
          <a:p>
            <a:endParaRPr lang="es-ES_tradnl"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271522"/>
            <a:ext cx="8153400" cy="2862322"/>
          </a:xfrm>
          <a:prstGeom prst="rect">
            <a:avLst/>
          </a:prstGeom>
          <a:noFill/>
        </p:spPr>
        <p:txBody>
          <a:bodyPr wrap="square" rtlCol="0">
            <a:spAutoFit/>
          </a:bodyPr>
          <a:lstStyle/>
          <a:p>
            <a:r>
              <a:rPr lang="es-DO" sz="2000" dirty="0"/>
              <a:t> </a:t>
            </a:r>
            <a:endParaRPr lang="es-ES_tradnl" sz="2000" dirty="0"/>
          </a:p>
          <a:p>
            <a:pPr algn="ctr"/>
            <a:r>
              <a:rPr lang="es-DO" sz="2000" b="1" u="sng" dirty="0" smtClean="0"/>
              <a:t>INDICADORES</a:t>
            </a:r>
          </a:p>
          <a:p>
            <a:pPr algn="ctr"/>
            <a:endParaRPr lang="es-ES_tradnl" sz="2000" u="sng" dirty="0"/>
          </a:p>
          <a:p>
            <a:r>
              <a:rPr lang="es-DO" sz="2000" dirty="0"/>
              <a:t>Mediante este trabajo se ha podido determinar que los indicadores se presentan en base a las actividades y los resultados esperados en la empresa. Por lo tanto, presentamos un cuadro donde se presentan los posibles costos de los servicios que ofrecemos y que es  el sustento de las actividades y resultados esperados:</a:t>
            </a:r>
            <a:endParaRPr lang="es-ES_tradnl" sz="2000" dirty="0"/>
          </a:p>
          <a:p>
            <a:endParaRPr lang="es-ES_tradnl" sz="2000" dirty="0"/>
          </a:p>
        </p:txBody>
      </p:sp>
      <p:pic>
        <p:nvPicPr>
          <p:cNvPr id="5" name="4 Imagen" descr="CaptureYYFG.PNG"/>
          <p:cNvPicPr>
            <a:picLocks noChangeAspect="1"/>
          </p:cNvPicPr>
          <p:nvPr/>
        </p:nvPicPr>
        <p:blipFill>
          <a:blip r:embed="rId2"/>
          <a:srcRect l="6503" t="5315" r="5054" b="6990"/>
          <a:stretch>
            <a:fillRect/>
          </a:stretch>
        </p:blipFill>
        <p:spPr>
          <a:xfrm>
            <a:off x="609600" y="2438400"/>
            <a:ext cx="7894782" cy="38312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304800"/>
            <a:ext cx="8077200" cy="923330"/>
          </a:xfrm>
          <a:prstGeom prst="rect">
            <a:avLst/>
          </a:prstGeom>
          <a:noFill/>
        </p:spPr>
        <p:txBody>
          <a:bodyPr wrap="square" rtlCol="0">
            <a:spAutoFit/>
          </a:bodyPr>
          <a:lstStyle/>
          <a:p>
            <a:pPr algn="ctr"/>
            <a:r>
              <a:rPr lang="es-DO" b="1" i="1" dirty="0"/>
              <a:t>PRESUPUESTO DEL SALÓN UNISEX LA ELEGANCIA</a:t>
            </a:r>
            <a:endParaRPr lang="es-ES_tradnl" dirty="0"/>
          </a:p>
          <a:p>
            <a:pPr algn="ctr"/>
            <a:r>
              <a:rPr lang="es-DO" b="1" dirty="0"/>
              <a:t>(Expresado en RD$)</a:t>
            </a:r>
            <a:endParaRPr lang="es-ES_tradnl" dirty="0"/>
          </a:p>
          <a:p>
            <a:endParaRPr lang="es-ES_tradnl" dirty="0"/>
          </a:p>
        </p:txBody>
      </p:sp>
      <p:pic>
        <p:nvPicPr>
          <p:cNvPr id="5" name="4 Imagen" descr="Capture.PNG"/>
          <p:cNvPicPr>
            <a:picLocks noChangeAspect="1"/>
          </p:cNvPicPr>
          <p:nvPr/>
        </p:nvPicPr>
        <p:blipFill>
          <a:blip r:embed="rId2"/>
          <a:srcRect l="6995" t="4235" r="11077"/>
          <a:stretch>
            <a:fillRect/>
          </a:stretch>
        </p:blipFill>
        <p:spPr>
          <a:xfrm>
            <a:off x="228600" y="1134979"/>
            <a:ext cx="8458200" cy="5342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90600" y="764738"/>
            <a:ext cx="7239000" cy="2862322"/>
          </a:xfrm>
          <a:prstGeom prst="rect">
            <a:avLst/>
          </a:prstGeom>
          <a:noFill/>
        </p:spPr>
        <p:txBody>
          <a:bodyPr wrap="square" rtlCol="0">
            <a:spAutoFit/>
          </a:bodyPr>
          <a:lstStyle/>
          <a:p>
            <a:pPr algn="ctr"/>
            <a:r>
              <a:rPr lang="es-DO" sz="3600" b="1" i="1" dirty="0"/>
              <a:t> </a:t>
            </a:r>
            <a:endParaRPr lang="es-ES_tradnl" sz="3600" dirty="0"/>
          </a:p>
          <a:p>
            <a:pPr algn="ctr">
              <a:lnSpc>
                <a:spcPct val="150000"/>
              </a:lnSpc>
            </a:pPr>
            <a:r>
              <a:rPr lang="es-DO" sz="3600" b="1" i="1" dirty="0"/>
              <a:t>NOMBRE DEL PROYECTO</a:t>
            </a:r>
            <a:endParaRPr lang="es-ES_tradnl" sz="3600" dirty="0"/>
          </a:p>
          <a:p>
            <a:pPr algn="ctr">
              <a:lnSpc>
                <a:spcPct val="150000"/>
              </a:lnSpc>
            </a:pPr>
            <a:r>
              <a:rPr lang="es-DO" sz="3600" dirty="0"/>
              <a:t>Salón Unisex La Elegancia </a:t>
            </a:r>
            <a:endParaRPr lang="es-ES_tradnl" sz="3600" dirty="0"/>
          </a:p>
          <a:p>
            <a:pPr algn="ctr"/>
            <a:endParaRPr lang="es-ES_tradnl" sz="3600" dirty="0"/>
          </a:p>
        </p:txBody>
      </p:sp>
      <p:sp>
        <p:nvSpPr>
          <p:cNvPr id="5" name="4 CuadroTexto"/>
          <p:cNvSpPr txBox="1"/>
          <p:nvPr/>
        </p:nvSpPr>
        <p:spPr>
          <a:xfrm>
            <a:off x="381000" y="3657600"/>
            <a:ext cx="8686800" cy="1569660"/>
          </a:xfrm>
          <a:prstGeom prst="rect">
            <a:avLst/>
          </a:prstGeom>
          <a:noFill/>
        </p:spPr>
        <p:txBody>
          <a:bodyPr wrap="square" rtlCol="0">
            <a:spAutoFit/>
          </a:bodyPr>
          <a:lstStyle/>
          <a:p>
            <a:pPr algn="ctr"/>
            <a:r>
              <a:rPr lang="es-DO" sz="2400" b="1" i="1" dirty="0"/>
              <a:t> </a:t>
            </a:r>
            <a:endParaRPr lang="es-ES_tradnl" sz="2400" dirty="0"/>
          </a:p>
          <a:p>
            <a:pPr algn="ctr"/>
            <a:r>
              <a:rPr lang="es-DO" sz="2400" b="1" i="1" dirty="0"/>
              <a:t>ENTIDAD EJECUTORA DEL PROYECTO</a:t>
            </a:r>
            <a:endParaRPr lang="es-ES_tradnl" sz="2400" dirty="0"/>
          </a:p>
          <a:p>
            <a:pPr algn="ctr"/>
            <a:r>
              <a:rPr lang="es-DO" sz="2400" dirty="0"/>
              <a:t>ECLOF DOMINICANA</a:t>
            </a:r>
            <a:endParaRPr lang="es-ES_tradnl" sz="2400" dirty="0"/>
          </a:p>
          <a:p>
            <a:pPr algn="ctr"/>
            <a:endParaRPr lang="es-ES_tradnl"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apture1.PNG"/>
          <p:cNvPicPr>
            <a:picLocks noChangeAspect="1"/>
          </p:cNvPicPr>
          <p:nvPr/>
        </p:nvPicPr>
        <p:blipFill>
          <a:blip r:embed="rId2"/>
          <a:srcRect r="3855" b="5049"/>
          <a:stretch>
            <a:fillRect/>
          </a:stretch>
        </p:blipFill>
        <p:spPr>
          <a:xfrm>
            <a:off x="228600" y="1447800"/>
            <a:ext cx="8534400" cy="4876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76200"/>
            <a:ext cx="8229600" cy="6740307"/>
          </a:xfrm>
          <a:prstGeom prst="rect">
            <a:avLst/>
          </a:prstGeom>
          <a:noFill/>
        </p:spPr>
        <p:txBody>
          <a:bodyPr wrap="square" rtlCol="0">
            <a:spAutoFit/>
          </a:bodyPr>
          <a:lstStyle/>
          <a:p>
            <a:pPr algn="ctr"/>
            <a:r>
              <a:rPr lang="es-DO" b="1" dirty="0" smtClean="0"/>
              <a:t>ANÁLISIS DAFO</a:t>
            </a:r>
            <a:endParaRPr lang="es-ES_tradnl" dirty="0" smtClean="0"/>
          </a:p>
          <a:p>
            <a:r>
              <a:rPr lang="es-DO" dirty="0" smtClean="0"/>
              <a:t>Se detallan las Amenazas, Oportunidades, Fortalezas y Debilidades del proyecto:</a:t>
            </a:r>
            <a:endParaRPr lang="es-ES_tradnl" dirty="0" smtClean="0"/>
          </a:p>
          <a:p>
            <a:r>
              <a:rPr lang="es-DO" dirty="0" smtClean="0"/>
              <a:t> </a:t>
            </a:r>
            <a:endParaRPr lang="es-ES_tradnl" dirty="0" smtClean="0"/>
          </a:p>
          <a:p>
            <a:r>
              <a:rPr lang="es-DO" b="1" dirty="0" smtClean="0"/>
              <a:t>FORTALEZA: </a:t>
            </a:r>
            <a:endParaRPr lang="es-ES_tradnl" dirty="0" smtClean="0"/>
          </a:p>
          <a:p>
            <a:r>
              <a:rPr lang="es-DO" dirty="0" smtClean="0"/>
              <a:t>Prestaremos la mejor atención a nuestros clientes, haciéndolos sentir seguros, ya que contaremos con profesionales y la mejor calidad en nuestros productos.</a:t>
            </a:r>
            <a:endParaRPr lang="es-ES_tradnl" dirty="0" smtClean="0"/>
          </a:p>
          <a:p>
            <a:r>
              <a:rPr lang="es-DO" dirty="0" smtClean="0"/>
              <a:t>Trato personalizado a cada cliente.</a:t>
            </a:r>
            <a:endParaRPr lang="es-ES_tradnl" dirty="0" smtClean="0"/>
          </a:p>
          <a:p>
            <a:r>
              <a:rPr lang="es-DO" dirty="0" smtClean="0"/>
              <a:t>Ofrecer servicios complementarios: dietista y lavado capilar.</a:t>
            </a:r>
            <a:endParaRPr lang="es-ES_tradnl" dirty="0" smtClean="0"/>
          </a:p>
          <a:p>
            <a:endParaRPr lang="es-ES_tradnl" b="1" dirty="0" smtClean="0"/>
          </a:p>
          <a:p>
            <a:r>
              <a:rPr lang="es-DO" b="1" dirty="0" smtClean="0"/>
              <a:t>OPORTUNIDADES: </a:t>
            </a:r>
            <a:endParaRPr lang="es-ES_tradnl" dirty="0" smtClean="0"/>
          </a:p>
          <a:p>
            <a:r>
              <a:rPr lang="es-DO" dirty="0" smtClean="0"/>
              <a:t>Al ser un salón de belleza, este funcionara los 365 días del año, de lunes a domingo, y así ir surgiendo cada vez más, y hacernos conocidos.</a:t>
            </a:r>
          </a:p>
          <a:p>
            <a:endParaRPr lang="es-ES_tradnl" dirty="0" smtClean="0"/>
          </a:p>
          <a:p>
            <a:r>
              <a:rPr lang="es-DO" b="1" dirty="0" smtClean="0"/>
              <a:t>DEBILIDADES: </a:t>
            </a:r>
            <a:endParaRPr lang="es-ES_tradnl" dirty="0" smtClean="0"/>
          </a:p>
          <a:p>
            <a:r>
              <a:rPr lang="es-DO" dirty="0" smtClean="0"/>
              <a:t>Al ser un salón nuevo, nuestra debilidad es que la gente al no conocernos, no se sienta segura de nuestro servicio, no visitándonos y prefiriendo a la competencia.</a:t>
            </a:r>
          </a:p>
          <a:p>
            <a:endParaRPr lang="es-ES_tradnl" dirty="0" smtClean="0"/>
          </a:p>
          <a:p>
            <a:r>
              <a:rPr lang="es-DO" b="1" dirty="0" smtClean="0"/>
              <a:t>AMENAZAS: </a:t>
            </a:r>
            <a:endParaRPr lang="es-ES_tradnl" dirty="0" smtClean="0"/>
          </a:p>
          <a:p>
            <a:r>
              <a:rPr lang="es-DO" dirty="0" smtClean="0"/>
              <a:t>Inflaciones en la economía dominicana</a:t>
            </a:r>
            <a:endParaRPr lang="es-ES_tradnl" dirty="0" smtClean="0"/>
          </a:p>
          <a:p>
            <a:r>
              <a:rPr lang="es-DO" dirty="0" err="1" smtClean="0"/>
              <a:t>Inseguridaden</a:t>
            </a:r>
            <a:r>
              <a:rPr lang="es-DO" dirty="0" smtClean="0"/>
              <a:t> el sector  y sus alrededores</a:t>
            </a:r>
            <a:endParaRPr lang="es-ES_tradnl" dirty="0" smtClean="0"/>
          </a:p>
          <a:p>
            <a:endParaRPr lang="es-ES_tradn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66800" y="76200"/>
            <a:ext cx="6705600" cy="923330"/>
          </a:xfrm>
          <a:prstGeom prst="rect">
            <a:avLst/>
          </a:prstGeom>
          <a:noFill/>
        </p:spPr>
        <p:txBody>
          <a:bodyPr wrap="square" rtlCol="0">
            <a:spAutoFit/>
          </a:bodyPr>
          <a:lstStyle/>
          <a:p>
            <a:pPr algn="ctr"/>
            <a:r>
              <a:rPr lang="es-DO" b="1" i="1" dirty="0" smtClean="0"/>
              <a:t> </a:t>
            </a:r>
            <a:endParaRPr lang="es-ES_tradnl" dirty="0" smtClean="0"/>
          </a:p>
          <a:p>
            <a:pPr algn="ctr"/>
            <a:r>
              <a:rPr lang="es-DO" b="1" dirty="0" smtClean="0"/>
              <a:t>LOGO DEL SALÓN DE BELLEZA</a:t>
            </a:r>
            <a:endParaRPr lang="es-ES_tradnl" dirty="0" smtClean="0"/>
          </a:p>
          <a:p>
            <a:pPr algn="ctr"/>
            <a:endParaRPr lang="es-ES_tradnl" dirty="0"/>
          </a:p>
        </p:txBody>
      </p:sp>
      <p:pic>
        <p:nvPicPr>
          <p:cNvPr id="5" name="4 Imagen" descr="\\ALEX-PC\Users\Public\logo salon.png"/>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533400" y="304800"/>
            <a:ext cx="7620000" cy="5105400"/>
          </a:xfrm>
          <a:prstGeom prst="rect">
            <a:avLst/>
          </a:prstGeom>
          <a:noFill/>
          <a:ln>
            <a:noFill/>
          </a:ln>
        </p:spPr>
      </p:pic>
      <p:sp>
        <p:nvSpPr>
          <p:cNvPr id="6" name="5 CuadroTexto"/>
          <p:cNvSpPr txBox="1"/>
          <p:nvPr/>
        </p:nvSpPr>
        <p:spPr>
          <a:xfrm>
            <a:off x="1219200" y="4800600"/>
            <a:ext cx="6934200" cy="1477328"/>
          </a:xfrm>
          <a:prstGeom prst="rect">
            <a:avLst/>
          </a:prstGeom>
          <a:noFill/>
        </p:spPr>
        <p:txBody>
          <a:bodyPr wrap="square" rtlCol="0">
            <a:spAutoFit/>
          </a:bodyPr>
          <a:lstStyle/>
          <a:p>
            <a:pPr algn="ctr">
              <a:lnSpc>
                <a:spcPct val="150000"/>
              </a:lnSpc>
            </a:pPr>
            <a:r>
              <a:rPr lang="es-DO" sz="2000" b="1" dirty="0" smtClean="0"/>
              <a:t> </a:t>
            </a:r>
            <a:endParaRPr lang="es-ES_tradnl" sz="2000" dirty="0" smtClean="0"/>
          </a:p>
          <a:p>
            <a:pPr algn="ctr">
              <a:lnSpc>
                <a:spcPct val="150000"/>
              </a:lnSpc>
            </a:pPr>
            <a:r>
              <a:rPr lang="es-DO" sz="2000" b="1" dirty="0" smtClean="0"/>
              <a:t>SLOGAN</a:t>
            </a:r>
            <a:endParaRPr lang="es-ES_tradnl" sz="2000" dirty="0" smtClean="0"/>
          </a:p>
          <a:p>
            <a:pPr algn="ctr">
              <a:lnSpc>
                <a:spcPct val="150000"/>
              </a:lnSpc>
            </a:pPr>
            <a:r>
              <a:rPr lang="es-DO" sz="2000" dirty="0" smtClean="0"/>
              <a:t>"El arte de la belleza en nuestras manos</a:t>
            </a:r>
            <a:endParaRPr lang="es-ES_tradnl"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221694"/>
            <a:ext cx="8382000" cy="7017306"/>
          </a:xfrm>
          <a:prstGeom prst="rect">
            <a:avLst/>
          </a:prstGeom>
          <a:noFill/>
        </p:spPr>
        <p:txBody>
          <a:bodyPr wrap="square" rtlCol="0">
            <a:spAutoFit/>
          </a:bodyPr>
          <a:lstStyle/>
          <a:p>
            <a:pPr algn="ctr"/>
            <a:r>
              <a:rPr lang="es-DO" sz="2000" b="1" i="1" dirty="0" smtClean="0"/>
              <a:t>LOS INSUMOS UTILIZADOS PARA EL PROYECTO</a:t>
            </a:r>
            <a:endParaRPr lang="es-ES_tradnl" sz="2000" dirty="0" smtClean="0"/>
          </a:p>
          <a:p>
            <a:r>
              <a:rPr lang="es-DO" sz="2000" b="1" i="1" dirty="0" smtClean="0"/>
              <a:t> </a:t>
            </a:r>
            <a:endParaRPr lang="es-ES_tradnl" sz="2000" dirty="0" smtClean="0"/>
          </a:p>
          <a:p>
            <a:pPr marL="342900" lvl="0" indent="-342900">
              <a:lnSpc>
                <a:spcPct val="150000"/>
              </a:lnSpc>
              <a:buFont typeface="+mj-lt"/>
              <a:buAutoNum type="arabicPeriod"/>
            </a:pPr>
            <a:r>
              <a:rPr lang="es-DO" sz="2000" dirty="0" smtClean="0"/>
              <a:t>Mueble espera 4 plazas </a:t>
            </a:r>
            <a:endParaRPr lang="es-ES_tradnl" sz="2000" dirty="0" smtClean="0"/>
          </a:p>
          <a:p>
            <a:pPr marL="342900" lvl="0" indent="-342900">
              <a:lnSpc>
                <a:spcPct val="150000"/>
              </a:lnSpc>
              <a:buFont typeface="+mj-lt"/>
              <a:buAutoNum type="arabicPeriod"/>
            </a:pPr>
            <a:r>
              <a:rPr lang="es-DO" sz="2000" dirty="0" smtClean="0"/>
              <a:t>Lavado integrado Cerámica </a:t>
            </a:r>
            <a:r>
              <a:rPr lang="es-DO" sz="2000" dirty="0" err="1" smtClean="0"/>
              <a:t>Element</a:t>
            </a:r>
            <a:r>
              <a:rPr lang="es-DO" sz="2000" dirty="0" smtClean="0"/>
              <a:t> </a:t>
            </a:r>
            <a:endParaRPr lang="es-ES_tradnl" sz="2000" dirty="0" smtClean="0"/>
          </a:p>
          <a:p>
            <a:pPr marL="342900" lvl="0" indent="-342900">
              <a:lnSpc>
                <a:spcPct val="150000"/>
              </a:lnSpc>
              <a:buFont typeface="+mj-lt"/>
              <a:buAutoNum type="arabicPeriod"/>
            </a:pPr>
            <a:r>
              <a:rPr lang="es-DO" sz="2000" dirty="0" smtClean="0"/>
              <a:t>Mesa Auxiliar ½ Punto VQNNIQ </a:t>
            </a:r>
            <a:r>
              <a:rPr lang="es-DO" sz="2000" dirty="0" err="1" smtClean="0"/>
              <a:t>Mamp</a:t>
            </a:r>
            <a:r>
              <a:rPr lang="es-DO" sz="2000" dirty="0" smtClean="0"/>
              <a:t> </a:t>
            </a:r>
            <a:endParaRPr lang="es-ES_tradnl" sz="2000" dirty="0" smtClean="0"/>
          </a:p>
          <a:p>
            <a:pPr marL="342900" lvl="0" indent="-342900">
              <a:lnSpc>
                <a:spcPct val="150000"/>
              </a:lnSpc>
              <a:buFont typeface="+mj-lt"/>
              <a:buAutoNum type="arabicPeriod"/>
            </a:pPr>
            <a:r>
              <a:rPr lang="es-DO" sz="2000" dirty="0" smtClean="0"/>
              <a:t>Mesa Auxiliar </a:t>
            </a:r>
            <a:r>
              <a:rPr lang="es-DO" sz="2000" dirty="0" err="1" smtClean="0"/>
              <a:t>Roboth</a:t>
            </a:r>
            <a:r>
              <a:rPr lang="es-DO" sz="2000" dirty="0" smtClean="0"/>
              <a:t> Genio Sin Cortina</a:t>
            </a:r>
            <a:endParaRPr lang="es-ES_tradnl" sz="2000" dirty="0" smtClean="0"/>
          </a:p>
          <a:p>
            <a:pPr marL="342900" lvl="0" indent="-342900">
              <a:lnSpc>
                <a:spcPct val="150000"/>
              </a:lnSpc>
              <a:buFont typeface="+mj-lt"/>
              <a:buAutoNum type="arabicPeriod"/>
            </a:pPr>
            <a:r>
              <a:rPr lang="es-DO" sz="2000" dirty="0" smtClean="0"/>
              <a:t>Juego de Manicure </a:t>
            </a:r>
            <a:endParaRPr lang="es-ES_tradnl" sz="2000" dirty="0" smtClean="0"/>
          </a:p>
          <a:p>
            <a:pPr marL="342900" lvl="0" indent="-342900">
              <a:lnSpc>
                <a:spcPct val="150000"/>
              </a:lnSpc>
              <a:buFont typeface="+mj-lt"/>
              <a:buAutoNum type="arabicPeriod"/>
            </a:pPr>
            <a:r>
              <a:rPr lang="es-DO" sz="2000" dirty="0" smtClean="0"/>
              <a:t>Banco de </a:t>
            </a:r>
            <a:r>
              <a:rPr lang="es-DO" sz="2000" dirty="0" err="1" smtClean="0"/>
              <a:t>Pedicure</a:t>
            </a:r>
            <a:r>
              <a:rPr lang="es-DO" sz="2000" dirty="0" smtClean="0"/>
              <a:t> </a:t>
            </a:r>
            <a:endParaRPr lang="es-ES_tradnl" sz="2000" dirty="0" smtClean="0"/>
          </a:p>
          <a:p>
            <a:pPr marL="342900" lvl="0" indent="-342900">
              <a:lnSpc>
                <a:spcPct val="150000"/>
              </a:lnSpc>
              <a:buFont typeface="+mj-lt"/>
              <a:buAutoNum type="arabicPeriod"/>
            </a:pPr>
            <a:r>
              <a:rPr lang="es-DO" sz="2000" dirty="0" smtClean="0"/>
              <a:t>Sillón </a:t>
            </a:r>
            <a:r>
              <a:rPr lang="es-DO" sz="2000" dirty="0" err="1" smtClean="0"/>
              <a:t>Neumatico</a:t>
            </a:r>
            <a:r>
              <a:rPr lang="es-DO" sz="2000" dirty="0" smtClean="0"/>
              <a:t> </a:t>
            </a:r>
            <a:r>
              <a:rPr lang="es-DO" sz="2000" dirty="0" err="1" smtClean="0"/>
              <a:t>Classic</a:t>
            </a:r>
            <a:r>
              <a:rPr lang="es-DO" sz="2000" dirty="0" smtClean="0"/>
              <a:t> </a:t>
            </a:r>
            <a:endParaRPr lang="es-ES_tradnl" sz="2000" dirty="0" smtClean="0"/>
          </a:p>
          <a:p>
            <a:pPr marL="342900" lvl="0" indent="-342900">
              <a:lnSpc>
                <a:spcPct val="150000"/>
              </a:lnSpc>
              <a:buFont typeface="+mj-lt"/>
              <a:buAutoNum type="arabicPeriod"/>
            </a:pPr>
            <a:r>
              <a:rPr lang="es-DO" sz="2000" dirty="0" smtClean="0"/>
              <a:t>Sillón Hidráulico </a:t>
            </a:r>
            <a:r>
              <a:rPr lang="es-DO" sz="2000" dirty="0" err="1" smtClean="0"/>
              <a:t>Element</a:t>
            </a:r>
            <a:r>
              <a:rPr lang="es-DO" sz="2000" dirty="0" smtClean="0"/>
              <a:t> </a:t>
            </a:r>
            <a:endParaRPr lang="es-ES_tradnl" sz="2000" dirty="0" smtClean="0"/>
          </a:p>
          <a:p>
            <a:pPr marL="342900" lvl="0" indent="-342900">
              <a:lnSpc>
                <a:spcPct val="150000"/>
              </a:lnSpc>
              <a:buFont typeface="+mj-lt"/>
              <a:buAutoNum type="arabicPeriod"/>
            </a:pPr>
            <a:r>
              <a:rPr lang="es-DO" sz="2000" dirty="0" smtClean="0"/>
              <a:t>Espejo de 2 metros </a:t>
            </a:r>
            <a:endParaRPr lang="es-ES_tradnl" sz="2000" dirty="0" smtClean="0"/>
          </a:p>
          <a:p>
            <a:pPr marL="342900" lvl="0" indent="-342900">
              <a:lnSpc>
                <a:spcPct val="150000"/>
              </a:lnSpc>
              <a:buFont typeface="+mj-lt"/>
              <a:buAutoNum type="arabicPeriod"/>
            </a:pPr>
            <a:r>
              <a:rPr lang="es-DO" sz="2000" dirty="0" smtClean="0"/>
              <a:t>Tocador pedestal 2 metros</a:t>
            </a:r>
          </a:p>
          <a:p>
            <a:pPr marL="457200" lvl="0" indent="-457200">
              <a:lnSpc>
                <a:spcPct val="150000"/>
              </a:lnSpc>
              <a:buFont typeface="+mj-lt"/>
              <a:buAutoNum type="arabicPeriod"/>
            </a:pPr>
            <a:r>
              <a:rPr lang="es-DO" sz="2000" dirty="0" smtClean="0"/>
              <a:t>Plancha Turmalina Electrónica </a:t>
            </a:r>
            <a:endParaRPr lang="es-ES_tradnl" sz="2000" dirty="0" smtClean="0"/>
          </a:p>
          <a:p>
            <a:pPr marL="457200" lvl="0" indent="-457200">
              <a:lnSpc>
                <a:spcPct val="150000"/>
              </a:lnSpc>
              <a:buFont typeface="+mj-lt"/>
              <a:buAutoNum type="arabicPeriod"/>
            </a:pPr>
            <a:r>
              <a:rPr lang="es-DO" sz="2000" dirty="0" smtClean="0"/>
              <a:t>Plancha </a:t>
            </a:r>
            <a:r>
              <a:rPr lang="es-DO" sz="2000" dirty="0" err="1" smtClean="0"/>
              <a:t>Vezia</a:t>
            </a:r>
            <a:r>
              <a:rPr lang="es-DO" sz="2000" dirty="0" smtClean="0"/>
              <a:t> </a:t>
            </a:r>
            <a:endParaRPr lang="es-ES_tradnl" sz="2000" dirty="0" smtClean="0"/>
          </a:p>
          <a:p>
            <a:pPr marL="342900" lvl="0" indent="-342900">
              <a:lnSpc>
                <a:spcPct val="150000"/>
              </a:lnSpc>
            </a:pPr>
            <a:r>
              <a:rPr lang="es-DO" sz="2000" dirty="0" smtClean="0"/>
              <a:t> </a:t>
            </a:r>
            <a:endParaRPr lang="es-ES_tradnl" sz="2000" dirty="0" smtClean="0"/>
          </a:p>
          <a:p>
            <a:endParaRPr lang="es-ES_tradnl"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228600"/>
            <a:ext cx="8001000" cy="5632311"/>
          </a:xfrm>
          <a:prstGeom prst="rect">
            <a:avLst/>
          </a:prstGeom>
          <a:noFill/>
        </p:spPr>
        <p:txBody>
          <a:bodyPr wrap="square" rtlCol="0">
            <a:spAutoFit/>
          </a:bodyPr>
          <a:lstStyle/>
          <a:p>
            <a:pPr lvl="0">
              <a:lnSpc>
                <a:spcPct val="150000"/>
              </a:lnSpc>
            </a:pPr>
            <a:r>
              <a:rPr lang="es-DO" sz="2000" dirty="0" smtClean="0"/>
              <a:t>13. Maquina </a:t>
            </a:r>
            <a:r>
              <a:rPr lang="es-DO" sz="2000" dirty="0" err="1" smtClean="0"/>
              <a:t>Peanut</a:t>
            </a:r>
            <a:r>
              <a:rPr lang="es-DO" sz="2000" dirty="0" smtClean="0"/>
              <a:t> Tropical </a:t>
            </a:r>
            <a:r>
              <a:rPr lang="es-DO" sz="2000" dirty="0" err="1" smtClean="0"/>
              <a:t>Nuts</a:t>
            </a:r>
            <a:endParaRPr lang="es-ES_tradnl" sz="2000" dirty="0" smtClean="0"/>
          </a:p>
          <a:p>
            <a:pPr lvl="0">
              <a:lnSpc>
                <a:spcPct val="150000"/>
              </a:lnSpc>
            </a:pPr>
            <a:r>
              <a:rPr lang="es-DO" sz="2000" dirty="0" smtClean="0"/>
              <a:t>14. Maquina </a:t>
            </a:r>
            <a:r>
              <a:rPr lang="es-DO" sz="2000" dirty="0" err="1" smtClean="0"/>
              <a:t>Whal</a:t>
            </a:r>
            <a:r>
              <a:rPr lang="es-DO" sz="2000" dirty="0" smtClean="0"/>
              <a:t> </a:t>
            </a:r>
            <a:r>
              <a:rPr lang="es-DO" sz="2000" dirty="0" err="1" smtClean="0"/>
              <a:t>Senior</a:t>
            </a:r>
            <a:r>
              <a:rPr lang="es-DO" sz="2000" dirty="0" smtClean="0"/>
              <a:t> </a:t>
            </a:r>
            <a:r>
              <a:rPr lang="es-DO" sz="2000" dirty="0" err="1" smtClean="0"/>
              <a:t>Clipers</a:t>
            </a:r>
            <a:r>
              <a:rPr lang="es-DO" sz="2000" dirty="0" smtClean="0"/>
              <a:t> </a:t>
            </a:r>
            <a:endParaRPr lang="es-ES_tradnl" sz="2000" dirty="0" smtClean="0"/>
          </a:p>
          <a:p>
            <a:pPr lvl="0">
              <a:lnSpc>
                <a:spcPct val="150000"/>
              </a:lnSpc>
            </a:pPr>
            <a:r>
              <a:rPr lang="es-DO" sz="2000" dirty="0" smtClean="0"/>
              <a:t>15. Set de Brochas con 7 </a:t>
            </a:r>
            <a:endParaRPr lang="es-ES_tradnl" sz="2000" dirty="0" smtClean="0"/>
          </a:p>
          <a:p>
            <a:pPr lvl="0">
              <a:lnSpc>
                <a:spcPct val="150000"/>
              </a:lnSpc>
            </a:pPr>
            <a:r>
              <a:rPr lang="es-DO" sz="2000" dirty="0" smtClean="0"/>
              <a:t>16. Kit de Rizado para Pestañas Lujo</a:t>
            </a:r>
            <a:endParaRPr lang="es-ES_tradnl" sz="2000" dirty="0" smtClean="0"/>
          </a:p>
          <a:p>
            <a:pPr lvl="0">
              <a:lnSpc>
                <a:spcPct val="150000"/>
              </a:lnSpc>
            </a:pPr>
            <a:r>
              <a:rPr lang="es-DO" sz="2000" dirty="0" smtClean="0"/>
              <a:t>17. Kit de Extensión de Pestañas </a:t>
            </a:r>
            <a:endParaRPr lang="es-ES_tradnl" sz="2000" dirty="0" smtClean="0"/>
          </a:p>
          <a:p>
            <a:pPr lvl="0">
              <a:lnSpc>
                <a:spcPct val="150000"/>
              </a:lnSpc>
            </a:pPr>
            <a:r>
              <a:rPr lang="es-DO" sz="2000" dirty="0" smtClean="0"/>
              <a:t>18. Estuche para </a:t>
            </a:r>
            <a:r>
              <a:rPr lang="es-DO" sz="2000" dirty="0" err="1" smtClean="0"/>
              <a:t>Pedicure</a:t>
            </a:r>
            <a:r>
              <a:rPr lang="es-DO" sz="2000" dirty="0" smtClean="0"/>
              <a:t> </a:t>
            </a:r>
            <a:endParaRPr lang="es-ES_tradnl" sz="2000" dirty="0" smtClean="0"/>
          </a:p>
          <a:p>
            <a:pPr lvl="0">
              <a:lnSpc>
                <a:spcPct val="150000"/>
              </a:lnSpc>
            </a:pPr>
            <a:r>
              <a:rPr lang="es-DO" sz="2000" dirty="0" smtClean="0"/>
              <a:t>19. Secadora </a:t>
            </a:r>
            <a:r>
              <a:rPr lang="es-DO" sz="2000" dirty="0" err="1" smtClean="0"/>
              <a:t>Xtreme</a:t>
            </a:r>
            <a:r>
              <a:rPr lang="es-DO" sz="2000" dirty="0" smtClean="0"/>
              <a:t> </a:t>
            </a:r>
            <a:r>
              <a:rPr lang="es-DO" sz="2000" dirty="0" err="1" smtClean="0"/>
              <a:t>Mickra</a:t>
            </a:r>
            <a:r>
              <a:rPr lang="es-DO" sz="2000" dirty="0" smtClean="0"/>
              <a:t> </a:t>
            </a:r>
            <a:endParaRPr lang="es-ES_tradnl" sz="2000" dirty="0" smtClean="0"/>
          </a:p>
          <a:p>
            <a:pPr lvl="0">
              <a:lnSpc>
                <a:spcPct val="150000"/>
              </a:lnSpc>
            </a:pPr>
            <a:r>
              <a:rPr lang="es-DO" sz="2000" dirty="0" smtClean="0"/>
              <a:t>20. Secadora </a:t>
            </a:r>
            <a:r>
              <a:rPr lang="es-DO" sz="2000" dirty="0" err="1" smtClean="0"/>
              <a:t>Titanium</a:t>
            </a:r>
            <a:r>
              <a:rPr lang="es-DO" sz="2000" dirty="0" smtClean="0"/>
              <a:t> Compact Gama </a:t>
            </a:r>
            <a:endParaRPr lang="es-ES_tradnl" sz="2000" dirty="0" smtClean="0"/>
          </a:p>
          <a:p>
            <a:pPr lvl="0">
              <a:lnSpc>
                <a:spcPct val="150000"/>
              </a:lnSpc>
            </a:pPr>
            <a:r>
              <a:rPr lang="es-DO" sz="2000" dirty="0" smtClean="0"/>
              <a:t>21. Tijeras </a:t>
            </a:r>
            <a:r>
              <a:rPr lang="es-DO" sz="2000" dirty="0" err="1" smtClean="0"/>
              <a:t>Sekai</a:t>
            </a:r>
            <a:r>
              <a:rPr lang="es-DO" sz="2000" dirty="0" smtClean="0"/>
              <a:t> C. Convexa 5 ½ </a:t>
            </a:r>
            <a:endParaRPr lang="es-ES_tradnl" sz="2000" dirty="0" smtClean="0"/>
          </a:p>
          <a:p>
            <a:pPr lvl="0">
              <a:lnSpc>
                <a:spcPct val="150000"/>
              </a:lnSpc>
            </a:pPr>
            <a:r>
              <a:rPr lang="es-DO" sz="2000" dirty="0" smtClean="0"/>
              <a:t>22. Tijeras </a:t>
            </a:r>
            <a:r>
              <a:rPr lang="es-DO" sz="2000" dirty="0" err="1" smtClean="0"/>
              <a:t>Sekai</a:t>
            </a:r>
            <a:r>
              <a:rPr lang="es-DO" sz="2000" dirty="0" smtClean="0"/>
              <a:t> para </a:t>
            </a:r>
            <a:r>
              <a:rPr lang="es-DO" sz="2000" dirty="0" err="1" smtClean="0"/>
              <a:t>Degrafilar</a:t>
            </a:r>
            <a:r>
              <a:rPr lang="es-DO" sz="2000" dirty="0" smtClean="0"/>
              <a:t> 8 dientes cocodrilo </a:t>
            </a:r>
            <a:endParaRPr lang="es-ES_tradnl" sz="2000" dirty="0" smtClean="0"/>
          </a:p>
          <a:p>
            <a:pPr lvl="0">
              <a:lnSpc>
                <a:spcPct val="150000"/>
              </a:lnSpc>
            </a:pPr>
            <a:r>
              <a:rPr lang="es-DO" sz="2000" dirty="0" smtClean="0"/>
              <a:t>23. Tijeras para entresacar</a:t>
            </a:r>
            <a:endParaRPr lang="es-ES_tradnl" sz="2000" dirty="0" smtClean="0"/>
          </a:p>
          <a:p>
            <a:pPr>
              <a:lnSpc>
                <a:spcPct val="150000"/>
              </a:lnSpc>
            </a:pPr>
            <a:endParaRPr lang="es-ES_tradnl"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335101"/>
            <a:ext cx="8534400" cy="3170099"/>
          </a:xfrm>
          <a:prstGeom prst="rect">
            <a:avLst/>
          </a:prstGeom>
          <a:noFill/>
        </p:spPr>
        <p:txBody>
          <a:bodyPr wrap="square" rtlCol="0">
            <a:spAutoFit/>
          </a:bodyPr>
          <a:lstStyle/>
          <a:p>
            <a:pPr algn="ctr"/>
            <a:r>
              <a:rPr lang="es-DO" sz="2000" b="1" i="1" dirty="0" smtClean="0"/>
              <a:t>APORTES DE LOS BENEFICIOS</a:t>
            </a:r>
          </a:p>
          <a:p>
            <a:pPr algn="ctr"/>
            <a:endParaRPr lang="es-ES_tradnl" sz="2000" dirty="0" smtClean="0"/>
          </a:p>
          <a:p>
            <a:r>
              <a:rPr lang="es-DO" sz="2000" dirty="0" smtClean="0"/>
              <a:t>Para la realización y el éxito de este proyecto se realizaron aportes importantes por la empresa ECLOF DOMINICANA, la cual brindo sus apoyos para que este proyecto sea un éxito, mediante los aportes realizados por la empresa se encuentran el financiamiento del proyecto, en el cual se desembolsó una suma de RD$ 350, 000.00  como financiamiento del proyecto para al alquiler del local, la compra de los insumos entre otros.</a:t>
            </a:r>
            <a:endParaRPr lang="es-ES_tradnl" sz="2000" dirty="0" smtClean="0"/>
          </a:p>
          <a:p>
            <a:endParaRPr lang="es-ES_tradnl"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62000" y="152400"/>
            <a:ext cx="7391400" cy="646331"/>
          </a:xfrm>
          <a:prstGeom prst="rect">
            <a:avLst/>
          </a:prstGeom>
          <a:noFill/>
        </p:spPr>
        <p:txBody>
          <a:bodyPr wrap="square" rtlCol="0">
            <a:spAutoFit/>
          </a:bodyPr>
          <a:lstStyle/>
          <a:p>
            <a:pPr algn="ctr"/>
            <a:r>
              <a:rPr lang="es-DO" b="1" i="1" dirty="0" smtClean="0"/>
              <a:t>CRONOGRAMA </a:t>
            </a:r>
            <a:endParaRPr lang="es-ES_tradnl" dirty="0" smtClean="0"/>
          </a:p>
          <a:p>
            <a:pPr algn="ctr"/>
            <a:endParaRPr lang="es-ES_tradnl" dirty="0"/>
          </a:p>
        </p:txBody>
      </p:sp>
      <p:pic>
        <p:nvPicPr>
          <p:cNvPr id="5" name="4 Imagen" descr="Capturerr.PNG"/>
          <p:cNvPicPr>
            <a:picLocks noChangeAspect="1"/>
          </p:cNvPicPr>
          <p:nvPr/>
        </p:nvPicPr>
        <p:blipFill>
          <a:blip r:embed="rId2"/>
          <a:srcRect l="1265" r="206"/>
          <a:stretch>
            <a:fillRect/>
          </a:stretch>
        </p:blipFill>
        <p:spPr>
          <a:xfrm>
            <a:off x="152400" y="533400"/>
            <a:ext cx="8540768" cy="51390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245685"/>
            <a:ext cx="8534400" cy="7171194"/>
          </a:xfrm>
          <a:prstGeom prst="rect">
            <a:avLst/>
          </a:prstGeom>
          <a:noFill/>
        </p:spPr>
        <p:txBody>
          <a:bodyPr wrap="square" rtlCol="0">
            <a:spAutoFit/>
          </a:bodyPr>
          <a:lstStyle/>
          <a:p>
            <a:r>
              <a:rPr lang="es-DO" sz="2000" dirty="0" smtClean="0"/>
              <a:t> </a:t>
            </a:r>
            <a:endParaRPr lang="es-ES_tradnl" sz="2000" dirty="0" smtClean="0"/>
          </a:p>
          <a:p>
            <a:pPr algn="ctr"/>
            <a:r>
              <a:rPr lang="es-DO" sz="2000" b="1" dirty="0" smtClean="0"/>
              <a:t>CONCLUSIÓN </a:t>
            </a:r>
            <a:endParaRPr lang="es-ES_tradnl" sz="2000" b="1" dirty="0" smtClean="0"/>
          </a:p>
          <a:p>
            <a:r>
              <a:rPr lang="es-DO" sz="2000" dirty="0" smtClean="0"/>
              <a:t> </a:t>
            </a:r>
            <a:endParaRPr lang="es-ES_tradnl" sz="2000" dirty="0" smtClean="0"/>
          </a:p>
          <a:p>
            <a:r>
              <a:rPr lang="es-DO" sz="2000" dirty="0" smtClean="0"/>
              <a:t>Este trabajo ha sido determinante en la asignatura de administración de empresas I, ya que mediante el mismo se ha podido adquirir conocimientos significativos en cuanto a la creación de una empresa o un proyecto. </a:t>
            </a:r>
          </a:p>
          <a:p>
            <a:endParaRPr lang="es-ES_tradnl" sz="2000" dirty="0" smtClean="0"/>
          </a:p>
          <a:p>
            <a:r>
              <a:rPr lang="es-DO" sz="2000" dirty="0" smtClean="0"/>
              <a:t>Por lo que nuestro enfoque ha sido crear un salón de belleza, entendiendo que el ser humano actual se preocupa por su aspecto personal de como se ve en el mundo exterior, tomando en cuenta que la estética juaga un papel importante percepción de la belleza, considerando que las necesidades encontradas en el sector han sido muy evidente.</a:t>
            </a:r>
          </a:p>
          <a:p>
            <a:endParaRPr lang="es-ES_tradnl" sz="2000" dirty="0" smtClean="0"/>
          </a:p>
          <a:p>
            <a:r>
              <a:rPr lang="es-DO" sz="2000" dirty="0" smtClean="0"/>
              <a:t>Este trabajo es un compendio de información que será útil a los futuros profesionales y aquellas personas que desean establecer un negocio con el mismo carácter.</a:t>
            </a:r>
            <a:endParaRPr lang="es-ES_tradnl" sz="2000" dirty="0" smtClean="0"/>
          </a:p>
          <a:p>
            <a:r>
              <a:rPr lang="es-DO" sz="2000" dirty="0" smtClean="0"/>
              <a:t>Mediante este informe se puso de manifiesto los conocimientos adquiridos en el aula en cuanto a las estrategias y técnicas necesarias para la creación de una empresa o entidad.  </a:t>
            </a:r>
            <a:endParaRPr lang="es-ES_tradnl" sz="2000" dirty="0" smtClean="0"/>
          </a:p>
          <a:p>
            <a:r>
              <a:rPr lang="es-DO" sz="2000" b="1" i="1" u="sng" dirty="0" smtClean="0"/>
              <a:t> </a:t>
            </a:r>
            <a:endParaRPr lang="es-ES_tradnl" sz="2000" u="sng" dirty="0" smtClean="0"/>
          </a:p>
          <a:p>
            <a:endParaRPr lang="es-ES_tradnl" sz="20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101560"/>
            <a:ext cx="8382000" cy="6832640"/>
          </a:xfrm>
          <a:prstGeom prst="rect">
            <a:avLst/>
          </a:prstGeom>
          <a:noFill/>
        </p:spPr>
        <p:txBody>
          <a:bodyPr wrap="square" rtlCol="0">
            <a:spAutoFit/>
          </a:bodyPr>
          <a:lstStyle/>
          <a:p>
            <a:pPr algn="ctr"/>
            <a:r>
              <a:rPr lang="es-DO" sz="2000" b="1" i="1" u="sng" dirty="0"/>
              <a:t>INTRODUCCIÓN </a:t>
            </a:r>
            <a:endParaRPr lang="es-ES_tradnl" sz="2000" u="sng" dirty="0"/>
          </a:p>
          <a:p>
            <a:r>
              <a:rPr lang="es-DO" sz="2000" dirty="0"/>
              <a:t> </a:t>
            </a:r>
            <a:endParaRPr lang="es-ES_tradnl" sz="2000" dirty="0"/>
          </a:p>
          <a:p>
            <a:r>
              <a:rPr lang="es-DO" sz="2000" dirty="0"/>
              <a:t>Nuestro trabajo consiste en la elaboración de un plan de empresa para la creación de un salón de peluquería y estética en el sector de Miraflores.</a:t>
            </a:r>
            <a:endParaRPr lang="es-ES_tradnl" sz="2000" dirty="0"/>
          </a:p>
          <a:p>
            <a:r>
              <a:rPr lang="es-DO" sz="2000" dirty="0"/>
              <a:t>Para poder desarrollar esta oportunidad de negocio estudiaremos la viabilidad técnica, económica y financiera en el cual se detallará todos los procesos y estrategias para convertir esta oportunidad en un proyecto concreto.</a:t>
            </a:r>
            <a:endParaRPr lang="es-ES_tradnl" sz="2000" dirty="0"/>
          </a:p>
          <a:p>
            <a:r>
              <a:rPr lang="es-DO" sz="2000" dirty="0"/>
              <a:t>Comenzaremos describiendo la actividad a desarrollar y analizaremos la situación actual en la que se encuentra a través de una aproximación al sector a grandes rasgos tanto a nivel nacional como local.</a:t>
            </a:r>
            <a:endParaRPr lang="es-ES_tradnl" sz="2000" dirty="0"/>
          </a:p>
          <a:p>
            <a:r>
              <a:rPr lang="es-DO" sz="2000" dirty="0"/>
              <a:t>A continuación, realizaremos un estudio exhaustivo del entorno de la empresa y su coyuntura económica. </a:t>
            </a:r>
            <a:endParaRPr lang="es-ES_tradnl" sz="2000" dirty="0"/>
          </a:p>
          <a:p>
            <a:r>
              <a:rPr lang="es-DO" sz="2000" dirty="0"/>
              <a:t>Posteriormente, conoceremos cual es el plan de operaciones del negocio basándonos en la localización, diseño del presupuesto y  los servicios brindados que se van a llevar a cabo en la empresa.</a:t>
            </a:r>
            <a:endParaRPr lang="es-ES_tradnl" sz="2000" dirty="0"/>
          </a:p>
          <a:p>
            <a:r>
              <a:rPr lang="es-DO" sz="2000" dirty="0"/>
              <a:t>En cuanto al análisis de la organización y de los recursos humanos, primero definiremos cual es la misión, visión, objetivos y valores de la empresa.</a:t>
            </a:r>
            <a:endParaRPr lang="es-ES_tradnl" sz="2000" dirty="0"/>
          </a:p>
          <a:p>
            <a:endParaRPr lang="es-ES_tradnl"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2400" y="478572"/>
            <a:ext cx="8534400" cy="4093428"/>
          </a:xfrm>
          <a:prstGeom prst="rect">
            <a:avLst/>
          </a:prstGeom>
          <a:noFill/>
        </p:spPr>
        <p:txBody>
          <a:bodyPr wrap="square" rtlCol="0">
            <a:spAutoFit/>
          </a:bodyPr>
          <a:lstStyle/>
          <a:p>
            <a:pPr algn="ctr"/>
            <a:r>
              <a:rPr lang="es-DO" sz="2000" b="1" u="sng" dirty="0"/>
              <a:t>HISTORIA DEL SALÓN DE BELLEZA </a:t>
            </a:r>
            <a:endParaRPr lang="es-DO" sz="2000" b="1" u="sng" dirty="0" smtClean="0"/>
          </a:p>
          <a:p>
            <a:pPr algn="ctr"/>
            <a:endParaRPr lang="es-ES_tradnl" sz="2000" u="sng" dirty="0"/>
          </a:p>
          <a:p>
            <a:r>
              <a:rPr lang="es-DO" sz="2000" dirty="0"/>
              <a:t>El Salón Unisex La Elegancia, fue creado en el año de 2005 por Adelaida y asociadas (estilista y propietaria del salón) y surge por la necesidad de suplir la creciente demanda de los servicios de belleza en el sector, ya que la ciudad solo contaba con un solo centro que prestaba estos servicios. Siendo así el segundo Salón de belleza en el sector de Miraflores.</a:t>
            </a:r>
            <a:endParaRPr lang="es-ES_tradnl" sz="2000" dirty="0"/>
          </a:p>
          <a:p>
            <a:r>
              <a:rPr lang="es-DO" sz="2000" dirty="0"/>
              <a:t> </a:t>
            </a:r>
            <a:endParaRPr lang="es-ES_tradnl" sz="2000" dirty="0"/>
          </a:p>
          <a:p>
            <a:r>
              <a:rPr lang="es-DO" sz="2000" dirty="0"/>
              <a:t>Lo que nos brinda credibilidad y confianza en la población, ya que contamos con mucha experiencia (11 años) y brindamos servicios, eficientes, personalizados y de calidad. Especializándonos constantemente con lo más nuevo en cortes, peinados, maquillaje etc.</a:t>
            </a:r>
            <a:endParaRPr lang="es-ES_tradnl"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04800" y="228600"/>
            <a:ext cx="8382000" cy="6247864"/>
          </a:xfrm>
          <a:prstGeom prst="rect">
            <a:avLst/>
          </a:prstGeom>
          <a:noFill/>
        </p:spPr>
        <p:txBody>
          <a:bodyPr wrap="square" rtlCol="0">
            <a:spAutoFit/>
          </a:bodyPr>
          <a:lstStyle/>
          <a:p>
            <a:r>
              <a:rPr lang="es-DO" sz="2000" dirty="0"/>
              <a:t> </a:t>
            </a:r>
            <a:endParaRPr lang="es-ES_tradnl" sz="2000" dirty="0"/>
          </a:p>
          <a:p>
            <a:pPr algn="ctr"/>
            <a:r>
              <a:rPr lang="es-DO" sz="2000" b="1" u="sng" dirty="0"/>
              <a:t>Misión </a:t>
            </a:r>
            <a:endParaRPr lang="es-ES_tradnl" sz="2000" b="1" u="sng" dirty="0"/>
          </a:p>
          <a:p>
            <a:r>
              <a:rPr lang="es-DO" sz="2000" dirty="0"/>
              <a:t>Es brindar un buen servicio a las personas en  peluquería, peinados y otros, con los  productos  recomendados de buena calidad, hacer que el cliente se sienta cómodo en nuestros ambientes como también que se sienta  satisfecho en cuanto al cambio que se le realizo en su aspecto físico de la cabellera</a:t>
            </a:r>
            <a:r>
              <a:rPr lang="es-DO" sz="2000" dirty="0" smtClean="0"/>
              <a:t>.</a:t>
            </a:r>
          </a:p>
          <a:p>
            <a:endParaRPr lang="es-DO" sz="2000" dirty="0"/>
          </a:p>
          <a:p>
            <a:pPr algn="ctr"/>
            <a:r>
              <a:rPr lang="es-DO" sz="2000" b="1" dirty="0"/>
              <a:t>Visión </a:t>
            </a:r>
            <a:endParaRPr lang="es-DO" sz="2000" b="1" dirty="0" smtClean="0"/>
          </a:p>
          <a:p>
            <a:endParaRPr lang="es-ES_tradnl" sz="2000" dirty="0"/>
          </a:p>
          <a:p>
            <a:r>
              <a:rPr lang="es-DO" sz="2000" dirty="0"/>
              <a:t>Llegar hacer la mejor  peluquería  y, expandirse en  cada zona  del Distrito Nacional  con los salones espaciosos para  cada proceso que se realiza cuando la persona requiere de cambio de su cabellera.</a:t>
            </a:r>
            <a:endParaRPr lang="es-ES_tradnl" sz="2000" dirty="0"/>
          </a:p>
          <a:p>
            <a:r>
              <a:rPr lang="es-DO" sz="2000" dirty="0"/>
              <a:t>Ser el líder en el mercado de  como centro de maquillaje, peluquería, estética y embellecimiento, manteniendo un alto  prestigio en todos sus servicios,  con alta rentabilidad y satisfacción plena de todos sus clientes; sirviendo además con  una eficiencia y dinamismo.</a:t>
            </a:r>
            <a:endParaRPr lang="es-ES_tradnl" sz="2000" dirty="0"/>
          </a:p>
          <a:p>
            <a:r>
              <a:rPr lang="es-DO" sz="2000" dirty="0"/>
              <a:t> </a:t>
            </a:r>
            <a:endParaRPr lang="es-ES_tradnl" sz="2000" dirty="0"/>
          </a:p>
          <a:p>
            <a:endParaRPr lang="es-ES_tradnl" sz="2000" dirty="0"/>
          </a:p>
          <a:p>
            <a:endParaRPr lang="es-ES_tradnl"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381000"/>
            <a:ext cx="8305800" cy="6863417"/>
          </a:xfrm>
          <a:prstGeom prst="rect">
            <a:avLst/>
          </a:prstGeom>
          <a:noFill/>
        </p:spPr>
        <p:txBody>
          <a:bodyPr wrap="square" rtlCol="0">
            <a:spAutoFit/>
          </a:bodyPr>
          <a:lstStyle/>
          <a:p>
            <a:pPr algn="ctr"/>
            <a:r>
              <a:rPr lang="es-DO" sz="2000" b="1" u="sng" dirty="0" smtClean="0"/>
              <a:t>Valores </a:t>
            </a:r>
          </a:p>
          <a:p>
            <a:pPr algn="ctr"/>
            <a:endParaRPr lang="es-ES_tradnl" sz="2000" u="sng" dirty="0" smtClean="0"/>
          </a:p>
          <a:p>
            <a:r>
              <a:rPr lang="es-DO" sz="2000" b="1" dirty="0" smtClean="0"/>
              <a:t>Servicio al Cliente: </a:t>
            </a:r>
            <a:r>
              <a:rPr lang="es-DO" sz="2000" dirty="0" smtClean="0"/>
              <a:t>Nos esmeramos en satisfacer las necesidades y expectativas razonables de nuestros clientes, dándole un trato amable antes, durante y después de servirles.</a:t>
            </a:r>
          </a:p>
          <a:p>
            <a:endParaRPr lang="es-ES_tradnl" sz="2000" dirty="0" smtClean="0"/>
          </a:p>
          <a:p>
            <a:r>
              <a:rPr lang="es-DO" sz="2000" b="1" dirty="0" smtClean="0"/>
              <a:t>Calidad: </a:t>
            </a:r>
            <a:r>
              <a:rPr lang="es-DO" sz="2000" dirty="0" smtClean="0"/>
              <a:t>Garantizamos que nuestros servicios y/o productos están libres de daños y que ponemos a disposición de nuestros clientes toda nuestra capacidad, conocimientos y esfuerzos para brindarles un servicio de óptima calidad.</a:t>
            </a:r>
          </a:p>
          <a:p>
            <a:endParaRPr lang="es-DO" sz="2000" dirty="0" smtClean="0"/>
          </a:p>
          <a:p>
            <a:r>
              <a:rPr lang="es-DO" sz="2000" b="1" dirty="0"/>
              <a:t>Eficiencia</a:t>
            </a:r>
            <a:r>
              <a:rPr lang="es-DO" sz="2000" b="1" dirty="0" smtClean="0"/>
              <a:t>: </a:t>
            </a:r>
            <a:r>
              <a:rPr lang="es-DO" sz="2000" dirty="0" smtClean="0"/>
              <a:t>Es </a:t>
            </a:r>
            <a:r>
              <a:rPr lang="es-DO" sz="2000" dirty="0"/>
              <a:t>nuestra intención y propósito de que nuestros productos y/o servicios sean realizados con rapidez y oportunidad, con absoluto respeto al tiempo del cliente</a:t>
            </a:r>
            <a:r>
              <a:rPr lang="es-DO" sz="2000" dirty="0" smtClean="0"/>
              <a:t>.</a:t>
            </a:r>
          </a:p>
          <a:p>
            <a:endParaRPr lang="es-ES_tradnl" sz="2000" dirty="0"/>
          </a:p>
          <a:p>
            <a:r>
              <a:rPr lang="es-DO" sz="2000" b="1" dirty="0"/>
              <a:t>Creatividad</a:t>
            </a:r>
            <a:r>
              <a:rPr lang="es-DO" sz="2000" b="1" dirty="0" smtClean="0"/>
              <a:t>: </a:t>
            </a:r>
            <a:r>
              <a:rPr lang="es-DO" sz="2000" dirty="0" smtClean="0"/>
              <a:t>Ofertamos </a:t>
            </a:r>
            <a:r>
              <a:rPr lang="es-DO" sz="2000" dirty="0"/>
              <a:t>respuestas creativas a la demanda de servicios de embellecimiento de nuestros clientes, procurando estar actualizados en los asuntos de belleza y buscar diseños y modas adecuadas para cada ocasión que se presente.</a:t>
            </a:r>
            <a:endParaRPr lang="es-ES_tradnl" sz="2000" dirty="0"/>
          </a:p>
          <a:p>
            <a:endParaRPr lang="es-DO" sz="2000" dirty="0" smtClean="0"/>
          </a:p>
          <a:p>
            <a:endParaRPr lang="es-ES_tradnl" sz="2000" dirty="0" smtClean="0"/>
          </a:p>
          <a:p>
            <a:endParaRPr lang="es-ES_tradnl"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41493"/>
            <a:ext cx="8458200" cy="6740307"/>
          </a:xfrm>
          <a:prstGeom prst="rect">
            <a:avLst/>
          </a:prstGeom>
          <a:noFill/>
        </p:spPr>
        <p:txBody>
          <a:bodyPr wrap="square" rtlCol="0">
            <a:spAutoFit/>
          </a:bodyPr>
          <a:lstStyle/>
          <a:p>
            <a:pPr algn="ctr"/>
            <a:r>
              <a:rPr lang="es-DO" b="1" u="sng" dirty="0"/>
              <a:t>OBJETIVOS </a:t>
            </a:r>
            <a:endParaRPr lang="es-ES_tradnl" u="sng" dirty="0"/>
          </a:p>
          <a:p>
            <a:r>
              <a:rPr lang="es-DO" b="1" dirty="0"/>
              <a:t> </a:t>
            </a:r>
            <a:endParaRPr lang="es-ES_tradnl" dirty="0"/>
          </a:p>
          <a:p>
            <a:r>
              <a:rPr lang="es-DO" b="1" dirty="0"/>
              <a:t>Objetivos </a:t>
            </a:r>
            <a:r>
              <a:rPr lang="es-DO" b="1" dirty="0" smtClean="0"/>
              <a:t>Generales</a:t>
            </a:r>
          </a:p>
          <a:p>
            <a:endParaRPr lang="es-ES_tradnl" dirty="0"/>
          </a:p>
          <a:p>
            <a:pPr>
              <a:buFont typeface="Wingdings" pitchFamily="2" charset="2"/>
              <a:buChar char="Ø"/>
            </a:pPr>
            <a:r>
              <a:rPr lang="es-DO" dirty="0"/>
              <a:t>El Salón de Belleza La Elegancia tiene  compromiso el brindar un espacio de estética  y cuidado personal.</a:t>
            </a:r>
            <a:endParaRPr lang="es-ES_tradnl" dirty="0"/>
          </a:p>
          <a:p>
            <a:pPr>
              <a:buFont typeface="Wingdings" pitchFamily="2" charset="2"/>
              <a:buChar char="Ø"/>
            </a:pPr>
            <a:r>
              <a:rPr lang="es-DO" dirty="0"/>
              <a:t>Saber analizar las demandas y necesidades de las personas respecto a su imagen personal, proponiendo soluciones para el cuidado y transformación del cabello, aplicar medidas de seguridad e higiene para proporcionar un servicio de calidad y prestigio.</a:t>
            </a:r>
            <a:endParaRPr lang="es-ES_tradnl" dirty="0"/>
          </a:p>
          <a:p>
            <a:pPr>
              <a:buFont typeface="Wingdings" pitchFamily="2" charset="2"/>
              <a:buChar char="Ø"/>
            </a:pPr>
            <a:r>
              <a:rPr lang="es-DO" dirty="0"/>
              <a:t>El negoció está dirigido para toda la sociedad a aquel que desea ver la vida de otra perspectiva.</a:t>
            </a:r>
            <a:endParaRPr lang="es-ES_tradnl" dirty="0"/>
          </a:p>
          <a:p>
            <a:r>
              <a:rPr lang="es-DO" dirty="0"/>
              <a:t> </a:t>
            </a:r>
            <a:endParaRPr lang="es-ES_tradnl" dirty="0"/>
          </a:p>
          <a:p>
            <a:r>
              <a:rPr lang="es-DO" b="1" dirty="0"/>
              <a:t>Objetivos </a:t>
            </a:r>
            <a:r>
              <a:rPr lang="es-DO" b="1" dirty="0" smtClean="0"/>
              <a:t>Específicos</a:t>
            </a:r>
          </a:p>
          <a:p>
            <a:endParaRPr lang="es-ES_tradnl" dirty="0"/>
          </a:p>
          <a:p>
            <a:pPr lvl="0">
              <a:buFont typeface="Wingdings" pitchFamily="2" charset="2"/>
              <a:buChar char="Ø"/>
            </a:pPr>
            <a:r>
              <a:rPr lang="es-DO" dirty="0"/>
              <a:t>Ofrecer  los mejores  productos  y servicios del cuidado personal</a:t>
            </a:r>
            <a:endParaRPr lang="es-ES_tradnl" dirty="0"/>
          </a:p>
          <a:p>
            <a:pPr lvl="0">
              <a:buFont typeface="Wingdings" pitchFamily="2" charset="2"/>
              <a:buChar char="Ø"/>
            </a:pPr>
            <a:r>
              <a:rPr lang="es-DO" dirty="0"/>
              <a:t>Conseguir la lealtad de nuestros clientes, ofreciendo un buen servicio.</a:t>
            </a:r>
            <a:endParaRPr lang="es-ES_tradnl" dirty="0"/>
          </a:p>
          <a:p>
            <a:pPr lvl="0">
              <a:buFont typeface="Wingdings" pitchFamily="2" charset="2"/>
              <a:buChar char="Ø"/>
            </a:pPr>
            <a:r>
              <a:rPr lang="es-DO" dirty="0"/>
              <a:t>Establecer estrategias de mercadeo que permitan el crecimiento y permanencia de la empresa.</a:t>
            </a:r>
            <a:endParaRPr lang="es-ES_tradnl" dirty="0"/>
          </a:p>
          <a:p>
            <a:pPr lvl="0">
              <a:buFont typeface="Wingdings" pitchFamily="2" charset="2"/>
              <a:buChar char="Ø"/>
            </a:pPr>
            <a:r>
              <a:rPr lang="es-DO" dirty="0"/>
              <a:t>Conocer la rentabilidad de la inversión a través de herramientas como las estadísticas, estudió  de mercados para la minimización de los riesgos.</a:t>
            </a:r>
            <a:endParaRPr lang="es-ES_tradnl" dirty="0"/>
          </a:p>
          <a:p>
            <a:pPr lvl="0">
              <a:buFont typeface="Wingdings" pitchFamily="2" charset="2"/>
              <a:buChar char="Ø"/>
            </a:pPr>
            <a:r>
              <a:rPr lang="es-DO" dirty="0"/>
              <a:t>Analizar las nuevas tendencias en cuanto a gustos, tendencias, necesidades y preferencias de los clientes que visitan nuestro salón de belleza.</a:t>
            </a:r>
            <a:endParaRPr lang="es-ES_tradnl" dirty="0"/>
          </a:p>
          <a:p>
            <a:endParaRPr lang="es-ES_tradn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0"/>
            <a:ext cx="8382000" cy="6863417"/>
          </a:xfrm>
          <a:prstGeom prst="rect">
            <a:avLst/>
          </a:prstGeom>
          <a:noFill/>
        </p:spPr>
        <p:txBody>
          <a:bodyPr wrap="square" rtlCol="0">
            <a:spAutoFit/>
          </a:bodyPr>
          <a:lstStyle/>
          <a:p>
            <a:pPr algn="ctr"/>
            <a:r>
              <a:rPr lang="es-DO" sz="2800" b="1" u="sng" dirty="0" smtClean="0"/>
              <a:t>Servicios</a:t>
            </a:r>
          </a:p>
          <a:p>
            <a:pPr algn="ctr"/>
            <a:endParaRPr lang="es-DO" sz="2800" b="1" dirty="0" smtClean="0"/>
          </a:p>
          <a:p>
            <a:r>
              <a:rPr lang="es-DO" sz="2400" dirty="0" smtClean="0"/>
              <a:t>Corte </a:t>
            </a:r>
            <a:r>
              <a:rPr lang="es-DO" sz="2400" dirty="0"/>
              <a:t>de cabello, secado de cabello, alisado, texturizado, permanente, tinte, manicure, uñas acrílicas, depilación facial y todo lo relacionado con el cuidado del cabello para hombres y mujeres. Ofreciendo descuentos y promociones durante el año.</a:t>
            </a:r>
            <a:endParaRPr lang="es-ES_tradnl" sz="2400" dirty="0"/>
          </a:p>
          <a:p>
            <a:r>
              <a:rPr lang="es-DO" sz="2400" dirty="0"/>
              <a:t> </a:t>
            </a:r>
            <a:endParaRPr lang="es-ES_tradnl" sz="2400" dirty="0"/>
          </a:p>
          <a:p>
            <a:r>
              <a:rPr lang="es-DO" sz="2400" dirty="0"/>
              <a:t>Nos especializamos en los servicios prestados a las damas, pero también se prestan servicios de belleza a caballeros y niños.</a:t>
            </a:r>
            <a:endParaRPr lang="es-ES_tradnl" sz="2400" dirty="0"/>
          </a:p>
          <a:p>
            <a:r>
              <a:rPr lang="es-DO" sz="2400" dirty="0"/>
              <a:t> </a:t>
            </a:r>
            <a:endParaRPr lang="es-ES_tradnl" sz="2400" dirty="0"/>
          </a:p>
          <a:p>
            <a:r>
              <a:rPr lang="es-DO" sz="2400" dirty="0"/>
              <a:t>Con la finalidad de satisfacer las peticiones y expectativas de nuestros clientes, ofrecemos cursos vacacionales de belleza impartidos en el mes de Enero con una duración de tres meses. Se imparten cinco días a la semana (de Lunes a Viernes) Cuatro horas diarias.</a:t>
            </a:r>
            <a:endParaRPr lang="es-ES_tradnl" sz="2400" dirty="0"/>
          </a:p>
          <a:p>
            <a:endParaRPr lang="es-ES_tradnl"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8600" y="258901"/>
            <a:ext cx="8534400" cy="5632311"/>
          </a:xfrm>
          <a:prstGeom prst="rect">
            <a:avLst/>
          </a:prstGeom>
          <a:noFill/>
        </p:spPr>
        <p:txBody>
          <a:bodyPr wrap="square" rtlCol="0">
            <a:spAutoFit/>
          </a:bodyPr>
          <a:lstStyle/>
          <a:p>
            <a:pPr algn="ctr"/>
            <a:r>
              <a:rPr lang="es-DO" sz="2000" b="1" dirty="0"/>
              <a:t>Localización  del Salón de Belleza </a:t>
            </a:r>
            <a:endParaRPr lang="es-ES_tradnl" sz="2000" dirty="0"/>
          </a:p>
          <a:p>
            <a:r>
              <a:rPr lang="es-DO" sz="2000" dirty="0"/>
              <a:t> </a:t>
            </a:r>
            <a:endParaRPr lang="es-ES_tradnl" sz="2000" dirty="0"/>
          </a:p>
          <a:p>
            <a:r>
              <a:rPr lang="es-DO" sz="2000" dirty="0"/>
              <a:t>Miraflores es un sector en la ciudad de Santo Domingo en el Distrito Nacional de la República Dominicana. Este barrio está poblado en particular, por los individuos de la clase media alta</a:t>
            </a:r>
            <a:r>
              <a:rPr lang="es-DO" sz="2000" dirty="0" smtClean="0"/>
              <a:t>.</a:t>
            </a:r>
          </a:p>
          <a:p>
            <a:endParaRPr lang="es-ES_tradnl" sz="2000" dirty="0"/>
          </a:p>
          <a:p>
            <a:r>
              <a:rPr lang="es-DO" sz="2000" dirty="0"/>
              <a:t>El sector de Miraflores ha sido muy importante porque es el único que todavía tiene una comunidad de residentes, ya que casi toda el área de las universidades está rodeada de oficinas públicas, industrias, comercio; y este es el único espacio que queda en medio de todo</a:t>
            </a:r>
            <a:r>
              <a:rPr lang="es-DO" sz="2000" dirty="0" smtClean="0"/>
              <a:t>.</a:t>
            </a:r>
          </a:p>
          <a:p>
            <a:endParaRPr lang="es-DO" sz="2000" dirty="0"/>
          </a:p>
          <a:p>
            <a:r>
              <a:rPr lang="es-DO" sz="2000" dirty="0"/>
              <a:t>El flujo de persona se ha multiplicado por las actividades comerciales y las universidades como: </a:t>
            </a:r>
            <a:r>
              <a:rPr lang="es-DO" sz="2000" b="1" dirty="0"/>
              <a:t>APEC, UNEV, UNIBE</a:t>
            </a:r>
            <a:r>
              <a:rPr lang="es-DO" sz="2000" dirty="0"/>
              <a:t>, que se encuentran en dicho sector, considerando que la misma está considerada como el sector donde confluyen todos los sistemas de circulación de la ciudad. Y se delimita de la siguiente manera:</a:t>
            </a:r>
            <a:endParaRPr lang="es-ES_tradnl" sz="2000" dirty="0"/>
          </a:p>
          <a:p>
            <a:endParaRPr lang="es-ES_tradnl" sz="2000" dirty="0"/>
          </a:p>
          <a:p>
            <a:endParaRPr lang="es-ES_tradnl"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125</TotalTime>
  <Words>697</Words>
  <Application>Microsoft Office PowerPoint</Application>
  <PresentationFormat>Presentación en pantalla (4:3)</PresentationFormat>
  <Paragraphs>193</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Mirador</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Lanka</dc:creator>
  <cp:lastModifiedBy>Lanka</cp:lastModifiedBy>
  <cp:revision>13</cp:revision>
  <dcterms:created xsi:type="dcterms:W3CDTF">2021-12-04T23:47:26Z</dcterms:created>
  <dcterms:modified xsi:type="dcterms:W3CDTF">2021-12-05T18:13:53Z</dcterms:modified>
</cp:coreProperties>
</file>