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71" r:id="rId5"/>
    <p:sldId id="256" r:id="rId6"/>
    <p:sldId id="257" r:id="rId7"/>
    <p:sldId id="273" r:id="rId8"/>
    <p:sldId id="274" r:id="rId9"/>
    <p:sldId id="285" r:id="rId10"/>
    <p:sldId id="275" r:id="rId11"/>
    <p:sldId id="276" r:id="rId12"/>
    <p:sldId id="286" r:id="rId13"/>
    <p:sldId id="277" r:id="rId14"/>
    <p:sldId id="283" r:id="rId15"/>
    <p:sldId id="280" r:id="rId16"/>
    <p:sldId id="281" r:id="rId17"/>
  </p:sldIdLst>
  <p:sldSz cx="12192000" cy="6858000"/>
  <p:notesSz cx="6858000" cy="9144000"/>
  <p:embeddedFontLst>
    <p:embeddedFont>
      <p:font typeface="Aptos Narrow" panose="020B0004020202020204" pitchFamily="34" charset="0"/>
      <p:regular r:id="rId18"/>
      <p:bold r:id="rId19"/>
      <p:italic r:id="rId20"/>
      <p:boldItalic r:id="rId21"/>
    </p:embeddedFont>
    <p:embeddedFont>
      <p:font typeface="Harabara Mais Demo" panose="020B0604020202020204" charset="0"/>
      <p:regular r:id="rId22"/>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14" y="18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E56256-496D-45C4-B415-3731AC8F216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s-CO"/>
        </a:p>
      </dgm:t>
    </dgm:pt>
    <dgm:pt modelId="{B02BE03C-556A-4CB6-84E6-22A2B2A3E20E}">
      <dgm:prSet phldrT="[Texto]"/>
      <dgm:spPr>
        <a:solidFill>
          <a:srgbClr val="FFC000"/>
        </a:solidFill>
      </dgm:spPr>
      <dgm:t>
        <a:bodyPr/>
        <a:lstStyle/>
        <a:p>
          <a:pPr>
            <a:lnSpc>
              <a:spcPct val="100000"/>
            </a:lnSpc>
            <a:defRPr b="1"/>
          </a:pPr>
          <a:r>
            <a:rPr lang="es-MX">
              <a:solidFill>
                <a:srgbClr val="002060"/>
              </a:solidFill>
            </a:rPr>
            <a:t>Recopilación de información</a:t>
          </a:r>
          <a:endParaRPr lang="es-CO">
            <a:solidFill>
              <a:srgbClr val="002060"/>
            </a:solidFill>
          </a:endParaRPr>
        </a:p>
      </dgm:t>
    </dgm:pt>
    <dgm:pt modelId="{61380252-C701-4986-BECD-747352E5BCE6}" type="parTrans" cxnId="{8FDAE45F-33CE-4E6C-92A3-5E0CE6F1F5DF}">
      <dgm:prSet/>
      <dgm:spPr/>
      <dgm:t>
        <a:bodyPr/>
        <a:lstStyle/>
        <a:p>
          <a:endParaRPr lang="es-CO">
            <a:solidFill>
              <a:srgbClr val="002060"/>
            </a:solidFill>
          </a:endParaRPr>
        </a:p>
      </dgm:t>
    </dgm:pt>
    <dgm:pt modelId="{BD814A8B-8703-414E-A2FD-A91B87AD41F1}" type="sibTrans" cxnId="{8FDAE45F-33CE-4E6C-92A3-5E0CE6F1F5DF}">
      <dgm:prSet/>
      <dgm:spPr/>
      <dgm:t>
        <a:bodyPr/>
        <a:lstStyle/>
        <a:p>
          <a:endParaRPr lang="es-CO">
            <a:solidFill>
              <a:srgbClr val="002060"/>
            </a:solidFill>
          </a:endParaRPr>
        </a:p>
      </dgm:t>
    </dgm:pt>
    <dgm:pt modelId="{0E5A538D-0D79-4E74-8908-655183B96300}">
      <dgm:prSet phldrT="[Texto]"/>
      <dgm:spPr/>
      <dgm:t>
        <a:bodyPr/>
        <a:lstStyle/>
        <a:p>
          <a:pPr>
            <a:lnSpc>
              <a:spcPct val="100000"/>
            </a:lnSpc>
          </a:pPr>
          <a:r>
            <a:rPr lang="es-MX" dirty="0">
              <a:solidFill>
                <a:srgbClr val="002060"/>
              </a:solidFill>
            </a:rPr>
            <a:t>Contextualización de caso de uso.</a:t>
          </a:r>
        </a:p>
        <a:p>
          <a:pPr>
            <a:lnSpc>
              <a:spcPct val="100000"/>
            </a:lnSpc>
          </a:pPr>
          <a:r>
            <a:rPr lang="es-MX" dirty="0">
              <a:solidFill>
                <a:srgbClr val="002060"/>
              </a:solidFill>
            </a:rPr>
            <a:t>Levantamiento fuentes de información.</a:t>
          </a:r>
        </a:p>
        <a:p>
          <a:pPr>
            <a:lnSpc>
              <a:spcPct val="100000"/>
            </a:lnSpc>
          </a:pPr>
          <a:r>
            <a:rPr lang="es-MX" dirty="0">
              <a:solidFill>
                <a:srgbClr val="002060"/>
              </a:solidFill>
            </a:rPr>
            <a:t>Ingesta de Datos.</a:t>
          </a:r>
        </a:p>
      </dgm:t>
    </dgm:pt>
    <dgm:pt modelId="{4034D1B2-8280-458D-BCEB-6CBB4851D91F}" type="parTrans" cxnId="{CCCA424C-A9A3-4B14-8C20-7B638AB8AD62}">
      <dgm:prSet/>
      <dgm:spPr/>
      <dgm:t>
        <a:bodyPr/>
        <a:lstStyle/>
        <a:p>
          <a:endParaRPr lang="es-CO">
            <a:solidFill>
              <a:srgbClr val="002060"/>
            </a:solidFill>
          </a:endParaRPr>
        </a:p>
      </dgm:t>
    </dgm:pt>
    <dgm:pt modelId="{D99A96D0-CDAF-4FB1-BD80-E74472E51BA2}" type="sibTrans" cxnId="{CCCA424C-A9A3-4B14-8C20-7B638AB8AD62}">
      <dgm:prSet/>
      <dgm:spPr/>
      <dgm:t>
        <a:bodyPr/>
        <a:lstStyle/>
        <a:p>
          <a:endParaRPr lang="es-CO">
            <a:solidFill>
              <a:srgbClr val="002060"/>
            </a:solidFill>
          </a:endParaRPr>
        </a:p>
      </dgm:t>
    </dgm:pt>
    <dgm:pt modelId="{EBFE27BE-4AF9-44D3-B4E7-94EFDDAEDE4D}">
      <dgm:prSet phldrT="[Texto]"/>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0" tIns="61722" rIns="80010" bIns="0" numCol="1" spcCol="1270" anchor="t" anchorCtr="0"/>
        <a:lstStyle/>
        <a:p>
          <a:pPr>
            <a:lnSpc>
              <a:spcPct val="100000"/>
            </a:lnSpc>
            <a:defRPr b="1"/>
          </a:pPr>
          <a:r>
            <a:rPr lang="es-MX">
              <a:solidFill>
                <a:srgbClr val="002060"/>
              </a:solidFill>
            </a:rPr>
            <a:t>Identificación de variables significativas </a:t>
          </a:r>
          <a:endParaRPr lang="es-CO">
            <a:solidFill>
              <a:srgbClr val="002060"/>
            </a:solidFill>
          </a:endParaRPr>
        </a:p>
      </dgm:t>
    </dgm:pt>
    <dgm:pt modelId="{E622ACD3-2CF8-4A73-8684-7EEF9592EE3A}" type="parTrans" cxnId="{8BEBF729-47DC-41C2-88F1-D23323FD88AD}">
      <dgm:prSet/>
      <dgm:spPr/>
      <dgm:t>
        <a:bodyPr/>
        <a:lstStyle/>
        <a:p>
          <a:endParaRPr lang="es-CO">
            <a:solidFill>
              <a:srgbClr val="002060"/>
            </a:solidFill>
          </a:endParaRPr>
        </a:p>
      </dgm:t>
    </dgm:pt>
    <dgm:pt modelId="{051D594E-02BD-4B6A-B683-78B7450D294D}" type="sibTrans" cxnId="{8BEBF729-47DC-41C2-88F1-D23323FD88AD}">
      <dgm:prSet/>
      <dgm:spPr/>
      <dgm:t>
        <a:bodyPr/>
        <a:lstStyle/>
        <a:p>
          <a:endParaRPr lang="es-CO">
            <a:solidFill>
              <a:srgbClr val="002060"/>
            </a:solidFill>
          </a:endParaRPr>
        </a:p>
      </dgm:t>
    </dgm:pt>
    <dgm:pt modelId="{4354A6DF-0141-4DFC-BAEC-5515BC77B609}">
      <dgm:prSet phldrT="[Texto]"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0" tIns="61722" rIns="80010" bIns="0" numCol="1" spcCol="1270" anchor="t" anchorCtr="0"/>
        <a:lstStyle/>
        <a:p>
          <a:pPr>
            <a:lnSpc>
              <a:spcPct val="100000"/>
            </a:lnSpc>
            <a:defRPr b="1"/>
          </a:pPr>
          <a:r>
            <a:rPr lang="es-MX" sz="1800" kern="1200">
              <a:solidFill>
                <a:srgbClr val="002060"/>
              </a:solidFill>
              <a:latin typeface="Calibri" panose="020F0502020204030204"/>
              <a:ea typeface="+mn-ea"/>
              <a:cs typeface="+mn-cs"/>
            </a:rPr>
            <a:t>Calibración Solución Analítica</a:t>
          </a:r>
          <a:endParaRPr lang="es-CO" sz="1800" kern="1200">
            <a:solidFill>
              <a:srgbClr val="002060"/>
            </a:solidFill>
            <a:latin typeface="Calibri" panose="020F0502020204030204"/>
            <a:ea typeface="+mn-ea"/>
            <a:cs typeface="+mn-cs"/>
          </a:endParaRPr>
        </a:p>
      </dgm:t>
    </dgm:pt>
    <dgm:pt modelId="{76DB5F31-3CAF-4D71-A4F1-C1C4E8DA18A9}" type="parTrans" cxnId="{AE80E9C5-70A7-4C52-97E7-D247E945602D}">
      <dgm:prSet/>
      <dgm:spPr/>
      <dgm:t>
        <a:bodyPr/>
        <a:lstStyle/>
        <a:p>
          <a:endParaRPr lang="es-CO">
            <a:solidFill>
              <a:srgbClr val="002060"/>
            </a:solidFill>
          </a:endParaRPr>
        </a:p>
      </dgm:t>
    </dgm:pt>
    <dgm:pt modelId="{67919A49-6E19-47E7-9BE8-C5A02BAF2B9C}" type="sibTrans" cxnId="{AE80E9C5-70A7-4C52-97E7-D247E945602D}">
      <dgm:prSet/>
      <dgm:spPr/>
      <dgm:t>
        <a:bodyPr/>
        <a:lstStyle/>
        <a:p>
          <a:endParaRPr lang="es-CO">
            <a:solidFill>
              <a:srgbClr val="002060"/>
            </a:solidFill>
          </a:endParaRPr>
        </a:p>
      </dgm:t>
    </dgm:pt>
    <dgm:pt modelId="{952A63A7-FC92-47B1-BD3E-4F99B94DADC1}">
      <dgm:prSet phldrT="[Texto]"/>
      <dgm:spPr/>
      <dgm:t>
        <a:bodyPr/>
        <a:lstStyle/>
        <a:p>
          <a:pPr>
            <a:lnSpc>
              <a:spcPct val="100000"/>
            </a:lnSpc>
          </a:pPr>
          <a:r>
            <a:rPr lang="es-MX">
              <a:solidFill>
                <a:srgbClr val="002060"/>
              </a:solidFill>
            </a:rPr>
            <a:t>Propuesta del Modelo.</a:t>
          </a:r>
          <a:endParaRPr lang="es-CO">
            <a:solidFill>
              <a:srgbClr val="002060"/>
            </a:solidFill>
          </a:endParaRPr>
        </a:p>
      </dgm:t>
    </dgm:pt>
    <dgm:pt modelId="{70CC413A-391E-4919-AF5B-08F01525C463}" type="parTrans" cxnId="{ADB3B8E4-EA47-446F-A0CA-E4B5CA71612C}">
      <dgm:prSet/>
      <dgm:spPr/>
      <dgm:t>
        <a:bodyPr/>
        <a:lstStyle/>
        <a:p>
          <a:endParaRPr lang="es-CO">
            <a:solidFill>
              <a:srgbClr val="002060"/>
            </a:solidFill>
          </a:endParaRPr>
        </a:p>
      </dgm:t>
    </dgm:pt>
    <dgm:pt modelId="{36D2DE20-66BF-4570-8313-109450A49DDE}" type="sibTrans" cxnId="{ADB3B8E4-EA47-446F-A0CA-E4B5CA71612C}">
      <dgm:prSet/>
      <dgm:spPr/>
      <dgm:t>
        <a:bodyPr/>
        <a:lstStyle/>
        <a:p>
          <a:endParaRPr lang="es-CO">
            <a:solidFill>
              <a:srgbClr val="002060"/>
            </a:solidFill>
          </a:endParaRPr>
        </a:p>
      </dgm:t>
    </dgm:pt>
    <dgm:pt modelId="{D5E3AEDC-0F6D-422E-9051-CD2938BFF8C9}">
      <dgm:prSet phldrT="[Texto]"/>
      <dgm:spPr/>
      <dgm:t>
        <a:bodyPr/>
        <a:lstStyle/>
        <a:p>
          <a:pPr>
            <a:lnSpc>
              <a:spcPct val="100000"/>
            </a:lnSpc>
          </a:pPr>
          <a:r>
            <a:rPr lang="es-MX">
              <a:solidFill>
                <a:srgbClr val="002060"/>
              </a:solidFill>
            </a:rPr>
            <a:t>Transformación de variables significativas.</a:t>
          </a:r>
          <a:endParaRPr lang="es-CO">
            <a:solidFill>
              <a:srgbClr val="002060"/>
            </a:solidFill>
          </a:endParaRPr>
        </a:p>
      </dgm:t>
    </dgm:pt>
    <dgm:pt modelId="{AAEEEE5A-3BF7-4699-A445-A3F5BE4198F5}" type="parTrans" cxnId="{C33D4412-F1BC-4438-8355-633256E39230}">
      <dgm:prSet/>
      <dgm:spPr/>
      <dgm:t>
        <a:bodyPr/>
        <a:lstStyle/>
        <a:p>
          <a:endParaRPr lang="es-CO">
            <a:solidFill>
              <a:srgbClr val="002060"/>
            </a:solidFill>
          </a:endParaRPr>
        </a:p>
      </dgm:t>
    </dgm:pt>
    <dgm:pt modelId="{AB5EF0A9-1D2B-468B-9576-D6322B172404}" type="sibTrans" cxnId="{C33D4412-F1BC-4438-8355-633256E39230}">
      <dgm:prSet/>
      <dgm:spPr/>
      <dgm:t>
        <a:bodyPr/>
        <a:lstStyle/>
        <a:p>
          <a:endParaRPr lang="es-CO">
            <a:solidFill>
              <a:srgbClr val="002060"/>
            </a:solidFill>
          </a:endParaRPr>
        </a:p>
      </dgm:t>
    </dgm:pt>
    <dgm:pt modelId="{2F807A80-4C6D-4966-A95C-708ED9ACFDEC}">
      <dgm:prSet phldrT="[Texto]"/>
      <dgm:spPr/>
      <dgm:t>
        <a:bodyPr/>
        <a:lstStyle/>
        <a:p>
          <a:pPr>
            <a:lnSpc>
              <a:spcPct val="100000"/>
            </a:lnSpc>
          </a:pPr>
          <a:r>
            <a:rPr lang="es-MX">
              <a:solidFill>
                <a:srgbClr val="002060"/>
              </a:solidFill>
            </a:rPr>
            <a:t>Consolidación de Insights.</a:t>
          </a:r>
          <a:endParaRPr lang="es-CO">
            <a:solidFill>
              <a:srgbClr val="002060"/>
            </a:solidFill>
          </a:endParaRPr>
        </a:p>
      </dgm:t>
    </dgm:pt>
    <dgm:pt modelId="{CDACA7CA-E49D-429D-8DDC-5E4D4B859626}" type="parTrans" cxnId="{5585602F-906E-448E-9379-756A63F0F50C}">
      <dgm:prSet/>
      <dgm:spPr/>
      <dgm:t>
        <a:bodyPr/>
        <a:lstStyle/>
        <a:p>
          <a:endParaRPr lang="es-CO">
            <a:solidFill>
              <a:srgbClr val="002060"/>
            </a:solidFill>
          </a:endParaRPr>
        </a:p>
      </dgm:t>
    </dgm:pt>
    <dgm:pt modelId="{31DA7C86-6147-46F6-BEB4-98F95C1597F6}" type="sibTrans" cxnId="{5585602F-906E-448E-9379-756A63F0F50C}">
      <dgm:prSet/>
      <dgm:spPr/>
      <dgm:t>
        <a:bodyPr/>
        <a:lstStyle/>
        <a:p>
          <a:endParaRPr lang="es-CO">
            <a:solidFill>
              <a:srgbClr val="002060"/>
            </a:solidFill>
          </a:endParaRPr>
        </a:p>
      </dgm:t>
    </dgm:pt>
    <dgm:pt modelId="{EF333459-BE92-4040-9D70-4702388BE22A}">
      <dgm:prSet phldrT="[Texto]"/>
      <dgm:spPr/>
      <dgm:t>
        <a:bodyPr/>
        <a:lstStyle/>
        <a:p>
          <a:pPr>
            <a:lnSpc>
              <a:spcPct val="100000"/>
            </a:lnSpc>
          </a:pPr>
          <a:r>
            <a:rPr lang="es-MX" dirty="0">
              <a:solidFill>
                <a:srgbClr val="002060"/>
              </a:solidFill>
            </a:rPr>
            <a:t>Minería de datos.</a:t>
          </a:r>
          <a:endParaRPr lang="es-CO" dirty="0">
            <a:solidFill>
              <a:srgbClr val="002060"/>
            </a:solidFill>
          </a:endParaRPr>
        </a:p>
      </dgm:t>
    </dgm:pt>
    <dgm:pt modelId="{C38EA3EA-E64F-461F-B0A2-46BB0C4FF034}" type="parTrans" cxnId="{E14AB094-432B-4779-937D-CD398B7DAB56}">
      <dgm:prSet/>
      <dgm:spPr/>
      <dgm:t>
        <a:bodyPr/>
        <a:lstStyle/>
        <a:p>
          <a:endParaRPr lang="es-CO">
            <a:solidFill>
              <a:srgbClr val="002060"/>
            </a:solidFill>
          </a:endParaRPr>
        </a:p>
      </dgm:t>
    </dgm:pt>
    <dgm:pt modelId="{C0ED5A7B-D054-4DBB-8A30-9267CEBC80D3}" type="sibTrans" cxnId="{E14AB094-432B-4779-937D-CD398B7DAB56}">
      <dgm:prSet/>
      <dgm:spPr/>
      <dgm:t>
        <a:bodyPr/>
        <a:lstStyle/>
        <a:p>
          <a:endParaRPr lang="es-CO">
            <a:solidFill>
              <a:srgbClr val="002060"/>
            </a:solidFill>
          </a:endParaRPr>
        </a:p>
      </dgm:t>
    </dgm:pt>
    <dgm:pt modelId="{677F3095-A097-4008-85E4-7AC89FC09B51}">
      <dgm:prSet phldrT="[Texto]"/>
      <dgm:spPr/>
      <dgm:t>
        <a:bodyPr/>
        <a:lstStyle/>
        <a:p>
          <a:pPr>
            <a:lnSpc>
              <a:spcPct val="100000"/>
            </a:lnSpc>
          </a:pPr>
          <a:r>
            <a:rPr lang="es-MX">
              <a:solidFill>
                <a:srgbClr val="002060"/>
              </a:solidFill>
            </a:rPr>
            <a:t>Calibración del Modelo.</a:t>
          </a:r>
          <a:endParaRPr lang="es-CO">
            <a:solidFill>
              <a:srgbClr val="002060"/>
            </a:solidFill>
          </a:endParaRPr>
        </a:p>
      </dgm:t>
    </dgm:pt>
    <dgm:pt modelId="{35CE6649-2093-4823-8DC6-FD32797555FC}" type="parTrans" cxnId="{4BA4567F-835F-4E90-AC25-514DAADDA336}">
      <dgm:prSet/>
      <dgm:spPr/>
      <dgm:t>
        <a:bodyPr/>
        <a:lstStyle/>
        <a:p>
          <a:endParaRPr lang="es-CO">
            <a:solidFill>
              <a:srgbClr val="002060"/>
            </a:solidFill>
          </a:endParaRPr>
        </a:p>
      </dgm:t>
    </dgm:pt>
    <dgm:pt modelId="{9B92C4EC-C18D-4CC3-AA49-28C0452D9CBC}" type="sibTrans" cxnId="{4BA4567F-835F-4E90-AC25-514DAADDA336}">
      <dgm:prSet/>
      <dgm:spPr/>
      <dgm:t>
        <a:bodyPr/>
        <a:lstStyle/>
        <a:p>
          <a:endParaRPr lang="es-CO">
            <a:solidFill>
              <a:srgbClr val="002060"/>
            </a:solidFill>
          </a:endParaRPr>
        </a:p>
      </dgm:t>
    </dgm:pt>
    <dgm:pt modelId="{5AF7A40F-242F-49FD-BE14-635023FB7268}">
      <dgm:prSet phldrT="[Texto]"/>
      <dgm:spPr/>
      <dgm:t>
        <a:bodyPr/>
        <a:lstStyle/>
        <a:p>
          <a:pPr>
            <a:lnSpc>
              <a:spcPct val="100000"/>
            </a:lnSpc>
          </a:pPr>
          <a:r>
            <a:rPr lang="es-MX">
              <a:solidFill>
                <a:srgbClr val="002060"/>
              </a:solidFill>
            </a:rPr>
            <a:t>MVP de segmentación Sellers por categoría.</a:t>
          </a:r>
          <a:endParaRPr lang="es-CO">
            <a:solidFill>
              <a:srgbClr val="002060"/>
            </a:solidFill>
          </a:endParaRPr>
        </a:p>
      </dgm:t>
    </dgm:pt>
    <dgm:pt modelId="{AC3AD8AB-7A56-4464-9E11-863CFB70C2CA}" type="parTrans" cxnId="{F318F3B0-31DC-432F-A757-671022767E2E}">
      <dgm:prSet/>
      <dgm:spPr/>
      <dgm:t>
        <a:bodyPr/>
        <a:lstStyle/>
        <a:p>
          <a:endParaRPr lang="es-CO">
            <a:solidFill>
              <a:srgbClr val="002060"/>
            </a:solidFill>
          </a:endParaRPr>
        </a:p>
      </dgm:t>
    </dgm:pt>
    <dgm:pt modelId="{54A3EF2A-07C1-43C9-AF58-4641B40828EA}" type="sibTrans" cxnId="{F318F3B0-31DC-432F-A757-671022767E2E}">
      <dgm:prSet/>
      <dgm:spPr/>
      <dgm:t>
        <a:bodyPr/>
        <a:lstStyle/>
        <a:p>
          <a:endParaRPr lang="es-CO">
            <a:solidFill>
              <a:srgbClr val="002060"/>
            </a:solidFill>
          </a:endParaRPr>
        </a:p>
      </dgm:t>
    </dgm:pt>
    <dgm:pt modelId="{0B2387BB-58E3-4B5E-8EFD-EDA1A6B33AAB}" type="pres">
      <dgm:prSet presAssocID="{77E56256-496D-45C4-B415-3731AC8F2164}" presName="root" presStyleCnt="0">
        <dgm:presLayoutVars>
          <dgm:dir/>
          <dgm:resizeHandles val="exact"/>
        </dgm:presLayoutVars>
      </dgm:prSet>
      <dgm:spPr/>
    </dgm:pt>
    <dgm:pt modelId="{CCBAE3A5-8A86-4506-923A-8D61BEB14112}" type="pres">
      <dgm:prSet presAssocID="{B02BE03C-556A-4CB6-84E6-22A2B2A3E20E}" presName="compNode" presStyleCnt="0"/>
      <dgm:spPr/>
    </dgm:pt>
    <dgm:pt modelId="{C4C55AED-DC31-43D0-B35B-77FDD5D253A8}" type="pres">
      <dgm:prSet presAssocID="{B02BE03C-556A-4CB6-84E6-22A2B2A3E2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092D42F6-DCBA-4A61-A062-CC8B38192026}" type="pres">
      <dgm:prSet presAssocID="{B02BE03C-556A-4CB6-84E6-22A2B2A3E20E}" presName="iconSpace" presStyleCnt="0"/>
      <dgm:spPr/>
    </dgm:pt>
    <dgm:pt modelId="{9DC13DD4-4D88-4650-A59C-9D0773BE8BE8}" type="pres">
      <dgm:prSet presAssocID="{B02BE03C-556A-4CB6-84E6-22A2B2A3E20E}" presName="parTx" presStyleLbl="revTx" presStyleIdx="0" presStyleCnt="6">
        <dgm:presLayoutVars>
          <dgm:chMax val="0"/>
          <dgm:chPref val="0"/>
        </dgm:presLayoutVars>
      </dgm:prSet>
      <dgm:spPr/>
    </dgm:pt>
    <dgm:pt modelId="{BED659D2-3589-417A-AE88-68FE3E5FDC46}" type="pres">
      <dgm:prSet presAssocID="{B02BE03C-556A-4CB6-84E6-22A2B2A3E20E}" presName="txSpace" presStyleCnt="0"/>
      <dgm:spPr/>
    </dgm:pt>
    <dgm:pt modelId="{1620D457-90C0-43E2-B489-3FB53715A1EB}" type="pres">
      <dgm:prSet presAssocID="{B02BE03C-556A-4CB6-84E6-22A2B2A3E20E}" presName="desTx" presStyleLbl="revTx" presStyleIdx="1" presStyleCnt="6">
        <dgm:presLayoutVars/>
      </dgm:prSet>
      <dgm:spPr/>
    </dgm:pt>
    <dgm:pt modelId="{A15982F3-577F-4805-B549-9203B41C181A}" type="pres">
      <dgm:prSet presAssocID="{BD814A8B-8703-414E-A2FD-A91B87AD41F1}" presName="sibTrans" presStyleCnt="0"/>
      <dgm:spPr/>
    </dgm:pt>
    <dgm:pt modelId="{DF19E649-C848-4A77-85D2-9CADCD6CC456}" type="pres">
      <dgm:prSet presAssocID="{EBFE27BE-4AF9-44D3-B4E7-94EFDDAEDE4D}" presName="compNode" presStyleCnt="0"/>
      <dgm:spPr/>
    </dgm:pt>
    <dgm:pt modelId="{06C4943A-5592-40BD-A9B6-001623867A9E}" type="pres">
      <dgm:prSet presAssocID="{EBFE27BE-4AF9-44D3-B4E7-94EFDDAEDE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AB5A88BE-3F2D-4456-8B43-309BF5F81D2C}" type="pres">
      <dgm:prSet presAssocID="{EBFE27BE-4AF9-44D3-B4E7-94EFDDAEDE4D}" presName="iconSpace" presStyleCnt="0"/>
      <dgm:spPr/>
    </dgm:pt>
    <dgm:pt modelId="{39C8CE79-2841-497C-AD2E-41714CFC8C4A}" type="pres">
      <dgm:prSet presAssocID="{EBFE27BE-4AF9-44D3-B4E7-94EFDDAEDE4D}" presName="parTx" presStyleLbl="revTx" presStyleIdx="2" presStyleCnt="6">
        <dgm:presLayoutVars>
          <dgm:chMax val="0"/>
          <dgm:chPref val="0"/>
        </dgm:presLayoutVars>
      </dgm:prSet>
      <dgm:spPr/>
    </dgm:pt>
    <dgm:pt modelId="{3064BEF6-47ED-45D9-8599-346D73E2C629}" type="pres">
      <dgm:prSet presAssocID="{EBFE27BE-4AF9-44D3-B4E7-94EFDDAEDE4D}" presName="txSpace" presStyleCnt="0"/>
      <dgm:spPr/>
    </dgm:pt>
    <dgm:pt modelId="{75A82B1A-8E91-4F4F-ABD2-2A42E78198D2}" type="pres">
      <dgm:prSet presAssocID="{EBFE27BE-4AF9-44D3-B4E7-94EFDDAEDE4D}" presName="desTx" presStyleLbl="revTx" presStyleIdx="3" presStyleCnt="6">
        <dgm:presLayoutVars/>
      </dgm:prSet>
      <dgm:spPr/>
    </dgm:pt>
    <dgm:pt modelId="{42D1C916-9196-47AB-B157-5D3E18EB422A}" type="pres">
      <dgm:prSet presAssocID="{051D594E-02BD-4B6A-B683-78B7450D294D}" presName="sibTrans" presStyleCnt="0"/>
      <dgm:spPr/>
    </dgm:pt>
    <dgm:pt modelId="{54370D87-BE1E-4C5E-BDFC-E94066B06471}" type="pres">
      <dgm:prSet presAssocID="{4354A6DF-0141-4DFC-BAEC-5515BC77B609}" presName="compNode" presStyleCnt="0"/>
      <dgm:spPr/>
    </dgm:pt>
    <dgm:pt modelId="{BD00BFB3-3865-48FD-AE59-645106110916}" type="pres">
      <dgm:prSet presAssocID="{4354A6DF-0141-4DFC-BAEC-5515BC77B6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B1209094-4139-4ABE-B6AA-F516B4200F60}" type="pres">
      <dgm:prSet presAssocID="{4354A6DF-0141-4DFC-BAEC-5515BC77B609}" presName="iconSpace" presStyleCnt="0"/>
      <dgm:spPr/>
    </dgm:pt>
    <dgm:pt modelId="{CCE26323-A541-4B73-86E6-5C0990471390}" type="pres">
      <dgm:prSet presAssocID="{4354A6DF-0141-4DFC-BAEC-5515BC77B609}" presName="parTx" presStyleLbl="revTx" presStyleIdx="4" presStyleCnt="6">
        <dgm:presLayoutVars>
          <dgm:chMax val="0"/>
          <dgm:chPref val="0"/>
        </dgm:presLayoutVars>
      </dgm:prSet>
      <dgm:spPr/>
    </dgm:pt>
    <dgm:pt modelId="{4F525548-66FA-409A-91DF-2233B1882979}" type="pres">
      <dgm:prSet presAssocID="{4354A6DF-0141-4DFC-BAEC-5515BC77B609}" presName="txSpace" presStyleCnt="0"/>
      <dgm:spPr/>
    </dgm:pt>
    <dgm:pt modelId="{0EB0289D-CF3C-433C-AB9E-799A4E930A57}" type="pres">
      <dgm:prSet presAssocID="{4354A6DF-0141-4DFC-BAEC-5515BC77B609}" presName="desTx" presStyleLbl="revTx" presStyleIdx="5" presStyleCnt="6">
        <dgm:presLayoutVars/>
      </dgm:prSet>
      <dgm:spPr/>
    </dgm:pt>
  </dgm:ptLst>
  <dgm:cxnLst>
    <dgm:cxn modelId="{45E6710A-5F12-4995-A36B-072E2A1D1DD8}" type="presOf" srcId="{4354A6DF-0141-4DFC-BAEC-5515BC77B609}" destId="{CCE26323-A541-4B73-86E6-5C0990471390}" srcOrd="0" destOrd="0" presId="urn:microsoft.com/office/officeart/2018/5/layout/CenteredIconLabelDescriptionList"/>
    <dgm:cxn modelId="{C33D4412-F1BC-4438-8355-633256E39230}" srcId="{EBFE27BE-4AF9-44D3-B4E7-94EFDDAEDE4D}" destId="{D5E3AEDC-0F6D-422E-9051-CD2938BFF8C9}" srcOrd="1" destOrd="0" parTransId="{AAEEEE5A-3BF7-4699-A445-A3F5BE4198F5}" sibTransId="{AB5EF0A9-1D2B-468B-9576-D6322B172404}"/>
    <dgm:cxn modelId="{8BEBF729-47DC-41C2-88F1-D23323FD88AD}" srcId="{77E56256-496D-45C4-B415-3731AC8F2164}" destId="{EBFE27BE-4AF9-44D3-B4E7-94EFDDAEDE4D}" srcOrd="1" destOrd="0" parTransId="{E622ACD3-2CF8-4A73-8684-7EEF9592EE3A}" sibTransId="{051D594E-02BD-4B6A-B683-78B7450D294D}"/>
    <dgm:cxn modelId="{5585602F-906E-448E-9379-756A63F0F50C}" srcId="{EBFE27BE-4AF9-44D3-B4E7-94EFDDAEDE4D}" destId="{2F807A80-4C6D-4966-A95C-708ED9ACFDEC}" srcOrd="2" destOrd="0" parTransId="{CDACA7CA-E49D-429D-8DDC-5E4D4B859626}" sibTransId="{31DA7C86-6147-46F6-BEB4-98F95C1597F6}"/>
    <dgm:cxn modelId="{3B9B8034-664F-4B32-8ADF-AD57CD10E417}" type="presOf" srcId="{952A63A7-FC92-47B1-BD3E-4F99B94DADC1}" destId="{0EB0289D-CF3C-433C-AB9E-799A4E930A57}" srcOrd="0" destOrd="0" presId="urn:microsoft.com/office/officeart/2018/5/layout/CenteredIconLabelDescriptionList"/>
    <dgm:cxn modelId="{8FDAE45F-33CE-4E6C-92A3-5E0CE6F1F5DF}" srcId="{77E56256-496D-45C4-B415-3731AC8F2164}" destId="{B02BE03C-556A-4CB6-84E6-22A2B2A3E20E}" srcOrd="0" destOrd="0" parTransId="{61380252-C701-4986-BECD-747352E5BCE6}" sibTransId="{BD814A8B-8703-414E-A2FD-A91B87AD41F1}"/>
    <dgm:cxn modelId="{6A6E7863-2784-4D63-88E2-6821775ADD4F}" type="presOf" srcId="{EF333459-BE92-4040-9D70-4702388BE22A}" destId="{75A82B1A-8E91-4F4F-ABD2-2A42E78198D2}" srcOrd="0" destOrd="0" presId="urn:microsoft.com/office/officeart/2018/5/layout/CenteredIconLabelDescriptionList"/>
    <dgm:cxn modelId="{4F727C4A-59DA-4D59-84DA-DDB3FADE4B81}" type="presOf" srcId="{2F807A80-4C6D-4966-A95C-708ED9ACFDEC}" destId="{75A82B1A-8E91-4F4F-ABD2-2A42E78198D2}" srcOrd="0" destOrd="2" presId="urn:microsoft.com/office/officeart/2018/5/layout/CenteredIconLabelDescriptionList"/>
    <dgm:cxn modelId="{CCCA424C-A9A3-4B14-8C20-7B638AB8AD62}" srcId="{B02BE03C-556A-4CB6-84E6-22A2B2A3E20E}" destId="{0E5A538D-0D79-4E74-8908-655183B96300}" srcOrd="0" destOrd="0" parTransId="{4034D1B2-8280-458D-BCEB-6CBB4851D91F}" sibTransId="{D99A96D0-CDAF-4FB1-BD80-E74472E51BA2}"/>
    <dgm:cxn modelId="{0E7DA756-BA2E-47ED-9800-E54A896C7D3B}" type="presOf" srcId="{77E56256-496D-45C4-B415-3731AC8F2164}" destId="{0B2387BB-58E3-4B5E-8EFD-EDA1A6B33AAB}" srcOrd="0" destOrd="0" presId="urn:microsoft.com/office/officeart/2018/5/layout/CenteredIconLabelDescriptionList"/>
    <dgm:cxn modelId="{D48DD178-2DFD-446B-90E6-67122C524C19}" type="presOf" srcId="{5AF7A40F-242F-49FD-BE14-635023FB7268}" destId="{0EB0289D-CF3C-433C-AB9E-799A4E930A57}" srcOrd="0" destOrd="2" presId="urn:microsoft.com/office/officeart/2018/5/layout/CenteredIconLabelDescriptionList"/>
    <dgm:cxn modelId="{4BA4567F-835F-4E90-AC25-514DAADDA336}" srcId="{4354A6DF-0141-4DFC-BAEC-5515BC77B609}" destId="{677F3095-A097-4008-85E4-7AC89FC09B51}" srcOrd="1" destOrd="0" parTransId="{35CE6649-2093-4823-8DC6-FD32797555FC}" sibTransId="{9B92C4EC-C18D-4CC3-AA49-28C0452D9CBC}"/>
    <dgm:cxn modelId="{736B8481-FBD1-4E02-BB0C-5D39C91E2CD6}" type="presOf" srcId="{0E5A538D-0D79-4E74-8908-655183B96300}" destId="{1620D457-90C0-43E2-B489-3FB53715A1EB}" srcOrd="0" destOrd="0" presId="urn:microsoft.com/office/officeart/2018/5/layout/CenteredIconLabelDescriptionList"/>
    <dgm:cxn modelId="{55FD5392-C2FB-487F-8A25-86DE4A3C2986}" type="presOf" srcId="{677F3095-A097-4008-85E4-7AC89FC09B51}" destId="{0EB0289D-CF3C-433C-AB9E-799A4E930A57}" srcOrd="0" destOrd="1" presId="urn:microsoft.com/office/officeart/2018/5/layout/CenteredIconLabelDescriptionList"/>
    <dgm:cxn modelId="{E14AB094-432B-4779-937D-CD398B7DAB56}" srcId="{EBFE27BE-4AF9-44D3-B4E7-94EFDDAEDE4D}" destId="{EF333459-BE92-4040-9D70-4702388BE22A}" srcOrd="0" destOrd="0" parTransId="{C38EA3EA-E64F-461F-B0A2-46BB0C4FF034}" sibTransId="{C0ED5A7B-D054-4DBB-8A30-9267CEBC80D3}"/>
    <dgm:cxn modelId="{4AC7799D-9D67-4698-B0EF-ED98152822B9}" type="presOf" srcId="{B02BE03C-556A-4CB6-84E6-22A2B2A3E20E}" destId="{9DC13DD4-4D88-4650-A59C-9D0773BE8BE8}" srcOrd="0" destOrd="0" presId="urn:microsoft.com/office/officeart/2018/5/layout/CenteredIconLabelDescriptionList"/>
    <dgm:cxn modelId="{F318F3B0-31DC-432F-A757-671022767E2E}" srcId="{4354A6DF-0141-4DFC-BAEC-5515BC77B609}" destId="{5AF7A40F-242F-49FD-BE14-635023FB7268}" srcOrd="2" destOrd="0" parTransId="{AC3AD8AB-7A56-4464-9E11-863CFB70C2CA}" sibTransId="{54A3EF2A-07C1-43C9-AF58-4641B40828EA}"/>
    <dgm:cxn modelId="{F9ACD4C4-C19E-40C8-B8C1-F2060E17C273}" type="presOf" srcId="{D5E3AEDC-0F6D-422E-9051-CD2938BFF8C9}" destId="{75A82B1A-8E91-4F4F-ABD2-2A42E78198D2}" srcOrd="0" destOrd="1" presId="urn:microsoft.com/office/officeart/2018/5/layout/CenteredIconLabelDescriptionList"/>
    <dgm:cxn modelId="{AE80E9C5-70A7-4C52-97E7-D247E945602D}" srcId="{77E56256-496D-45C4-B415-3731AC8F2164}" destId="{4354A6DF-0141-4DFC-BAEC-5515BC77B609}" srcOrd="2" destOrd="0" parTransId="{76DB5F31-3CAF-4D71-A4F1-C1C4E8DA18A9}" sibTransId="{67919A49-6E19-47E7-9BE8-C5A02BAF2B9C}"/>
    <dgm:cxn modelId="{36AB54CD-7FDC-46E7-9C09-B58C54ECC0F0}" type="presOf" srcId="{EBFE27BE-4AF9-44D3-B4E7-94EFDDAEDE4D}" destId="{39C8CE79-2841-497C-AD2E-41714CFC8C4A}" srcOrd="0" destOrd="0" presId="urn:microsoft.com/office/officeart/2018/5/layout/CenteredIconLabelDescriptionList"/>
    <dgm:cxn modelId="{ADB3B8E4-EA47-446F-A0CA-E4B5CA71612C}" srcId="{4354A6DF-0141-4DFC-BAEC-5515BC77B609}" destId="{952A63A7-FC92-47B1-BD3E-4F99B94DADC1}" srcOrd="0" destOrd="0" parTransId="{70CC413A-391E-4919-AF5B-08F01525C463}" sibTransId="{36D2DE20-66BF-4570-8313-109450A49DDE}"/>
    <dgm:cxn modelId="{FB7DC970-B4A4-45B5-B9F8-6FBA3FF77C48}" type="presParOf" srcId="{0B2387BB-58E3-4B5E-8EFD-EDA1A6B33AAB}" destId="{CCBAE3A5-8A86-4506-923A-8D61BEB14112}" srcOrd="0" destOrd="0" presId="urn:microsoft.com/office/officeart/2018/5/layout/CenteredIconLabelDescriptionList"/>
    <dgm:cxn modelId="{EBA74002-65B3-42DA-A0BA-C2ABB3717089}" type="presParOf" srcId="{CCBAE3A5-8A86-4506-923A-8D61BEB14112}" destId="{C4C55AED-DC31-43D0-B35B-77FDD5D253A8}" srcOrd="0" destOrd="0" presId="urn:microsoft.com/office/officeart/2018/5/layout/CenteredIconLabelDescriptionList"/>
    <dgm:cxn modelId="{E0A55FAC-97B4-49C5-8717-BEA14FB9D60C}" type="presParOf" srcId="{CCBAE3A5-8A86-4506-923A-8D61BEB14112}" destId="{092D42F6-DCBA-4A61-A062-CC8B38192026}" srcOrd="1" destOrd="0" presId="urn:microsoft.com/office/officeart/2018/5/layout/CenteredIconLabelDescriptionList"/>
    <dgm:cxn modelId="{F57C3D7E-F1EA-47C5-AC06-B1F6697429A4}" type="presParOf" srcId="{CCBAE3A5-8A86-4506-923A-8D61BEB14112}" destId="{9DC13DD4-4D88-4650-A59C-9D0773BE8BE8}" srcOrd="2" destOrd="0" presId="urn:microsoft.com/office/officeart/2018/5/layout/CenteredIconLabelDescriptionList"/>
    <dgm:cxn modelId="{3EEB648D-8F2D-471F-9238-E6C2BDA771E2}" type="presParOf" srcId="{CCBAE3A5-8A86-4506-923A-8D61BEB14112}" destId="{BED659D2-3589-417A-AE88-68FE3E5FDC46}" srcOrd="3" destOrd="0" presId="urn:microsoft.com/office/officeart/2018/5/layout/CenteredIconLabelDescriptionList"/>
    <dgm:cxn modelId="{12CF474C-7322-4A49-8EB8-50DBD8189E1D}" type="presParOf" srcId="{CCBAE3A5-8A86-4506-923A-8D61BEB14112}" destId="{1620D457-90C0-43E2-B489-3FB53715A1EB}" srcOrd="4" destOrd="0" presId="urn:microsoft.com/office/officeart/2018/5/layout/CenteredIconLabelDescriptionList"/>
    <dgm:cxn modelId="{0BB504F7-67BC-4B10-832B-0F0988D83048}" type="presParOf" srcId="{0B2387BB-58E3-4B5E-8EFD-EDA1A6B33AAB}" destId="{A15982F3-577F-4805-B549-9203B41C181A}" srcOrd="1" destOrd="0" presId="urn:microsoft.com/office/officeart/2018/5/layout/CenteredIconLabelDescriptionList"/>
    <dgm:cxn modelId="{C950498D-6E68-45BB-B2C1-3F2D2CD69831}" type="presParOf" srcId="{0B2387BB-58E3-4B5E-8EFD-EDA1A6B33AAB}" destId="{DF19E649-C848-4A77-85D2-9CADCD6CC456}" srcOrd="2" destOrd="0" presId="urn:microsoft.com/office/officeart/2018/5/layout/CenteredIconLabelDescriptionList"/>
    <dgm:cxn modelId="{53C52F77-3724-4ABC-9EAA-C48C5D895E2F}" type="presParOf" srcId="{DF19E649-C848-4A77-85D2-9CADCD6CC456}" destId="{06C4943A-5592-40BD-A9B6-001623867A9E}" srcOrd="0" destOrd="0" presId="urn:microsoft.com/office/officeart/2018/5/layout/CenteredIconLabelDescriptionList"/>
    <dgm:cxn modelId="{934AE3A5-6ECF-4E64-8ACB-2C5353F49312}" type="presParOf" srcId="{DF19E649-C848-4A77-85D2-9CADCD6CC456}" destId="{AB5A88BE-3F2D-4456-8B43-309BF5F81D2C}" srcOrd="1" destOrd="0" presId="urn:microsoft.com/office/officeart/2018/5/layout/CenteredIconLabelDescriptionList"/>
    <dgm:cxn modelId="{9393C20F-94DB-40C0-A614-4613464BAFFC}" type="presParOf" srcId="{DF19E649-C848-4A77-85D2-9CADCD6CC456}" destId="{39C8CE79-2841-497C-AD2E-41714CFC8C4A}" srcOrd="2" destOrd="0" presId="urn:microsoft.com/office/officeart/2018/5/layout/CenteredIconLabelDescriptionList"/>
    <dgm:cxn modelId="{2737D660-F866-49DE-ABB6-23473FFC50D5}" type="presParOf" srcId="{DF19E649-C848-4A77-85D2-9CADCD6CC456}" destId="{3064BEF6-47ED-45D9-8599-346D73E2C629}" srcOrd="3" destOrd="0" presId="urn:microsoft.com/office/officeart/2018/5/layout/CenteredIconLabelDescriptionList"/>
    <dgm:cxn modelId="{85011005-D6CB-45A3-8CA3-9C1F87A6358F}" type="presParOf" srcId="{DF19E649-C848-4A77-85D2-9CADCD6CC456}" destId="{75A82B1A-8E91-4F4F-ABD2-2A42E78198D2}" srcOrd="4" destOrd="0" presId="urn:microsoft.com/office/officeart/2018/5/layout/CenteredIconLabelDescriptionList"/>
    <dgm:cxn modelId="{BB633629-35F7-42BE-BA92-4CCAABAC4BC5}" type="presParOf" srcId="{0B2387BB-58E3-4B5E-8EFD-EDA1A6B33AAB}" destId="{42D1C916-9196-47AB-B157-5D3E18EB422A}" srcOrd="3" destOrd="0" presId="urn:microsoft.com/office/officeart/2018/5/layout/CenteredIconLabelDescriptionList"/>
    <dgm:cxn modelId="{358A973C-9407-4F47-81D2-87460E827499}" type="presParOf" srcId="{0B2387BB-58E3-4B5E-8EFD-EDA1A6B33AAB}" destId="{54370D87-BE1E-4C5E-BDFC-E94066B06471}" srcOrd="4" destOrd="0" presId="urn:microsoft.com/office/officeart/2018/5/layout/CenteredIconLabelDescriptionList"/>
    <dgm:cxn modelId="{2EFAFD5F-4B72-42F6-AC29-E2B5C31BEBE6}" type="presParOf" srcId="{54370D87-BE1E-4C5E-BDFC-E94066B06471}" destId="{BD00BFB3-3865-48FD-AE59-645106110916}" srcOrd="0" destOrd="0" presId="urn:microsoft.com/office/officeart/2018/5/layout/CenteredIconLabelDescriptionList"/>
    <dgm:cxn modelId="{727049A2-8170-4ED1-8837-4E23315DE3D3}" type="presParOf" srcId="{54370D87-BE1E-4C5E-BDFC-E94066B06471}" destId="{B1209094-4139-4ABE-B6AA-F516B4200F60}" srcOrd="1" destOrd="0" presId="urn:microsoft.com/office/officeart/2018/5/layout/CenteredIconLabelDescriptionList"/>
    <dgm:cxn modelId="{4FE7722D-C80D-4062-9440-ABA57766D6FC}" type="presParOf" srcId="{54370D87-BE1E-4C5E-BDFC-E94066B06471}" destId="{CCE26323-A541-4B73-86E6-5C0990471390}" srcOrd="2" destOrd="0" presId="urn:microsoft.com/office/officeart/2018/5/layout/CenteredIconLabelDescriptionList"/>
    <dgm:cxn modelId="{DCE4EFD3-77BE-4B8A-B2AE-D9617F668A6A}" type="presParOf" srcId="{54370D87-BE1E-4C5E-BDFC-E94066B06471}" destId="{4F525548-66FA-409A-91DF-2233B1882979}" srcOrd="3" destOrd="0" presId="urn:microsoft.com/office/officeart/2018/5/layout/CenteredIconLabelDescriptionList"/>
    <dgm:cxn modelId="{23ACC43B-1A91-4696-A475-94C088BFE4ED}" type="presParOf" srcId="{54370D87-BE1E-4C5E-BDFC-E94066B06471}" destId="{0EB0289D-CF3C-433C-AB9E-799A4E930A57}" srcOrd="4" destOrd="0" presId="urn:microsoft.com/office/officeart/2018/5/layout/CenteredIconLabelDescription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55AED-DC31-43D0-B35B-77FDD5D253A8}">
      <dsp:nvSpPr>
        <dsp:cNvPr id="0" name=""/>
        <dsp:cNvSpPr/>
      </dsp:nvSpPr>
      <dsp:spPr>
        <a:xfrm>
          <a:off x="867968" y="1056639"/>
          <a:ext cx="931710" cy="931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C13DD4-4D88-4650-A59C-9D0773BE8BE8}">
      <dsp:nvSpPr>
        <dsp:cNvPr id="0" name=""/>
        <dsp:cNvSpPr/>
      </dsp:nvSpPr>
      <dsp:spPr>
        <a:xfrm>
          <a:off x="2808" y="2089454"/>
          <a:ext cx="2662031" cy="620014"/>
        </a:xfrm>
        <a:prstGeom prst="rect">
          <a:avLst/>
        </a:prstGeom>
        <a:solidFill>
          <a:srgbClr val="FFC00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s-MX" sz="1400" kern="1200">
              <a:solidFill>
                <a:srgbClr val="002060"/>
              </a:solidFill>
            </a:rPr>
            <a:t>Recopilación de información</a:t>
          </a:r>
          <a:endParaRPr lang="es-CO" sz="1400" kern="1200">
            <a:solidFill>
              <a:srgbClr val="002060"/>
            </a:solidFill>
          </a:endParaRPr>
        </a:p>
      </dsp:txBody>
      <dsp:txXfrm>
        <a:off x="2808" y="2089454"/>
        <a:ext cx="2662031" cy="620014"/>
      </dsp:txXfrm>
    </dsp:sp>
    <dsp:sp modelId="{1620D457-90C0-43E2-B489-3FB53715A1EB}">
      <dsp:nvSpPr>
        <dsp:cNvPr id="0" name=""/>
        <dsp:cNvSpPr/>
      </dsp:nvSpPr>
      <dsp:spPr>
        <a:xfrm>
          <a:off x="2808" y="2756494"/>
          <a:ext cx="2662031" cy="651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dirty="0">
              <a:solidFill>
                <a:srgbClr val="002060"/>
              </a:solidFill>
            </a:rPr>
            <a:t>Contextualización de caso de uso.</a:t>
          </a:r>
        </a:p>
        <a:p>
          <a:pPr marL="0" lvl="0" indent="0" algn="ctr" defTabSz="488950">
            <a:lnSpc>
              <a:spcPct val="100000"/>
            </a:lnSpc>
            <a:spcBef>
              <a:spcPct val="0"/>
            </a:spcBef>
            <a:spcAft>
              <a:spcPct val="35000"/>
            </a:spcAft>
            <a:buNone/>
          </a:pPr>
          <a:r>
            <a:rPr lang="es-MX" sz="1100" kern="1200" dirty="0">
              <a:solidFill>
                <a:srgbClr val="002060"/>
              </a:solidFill>
            </a:rPr>
            <a:t>Levantamiento fuentes de información.</a:t>
          </a:r>
        </a:p>
        <a:p>
          <a:pPr marL="0" lvl="0" indent="0" algn="ctr" defTabSz="488950">
            <a:lnSpc>
              <a:spcPct val="100000"/>
            </a:lnSpc>
            <a:spcBef>
              <a:spcPct val="0"/>
            </a:spcBef>
            <a:spcAft>
              <a:spcPct val="35000"/>
            </a:spcAft>
            <a:buNone/>
          </a:pPr>
          <a:r>
            <a:rPr lang="es-MX" sz="1100" kern="1200" dirty="0">
              <a:solidFill>
                <a:srgbClr val="002060"/>
              </a:solidFill>
            </a:rPr>
            <a:t>Ingesta de Datos.</a:t>
          </a:r>
        </a:p>
      </dsp:txBody>
      <dsp:txXfrm>
        <a:off x="2808" y="2756494"/>
        <a:ext cx="2662031" cy="651411"/>
      </dsp:txXfrm>
    </dsp:sp>
    <dsp:sp modelId="{06C4943A-5592-40BD-A9B6-001623867A9E}">
      <dsp:nvSpPr>
        <dsp:cNvPr id="0" name=""/>
        <dsp:cNvSpPr/>
      </dsp:nvSpPr>
      <dsp:spPr>
        <a:xfrm>
          <a:off x="3995855" y="1056639"/>
          <a:ext cx="931710" cy="931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8CE79-2841-497C-AD2E-41714CFC8C4A}">
      <dsp:nvSpPr>
        <dsp:cNvPr id="0" name=""/>
        <dsp:cNvSpPr/>
      </dsp:nvSpPr>
      <dsp:spPr>
        <a:xfrm>
          <a:off x="3130694" y="2089454"/>
          <a:ext cx="2662031" cy="620014"/>
        </a:xfrm>
        <a:prstGeom prst="rect">
          <a:avLst/>
        </a:prstGeom>
        <a:solidFill>
          <a:srgbClr val="FFC000"/>
        </a:solidFill>
        <a:ln w="12700" cap="flat" cmpd="sng" algn="ctr">
          <a:solidFill>
            <a:prstClr val="white">
              <a:hueOff val="0"/>
              <a:satOff val="0"/>
              <a:lumOff val="0"/>
              <a:alphaOff val="0"/>
            </a:prstClr>
          </a:solidFill>
          <a:prstDash val="solid"/>
          <a:miter lim="800000"/>
        </a:ln>
        <a:effectLst/>
      </dsp:spPr>
      <dsp:style>
        <a:lnRef idx="0">
          <a:scrgbClr r="0" g="0" b="0"/>
        </a:lnRef>
        <a:fillRef idx="0">
          <a:scrgbClr r="0" g="0" b="0"/>
        </a:fillRef>
        <a:effectRef idx="0">
          <a:scrgbClr r="0" g="0" b="0"/>
        </a:effectRef>
        <a:fontRef idx="minor"/>
      </dsp:style>
      <dsp:txBody>
        <a:bodyPr spcFirstLastPara="0" vert="horz" wrap="square" lIns="0" tIns="61722" rIns="80010" bIns="0" numCol="1" spcCol="1270" anchor="t" anchorCtr="0">
          <a:noAutofit/>
        </a:bodyPr>
        <a:lstStyle/>
        <a:p>
          <a:pPr marL="0" lvl="0" indent="0" algn="ctr" defTabSz="622300">
            <a:lnSpc>
              <a:spcPct val="100000"/>
            </a:lnSpc>
            <a:spcBef>
              <a:spcPct val="0"/>
            </a:spcBef>
            <a:spcAft>
              <a:spcPct val="35000"/>
            </a:spcAft>
            <a:buNone/>
            <a:defRPr b="1"/>
          </a:pPr>
          <a:r>
            <a:rPr lang="es-MX" sz="1400" kern="1200">
              <a:solidFill>
                <a:srgbClr val="002060"/>
              </a:solidFill>
            </a:rPr>
            <a:t>Identificación de variables significativas </a:t>
          </a:r>
          <a:endParaRPr lang="es-CO" sz="1400" kern="1200">
            <a:solidFill>
              <a:srgbClr val="002060"/>
            </a:solidFill>
          </a:endParaRPr>
        </a:p>
      </dsp:txBody>
      <dsp:txXfrm>
        <a:off x="3130694" y="2089454"/>
        <a:ext cx="2662031" cy="620014"/>
      </dsp:txXfrm>
    </dsp:sp>
    <dsp:sp modelId="{75A82B1A-8E91-4F4F-ABD2-2A42E78198D2}">
      <dsp:nvSpPr>
        <dsp:cNvPr id="0" name=""/>
        <dsp:cNvSpPr/>
      </dsp:nvSpPr>
      <dsp:spPr>
        <a:xfrm>
          <a:off x="3130694" y="2756494"/>
          <a:ext cx="2662031" cy="651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dirty="0">
              <a:solidFill>
                <a:srgbClr val="002060"/>
              </a:solidFill>
            </a:rPr>
            <a:t>Minería de datos.</a:t>
          </a:r>
          <a:endParaRPr lang="es-CO" sz="1100" kern="1200" dirty="0">
            <a:solidFill>
              <a:srgbClr val="002060"/>
            </a:solidFill>
          </a:endParaRPr>
        </a:p>
        <a:p>
          <a:pPr marL="0" lvl="0" indent="0" algn="ctr" defTabSz="488950">
            <a:lnSpc>
              <a:spcPct val="100000"/>
            </a:lnSpc>
            <a:spcBef>
              <a:spcPct val="0"/>
            </a:spcBef>
            <a:spcAft>
              <a:spcPct val="35000"/>
            </a:spcAft>
            <a:buNone/>
          </a:pPr>
          <a:r>
            <a:rPr lang="es-MX" sz="1100" kern="1200">
              <a:solidFill>
                <a:srgbClr val="002060"/>
              </a:solidFill>
            </a:rPr>
            <a:t>Transformación de variables significativas.</a:t>
          </a:r>
          <a:endParaRPr lang="es-CO" sz="1100" kern="1200">
            <a:solidFill>
              <a:srgbClr val="002060"/>
            </a:solidFill>
          </a:endParaRPr>
        </a:p>
        <a:p>
          <a:pPr marL="0" lvl="0" indent="0" algn="ctr" defTabSz="488950">
            <a:lnSpc>
              <a:spcPct val="100000"/>
            </a:lnSpc>
            <a:spcBef>
              <a:spcPct val="0"/>
            </a:spcBef>
            <a:spcAft>
              <a:spcPct val="35000"/>
            </a:spcAft>
            <a:buNone/>
          </a:pPr>
          <a:r>
            <a:rPr lang="es-MX" sz="1100" kern="1200">
              <a:solidFill>
                <a:srgbClr val="002060"/>
              </a:solidFill>
            </a:rPr>
            <a:t>Consolidación de Insights.</a:t>
          </a:r>
          <a:endParaRPr lang="es-CO" sz="1100" kern="1200">
            <a:solidFill>
              <a:srgbClr val="002060"/>
            </a:solidFill>
          </a:endParaRPr>
        </a:p>
      </dsp:txBody>
      <dsp:txXfrm>
        <a:off x="3130694" y="2756494"/>
        <a:ext cx="2662031" cy="651411"/>
      </dsp:txXfrm>
    </dsp:sp>
    <dsp:sp modelId="{BD00BFB3-3865-48FD-AE59-645106110916}">
      <dsp:nvSpPr>
        <dsp:cNvPr id="0" name=""/>
        <dsp:cNvSpPr/>
      </dsp:nvSpPr>
      <dsp:spPr>
        <a:xfrm>
          <a:off x="7123741" y="1056639"/>
          <a:ext cx="931710" cy="931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E26323-A541-4B73-86E6-5C0990471390}">
      <dsp:nvSpPr>
        <dsp:cNvPr id="0" name=""/>
        <dsp:cNvSpPr/>
      </dsp:nvSpPr>
      <dsp:spPr>
        <a:xfrm>
          <a:off x="6258581" y="2089454"/>
          <a:ext cx="2662031" cy="620014"/>
        </a:xfrm>
        <a:prstGeom prst="rect">
          <a:avLst/>
        </a:prstGeom>
        <a:solidFill>
          <a:srgbClr val="FFC000"/>
        </a:solidFill>
        <a:ln w="12700" cap="flat" cmpd="sng" algn="ctr">
          <a:solidFill>
            <a:prstClr val="white">
              <a:hueOff val="0"/>
              <a:satOff val="0"/>
              <a:lumOff val="0"/>
              <a:alphaOff val="0"/>
            </a:prstClr>
          </a:solidFill>
          <a:prstDash val="solid"/>
          <a:miter lim="800000"/>
        </a:ln>
        <a:effectLst/>
      </dsp:spPr>
      <dsp:style>
        <a:lnRef idx="0">
          <a:scrgbClr r="0" g="0" b="0"/>
        </a:lnRef>
        <a:fillRef idx="0">
          <a:scrgbClr r="0" g="0" b="0"/>
        </a:fillRef>
        <a:effectRef idx="0">
          <a:scrgbClr r="0" g="0" b="0"/>
        </a:effectRef>
        <a:fontRef idx="minor"/>
      </dsp:style>
      <dsp:txBody>
        <a:bodyPr spcFirstLastPara="0" vert="horz" wrap="square" lIns="0" tIns="61722" rIns="80010" bIns="0" numCol="1" spcCol="1270" anchor="t" anchorCtr="0">
          <a:noAutofit/>
        </a:bodyPr>
        <a:lstStyle/>
        <a:p>
          <a:pPr marL="0" lvl="0" indent="0" algn="ctr" defTabSz="800100">
            <a:lnSpc>
              <a:spcPct val="100000"/>
            </a:lnSpc>
            <a:spcBef>
              <a:spcPct val="0"/>
            </a:spcBef>
            <a:spcAft>
              <a:spcPct val="35000"/>
            </a:spcAft>
            <a:buNone/>
            <a:defRPr b="1"/>
          </a:pPr>
          <a:r>
            <a:rPr lang="es-MX" sz="1800" kern="1200">
              <a:solidFill>
                <a:srgbClr val="002060"/>
              </a:solidFill>
              <a:latin typeface="Calibri" panose="020F0502020204030204"/>
              <a:ea typeface="+mn-ea"/>
              <a:cs typeface="+mn-cs"/>
            </a:rPr>
            <a:t>Calibración Solución Analítica</a:t>
          </a:r>
          <a:endParaRPr lang="es-CO" sz="1800" kern="1200">
            <a:solidFill>
              <a:srgbClr val="002060"/>
            </a:solidFill>
            <a:latin typeface="Calibri" panose="020F0502020204030204"/>
            <a:ea typeface="+mn-ea"/>
            <a:cs typeface="+mn-cs"/>
          </a:endParaRPr>
        </a:p>
      </dsp:txBody>
      <dsp:txXfrm>
        <a:off x="6258581" y="2089454"/>
        <a:ext cx="2662031" cy="620014"/>
      </dsp:txXfrm>
    </dsp:sp>
    <dsp:sp modelId="{0EB0289D-CF3C-433C-AB9E-799A4E930A57}">
      <dsp:nvSpPr>
        <dsp:cNvPr id="0" name=""/>
        <dsp:cNvSpPr/>
      </dsp:nvSpPr>
      <dsp:spPr>
        <a:xfrm>
          <a:off x="6258581" y="2756494"/>
          <a:ext cx="2662031" cy="651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a:solidFill>
                <a:srgbClr val="002060"/>
              </a:solidFill>
            </a:rPr>
            <a:t>Propuesta del Modelo.</a:t>
          </a:r>
          <a:endParaRPr lang="es-CO" sz="1100" kern="1200">
            <a:solidFill>
              <a:srgbClr val="002060"/>
            </a:solidFill>
          </a:endParaRPr>
        </a:p>
        <a:p>
          <a:pPr marL="0" lvl="0" indent="0" algn="ctr" defTabSz="488950">
            <a:lnSpc>
              <a:spcPct val="100000"/>
            </a:lnSpc>
            <a:spcBef>
              <a:spcPct val="0"/>
            </a:spcBef>
            <a:spcAft>
              <a:spcPct val="35000"/>
            </a:spcAft>
            <a:buNone/>
          </a:pPr>
          <a:r>
            <a:rPr lang="es-MX" sz="1100" kern="1200">
              <a:solidFill>
                <a:srgbClr val="002060"/>
              </a:solidFill>
            </a:rPr>
            <a:t>Calibración del Modelo.</a:t>
          </a:r>
          <a:endParaRPr lang="es-CO" sz="1100" kern="1200">
            <a:solidFill>
              <a:srgbClr val="002060"/>
            </a:solidFill>
          </a:endParaRPr>
        </a:p>
        <a:p>
          <a:pPr marL="0" lvl="0" indent="0" algn="ctr" defTabSz="488950">
            <a:lnSpc>
              <a:spcPct val="100000"/>
            </a:lnSpc>
            <a:spcBef>
              <a:spcPct val="0"/>
            </a:spcBef>
            <a:spcAft>
              <a:spcPct val="35000"/>
            </a:spcAft>
            <a:buNone/>
          </a:pPr>
          <a:r>
            <a:rPr lang="es-MX" sz="1100" kern="1200">
              <a:solidFill>
                <a:srgbClr val="002060"/>
              </a:solidFill>
            </a:rPr>
            <a:t>MVP de segmentación Sellers por categoría.</a:t>
          </a:r>
          <a:endParaRPr lang="es-CO" sz="1100" kern="1200">
            <a:solidFill>
              <a:srgbClr val="002060"/>
            </a:solidFill>
          </a:endParaRPr>
        </a:p>
      </dsp:txBody>
      <dsp:txXfrm>
        <a:off x="6258581" y="2756494"/>
        <a:ext cx="2662031" cy="65141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47CD1-E3AD-ACF8-443C-24EB6C146A9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B5D1F29-2800-E122-FC58-7AF9DD4AE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84EFE5E-0136-C124-4187-FA80C41B2022}"/>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5" name="Marcador de pie de página 4">
            <a:extLst>
              <a:ext uri="{FF2B5EF4-FFF2-40B4-BE49-F238E27FC236}">
                <a16:creationId xmlns:a16="http://schemas.microsoft.com/office/drawing/2014/main" id="{33348CF1-4702-CB49-B2D9-09F5FB6FCF7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BB2BB3-1623-94A2-846B-7969EC79FF7C}"/>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84422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F75EF-0749-8432-2623-4EF4DC1D7C9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E51E4F4-E149-2E01-3E87-4C9AB4CD1EF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5F79B3-E923-1A88-A5C6-B909A0F7589C}"/>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5" name="Marcador de pie de página 4">
            <a:extLst>
              <a:ext uri="{FF2B5EF4-FFF2-40B4-BE49-F238E27FC236}">
                <a16:creationId xmlns:a16="http://schemas.microsoft.com/office/drawing/2014/main" id="{4560AD80-7229-5B8D-B358-AB3D28160D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D2A4D9C-7CF8-F20B-DF21-95305D308CD9}"/>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302774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C3C6555-0A1F-03F4-4B6F-D2F08191F40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FEB7A95-9BCD-F822-537C-BCA484AC01C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396B837-ADD7-1E3D-0AD2-3D26B9BBD807}"/>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5" name="Marcador de pie de página 4">
            <a:extLst>
              <a:ext uri="{FF2B5EF4-FFF2-40B4-BE49-F238E27FC236}">
                <a16:creationId xmlns:a16="http://schemas.microsoft.com/office/drawing/2014/main" id="{9BD902E6-3CBA-CF09-676B-13F59ED4F5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BB23355-AA28-89A1-10C9-F07323924043}"/>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116936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0E7E5-8B34-2C1E-5680-F5486F876BC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27AF93C-D634-A72D-EBC1-53C14A65F6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FE3A5E-6084-8010-3A0B-ED042C145E37}"/>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5" name="Marcador de pie de página 4">
            <a:extLst>
              <a:ext uri="{FF2B5EF4-FFF2-40B4-BE49-F238E27FC236}">
                <a16:creationId xmlns:a16="http://schemas.microsoft.com/office/drawing/2014/main" id="{8A4D1109-8B80-CD9A-15D1-714DDD0527B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0F44476-95C1-63DB-FD3F-9A4A9A64DD34}"/>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4116435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A6728-F844-D1D9-C772-370CC41A5B2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99F90EF-F0E0-B216-DFC1-F272DFB49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09175EB-6305-2502-8BF8-64884A02FF31}"/>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5" name="Marcador de pie de página 4">
            <a:extLst>
              <a:ext uri="{FF2B5EF4-FFF2-40B4-BE49-F238E27FC236}">
                <a16:creationId xmlns:a16="http://schemas.microsoft.com/office/drawing/2014/main" id="{3DD379AF-554C-9BBA-1A08-21063EC02C5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F31E05C-265F-19CD-ED72-616B84659CC9}"/>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162326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965A9-BF69-CC7D-A33B-4633470C995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C4C59F7-DDCD-39EE-BCE6-DD6FB66796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C8B52BE-D004-381A-BEDE-46E8E498FC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7B84F95-6A00-BF95-E140-1CE7FE148CE2}"/>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6" name="Marcador de pie de página 5">
            <a:extLst>
              <a:ext uri="{FF2B5EF4-FFF2-40B4-BE49-F238E27FC236}">
                <a16:creationId xmlns:a16="http://schemas.microsoft.com/office/drawing/2014/main" id="{0C779FBD-9A12-7816-CA19-8561E320045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908F07-FC3F-43EA-58B0-DB9FBCA94913}"/>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1984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07A19-1D77-9DA1-FD55-407B0AD107C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8C313C7-7EC0-61EE-A5B3-7526CA3E9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1DFD7F-8423-006B-2B23-DEE58E238E1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3FB60B-3BBC-BD34-DD9A-8E3D7CC6F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D73507F-75C3-5481-B4DF-511BF9444D1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9828A7F-D03C-9A4E-121A-FCFDEAA8E4FB}"/>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8" name="Marcador de pie de página 7">
            <a:extLst>
              <a:ext uri="{FF2B5EF4-FFF2-40B4-BE49-F238E27FC236}">
                <a16:creationId xmlns:a16="http://schemas.microsoft.com/office/drawing/2014/main" id="{8D011D85-11E1-1336-D5C5-7C6A2F81CDB4}"/>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F8F34A0-C09D-6157-E94B-02AF93F16E3E}"/>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380867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F2BB-5EC0-D1BC-1039-3DB8E1FD04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94FC159-FF1D-8F70-A49B-B0A5CDD5C294}"/>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4" name="Marcador de pie de página 3">
            <a:extLst>
              <a:ext uri="{FF2B5EF4-FFF2-40B4-BE49-F238E27FC236}">
                <a16:creationId xmlns:a16="http://schemas.microsoft.com/office/drawing/2014/main" id="{FDE7D227-6811-A21C-E7F8-2CA054A4BBF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8677A70-FB3C-744D-3798-8B7D6D06DC1C}"/>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266154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E4B2638-B918-40F5-163E-8818EC1A7BE7}"/>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3" name="Marcador de pie de página 2">
            <a:extLst>
              <a:ext uri="{FF2B5EF4-FFF2-40B4-BE49-F238E27FC236}">
                <a16:creationId xmlns:a16="http://schemas.microsoft.com/office/drawing/2014/main" id="{6010F787-2604-F296-BC3D-74FF2C41DD6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82645C3-EB77-C7E9-33D5-2B8BDA79C1F2}"/>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71823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DDAFC-A989-26FD-1299-9B11976722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2EEBE5D-B96B-97CC-32CC-1229F5A94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4C97161-7FED-7A61-E495-9B3E63984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E68825-BA28-3878-4D31-66F70AECEAE6}"/>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6" name="Marcador de pie de página 5">
            <a:extLst>
              <a:ext uri="{FF2B5EF4-FFF2-40B4-BE49-F238E27FC236}">
                <a16:creationId xmlns:a16="http://schemas.microsoft.com/office/drawing/2014/main" id="{759F0878-06E8-3B2E-25E4-B6F9AAFD952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FCE960-7E74-D551-B285-CFCCD9662442}"/>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292839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5D4CC-058A-395D-00A7-2EAD489BCD4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06F7795-7A99-16B3-3A9F-2156C2EDB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5B52768-34C1-E9BF-927F-FD6E3068B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8DD640D-9A45-8D4E-6888-358DAD70E2A2}"/>
              </a:ext>
            </a:extLst>
          </p:cNvPr>
          <p:cNvSpPr>
            <a:spLocks noGrp="1"/>
          </p:cNvSpPr>
          <p:nvPr>
            <p:ph type="dt" sz="half" idx="10"/>
          </p:nvPr>
        </p:nvSpPr>
        <p:spPr/>
        <p:txBody>
          <a:bodyPr/>
          <a:lstStyle/>
          <a:p>
            <a:fld id="{17251211-591B-494D-8FE0-6D0FFDB89806}" type="datetimeFigureOut">
              <a:rPr lang="es-CO" smtClean="0"/>
              <a:t>16/01/2025</a:t>
            </a:fld>
            <a:endParaRPr lang="es-CO"/>
          </a:p>
        </p:txBody>
      </p:sp>
      <p:sp>
        <p:nvSpPr>
          <p:cNvPr id="6" name="Marcador de pie de página 5">
            <a:extLst>
              <a:ext uri="{FF2B5EF4-FFF2-40B4-BE49-F238E27FC236}">
                <a16:creationId xmlns:a16="http://schemas.microsoft.com/office/drawing/2014/main" id="{61A81A0B-D62B-0503-C83C-429D508AB5D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7781270-B0E6-CB05-529F-6B5922798963}"/>
              </a:ext>
            </a:extLst>
          </p:cNvPr>
          <p:cNvSpPr>
            <a:spLocks noGrp="1"/>
          </p:cNvSpPr>
          <p:nvPr>
            <p:ph type="sldNum" sz="quarter" idx="12"/>
          </p:nvPr>
        </p:nvSpPr>
        <p:spPr/>
        <p:txBody>
          <a:bodyPr/>
          <a:lstStyle/>
          <a:p>
            <a:fld id="{6D1ECCA3-884D-4109-8C6D-65D69F6E2927}" type="slidenum">
              <a:rPr lang="es-CO" smtClean="0"/>
              <a:t>‹#›</a:t>
            </a:fld>
            <a:endParaRPr lang="es-CO"/>
          </a:p>
        </p:txBody>
      </p:sp>
    </p:spTree>
    <p:extLst>
      <p:ext uri="{BB962C8B-B14F-4D97-AF65-F5344CB8AC3E}">
        <p14:creationId xmlns:p14="http://schemas.microsoft.com/office/powerpoint/2010/main" val="245505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8D6D7F-944E-0A82-209B-EFA72FAAA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49273D5-F0C8-CB23-813F-0E13A728B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2051B3A-E068-E487-330F-9BA6745EF8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51211-591B-494D-8FE0-6D0FFDB89806}" type="datetimeFigureOut">
              <a:rPr lang="es-CO" smtClean="0"/>
              <a:t>16/01/2025</a:t>
            </a:fld>
            <a:endParaRPr lang="es-CO"/>
          </a:p>
        </p:txBody>
      </p:sp>
      <p:sp>
        <p:nvSpPr>
          <p:cNvPr id="5" name="Marcador de pie de página 4">
            <a:extLst>
              <a:ext uri="{FF2B5EF4-FFF2-40B4-BE49-F238E27FC236}">
                <a16:creationId xmlns:a16="http://schemas.microsoft.com/office/drawing/2014/main" id="{1CEBE168-C9E7-C9F9-1C4E-DB820A335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0755E05-B4FF-C193-5A1B-763D96F0D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ECCA3-884D-4109-8C6D-65D69F6E2927}" type="slidenum">
              <a:rPr lang="es-CO" smtClean="0"/>
              <a:t>‹#›</a:t>
            </a:fld>
            <a:endParaRPr lang="es-CO"/>
          </a:p>
        </p:txBody>
      </p:sp>
    </p:spTree>
    <p:extLst>
      <p:ext uri="{BB962C8B-B14F-4D97-AF65-F5344CB8AC3E}">
        <p14:creationId xmlns:p14="http://schemas.microsoft.com/office/powerpoint/2010/main" val="2598301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844"/>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590844"/>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844"/>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90843"/>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E35EAD39-9E0F-620D-449E-808FEC0F2153}"/>
              </a:ext>
            </a:extLst>
          </p:cNvPr>
          <p:cNvSpPr txBox="1"/>
          <p:nvPr/>
        </p:nvSpPr>
        <p:spPr>
          <a:xfrm>
            <a:off x="699713" y="838882"/>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rgbClr val="FFFFFF"/>
                </a:solidFill>
                <a:latin typeface="Harabara Mais Demo" panose="020B0603050302020204" pitchFamily="34" charset="0"/>
                <a:ea typeface="+mj-ea"/>
                <a:cs typeface="+mj-cs"/>
              </a:rPr>
              <a:t>Mercado libre Data Science Challenge</a:t>
            </a:r>
          </a:p>
        </p:txBody>
      </p:sp>
      <p:pic>
        <p:nvPicPr>
          <p:cNvPr id="5" name="Imagen 4">
            <a:extLst>
              <a:ext uri="{FF2B5EF4-FFF2-40B4-BE49-F238E27FC236}">
                <a16:creationId xmlns:a16="http://schemas.microsoft.com/office/drawing/2014/main" id="{AC7B3065-F287-E499-752F-C48CD37C3971}"/>
              </a:ext>
            </a:extLst>
          </p:cNvPr>
          <p:cNvPicPr>
            <a:picLocks noChangeAspect="1"/>
          </p:cNvPicPr>
          <p:nvPr/>
        </p:nvPicPr>
        <p:blipFill>
          <a:blip r:embed="rId2"/>
          <a:stretch>
            <a:fillRect/>
          </a:stretch>
        </p:blipFill>
        <p:spPr>
          <a:xfrm>
            <a:off x="0" y="0"/>
            <a:ext cx="12192000" cy="590844"/>
          </a:xfrm>
          <a:prstGeom prst="rect">
            <a:avLst/>
          </a:prstGeom>
        </p:spPr>
      </p:pic>
      <p:pic>
        <p:nvPicPr>
          <p:cNvPr id="7" name="Imagen 6" descr="Un dibujo animado con letras&#10;&#10;Descripción generada automáticamente con confianza media">
            <a:extLst>
              <a:ext uri="{FF2B5EF4-FFF2-40B4-BE49-F238E27FC236}">
                <a16:creationId xmlns:a16="http://schemas.microsoft.com/office/drawing/2014/main" id="{95E20290-924C-7C13-8572-EDB8672E0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4" name="CuadroTexto 3">
            <a:extLst>
              <a:ext uri="{FF2B5EF4-FFF2-40B4-BE49-F238E27FC236}">
                <a16:creationId xmlns:a16="http://schemas.microsoft.com/office/drawing/2014/main" id="{4D38DF8F-CC7A-E37C-6D5A-CF289B962172}"/>
              </a:ext>
            </a:extLst>
          </p:cNvPr>
          <p:cNvSpPr txBox="1"/>
          <p:nvPr/>
        </p:nvSpPr>
        <p:spPr>
          <a:xfrm>
            <a:off x="2255965" y="2246119"/>
            <a:ext cx="7680066" cy="4524315"/>
          </a:xfrm>
          <a:prstGeom prst="rect">
            <a:avLst/>
          </a:prstGeom>
          <a:noFill/>
        </p:spPr>
        <p:txBody>
          <a:bodyPr wrap="square" rtlCol="0">
            <a:spAutoFit/>
          </a:bodyPr>
          <a:lstStyle/>
          <a:p>
            <a:r>
              <a:rPr lang="es-MX" sz="3200" u="sng" dirty="0">
                <a:solidFill>
                  <a:srgbClr val="002060"/>
                </a:solidFill>
                <a:latin typeface="Harabara Mais Demo" panose="020B0603050302020204" pitchFamily="34" charset="0"/>
              </a:rPr>
              <a:t>Agenda:</a:t>
            </a:r>
          </a:p>
          <a:p>
            <a:pPr marL="285750" indent="-285750">
              <a:buFont typeface="Arial" panose="020B0604020202020204" pitchFamily="34" charset="0"/>
              <a:buChar char="•"/>
            </a:pPr>
            <a:r>
              <a:rPr lang="es-MX" sz="3200" dirty="0">
                <a:latin typeface="Harabara Mais Demo" panose="020B0603050302020204" pitchFamily="34" charset="0"/>
              </a:rPr>
              <a:t>1. Caso de Negocio.</a:t>
            </a:r>
          </a:p>
          <a:p>
            <a:pPr marL="285750" indent="-285750">
              <a:buFont typeface="Arial" panose="020B0604020202020204" pitchFamily="34" charset="0"/>
              <a:buChar char="•"/>
            </a:pPr>
            <a:r>
              <a:rPr lang="es-MX" sz="3200" dirty="0">
                <a:latin typeface="Harabara Mais Demo" panose="020B0603050302020204" pitchFamily="34" charset="0"/>
              </a:rPr>
              <a:t>2. Pregunta Clave de Negocio.</a:t>
            </a:r>
          </a:p>
          <a:p>
            <a:pPr marL="285750" indent="-285750">
              <a:buFont typeface="Arial" panose="020B0604020202020204" pitchFamily="34" charset="0"/>
              <a:buChar char="•"/>
            </a:pPr>
            <a:r>
              <a:rPr lang="es-MX" sz="3200" dirty="0">
                <a:latin typeface="Harabara Mais Demo" panose="020B0603050302020204" pitchFamily="34" charset="0"/>
              </a:rPr>
              <a:t>3. Levantamiento de la información.</a:t>
            </a:r>
          </a:p>
          <a:p>
            <a:pPr marL="285750" indent="-285750">
              <a:buFont typeface="Arial" panose="020B0604020202020204" pitchFamily="34" charset="0"/>
              <a:buChar char="•"/>
            </a:pPr>
            <a:r>
              <a:rPr lang="es-MX" sz="3200" dirty="0">
                <a:latin typeface="Harabara Mais Demo" panose="020B0603050302020204" pitchFamily="34" charset="0"/>
              </a:rPr>
              <a:t>4. Contexto.</a:t>
            </a:r>
          </a:p>
          <a:p>
            <a:pPr marL="285750" indent="-285750">
              <a:buFont typeface="Arial" panose="020B0604020202020204" pitchFamily="34" charset="0"/>
              <a:buChar char="•"/>
            </a:pPr>
            <a:r>
              <a:rPr lang="es-MX" sz="3200" dirty="0">
                <a:latin typeface="Harabara Mais Demo" panose="020B0603050302020204" pitchFamily="34" charset="0"/>
              </a:rPr>
              <a:t>5. Propuesta Analítica.</a:t>
            </a:r>
          </a:p>
          <a:p>
            <a:pPr marL="285750" indent="-285750">
              <a:buFont typeface="Arial" panose="020B0604020202020204" pitchFamily="34" charset="0"/>
              <a:buChar char="•"/>
            </a:pPr>
            <a:r>
              <a:rPr lang="es-MX" sz="3200" dirty="0">
                <a:latin typeface="Harabara Mais Demo" panose="020B0603050302020204" pitchFamily="34" charset="0"/>
              </a:rPr>
              <a:t>6. MVP de Modelo.</a:t>
            </a:r>
          </a:p>
          <a:p>
            <a:pPr marL="285750" indent="-285750">
              <a:buFont typeface="Arial" panose="020B0604020202020204" pitchFamily="34" charset="0"/>
              <a:buChar char="•"/>
            </a:pPr>
            <a:r>
              <a:rPr lang="es-MX" sz="3200" dirty="0">
                <a:latin typeface="Harabara Mais Demo" panose="020B0603050302020204" pitchFamily="34" charset="0"/>
              </a:rPr>
              <a:t>7. Caracterización de los grupos.</a:t>
            </a:r>
          </a:p>
          <a:p>
            <a:pPr marL="285750" indent="-285750">
              <a:buFont typeface="Arial" panose="020B0604020202020204" pitchFamily="34" charset="0"/>
              <a:buChar char="•"/>
            </a:pPr>
            <a:r>
              <a:rPr lang="es-MX" sz="3200" dirty="0">
                <a:latin typeface="Harabara Mais Demo" panose="020B0603050302020204" pitchFamily="34" charset="0"/>
              </a:rPr>
              <a:t>8. Próximos Pasos.</a:t>
            </a:r>
            <a:endParaRPr lang="es-CO" sz="3200" dirty="0">
              <a:latin typeface="Harabara Mais Demo" panose="020B0603050302020204" pitchFamily="34" charset="0"/>
            </a:endParaRPr>
          </a:p>
        </p:txBody>
      </p:sp>
      <p:pic>
        <p:nvPicPr>
          <p:cNvPr id="8" name="Gráfico 7" descr="Portapapeles comprobado contorno">
            <a:extLst>
              <a:ext uri="{FF2B5EF4-FFF2-40B4-BE49-F238E27FC236}">
                <a16:creationId xmlns:a16="http://schemas.microsoft.com/office/drawing/2014/main" id="{A8A9F796-EFAA-8070-8177-E6B447520C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8949" y="2180075"/>
            <a:ext cx="914400" cy="914400"/>
          </a:xfrm>
          <a:prstGeom prst="rect">
            <a:avLst/>
          </a:prstGeom>
        </p:spPr>
      </p:pic>
    </p:spTree>
    <p:extLst>
      <p:ext uri="{BB962C8B-B14F-4D97-AF65-F5344CB8AC3E}">
        <p14:creationId xmlns:p14="http://schemas.microsoft.com/office/powerpoint/2010/main" val="263297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4A675-4FAC-B211-3161-F43A49127CFE}"/>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71FBCE22-7F12-E785-47CC-A553B4AC88AB}"/>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DB277393-46D8-3287-0EE6-13CD632F265F}"/>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7. </a:t>
            </a:r>
            <a:r>
              <a:rPr lang="en-US" sz="3600" b="1" dirty="0" err="1">
                <a:solidFill>
                  <a:srgbClr val="002060"/>
                </a:solidFill>
                <a:latin typeface="Harabara Mais Demo" panose="020B0603050302020204" pitchFamily="34" charset="0"/>
              </a:rPr>
              <a:t>Caracterización</a:t>
            </a:r>
            <a:r>
              <a:rPr lang="en-US" sz="3600" b="1" dirty="0">
                <a:solidFill>
                  <a:srgbClr val="002060"/>
                </a:solidFill>
                <a:latin typeface="Harabara Mais Demo" panose="020B0603050302020204" pitchFamily="34" charset="0"/>
              </a:rPr>
              <a:t> de </a:t>
            </a:r>
            <a:r>
              <a:rPr lang="en-US" sz="3600" b="1" dirty="0" err="1">
                <a:solidFill>
                  <a:srgbClr val="002060"/>
                </a:solidFill>
                <a:latin typeface="Harabara Mais Demo" panose="020B0603050302020204" pitchFamily="34" charset="0"/>
              </a:rPr>
              <a:t>los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grupos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49E4DA7D-7944-1714-4E8D-C68CCCF13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3B134BA3-4323-FE3B-135C-14565A16C425}"/>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sp>
        <p:nvSpPr>
          <p:cNvPr id="2" name="CuadroTexto 1">
            <a:extLst>
              <a:ext uri="{FF2B5EF4-FFF2-40B4-BE49-F238E27FC236}">
                <a16:creationId xmlns:a16="http://schemas.microsoft.com/office/drawing/2014/main" id="{895EBA25-414F-2E90-6629-9165E2E85664}"/>
              </a:ext>
            </a:extLst>
          </p:cNvPr>
          <p:cNvSpPr txBox="1"/>
          <p:nvPr/>
        </p:nvSpPr>
        <p:spPr>
          <a:xfrm>
            <a:off x="454343" y="1517898"/>
            <a:ext cx="3215134" cy="1984169"/>
          </a:xfrm>
          <a:prstGeom prst="rect">
            <a:avLst/>
          </a:prstGeom>
        </p:spPr>
        <p:txBody>
          <a:bodyPr vert="horz" lIns="91440" tIns="45720" rIns="91440" bIns="45720" rtlCol="0" anchor="t">
            <a:normAutofit lnSpcReduction="10000"/>
          </a:bodyPr>
          <a:lstStyle/>
          <a:p>
            <a:pPr>
              <a:lnSpc>
                <a:spcPct val="90000"/>
              </a:lnSpc>
              <a:spcAft>
                <a:spcPts val="600"/>
              </a:spcAft>
            </a:pPr>
            <a:r>
              <a:rPr lang="en-US" dirty="0">
                <a:solidFill>
                  <a:srgbClr val="FF0000"/>
                </a:solidFill>
                <a:latin typeface="Harabara Mais Demo" panose="020B0603050302020204" pitchFamily="34" charset="0"/>
              </a:rPr>
              <a:t>Grupo 0: Sellers de </a:t>
            </a:r>
            <a:r>
              <a:rPr lang="en-US" dirty="0" err="1">
                <a:solidFill>
                  <a:srgbClr val="FF0000"/>
                </a:solidFill>
                <a:latin typeface="Harabara Mais Demo" panose="020B0603050302020204" pitchFamily="34" charset="0"/>
              </a:rPr>
              <a:t>celulares</a:t>
            </a:r>
            <a:endParaRPr lang="en-US" dirty="0">
              <a:solidFill>
                <a:srgbClr val="FF0000"/>
              </a:solidFill>
              <a:latin typeface="Harabara Mais Demo" panose="020B0603050302020204" pitchFamily="34" charset="0"/>
            </a:endParaRPr>
          </a:p>
          <a:p>
            <a:pPr algn="just">
              <a:lnSpc>
                <a:spcPct val="90000"/>
              </a:lnSpc>
              <a:spcAft>
                <a:spcPts val="600"/>
              </a:spcAft>
            </a:pPr>
            <a:r>
              <a:rPr lang="es-ES" sz="1400" dirty="0">
                <a:latin typeface="Harabara Mais Demo" panose="020B0603050302020204" pitchFamily="34" charset="0"/>
              </a:rPr>
              <a:t>Tiene un 8.30% de participación. Principalmente venden celulares, manejan precios altos (2.2 desviaciones por encima de la media) y ofrecen un número de cuotas menor (0.94 desviaciones por debajo de la media). No tienen reputación y no realizan campañas de marketing.</a:t>
            </a:r>
            <a:endParaRPr lang="en-US" sz="1400" dirty="0">
              <a:latin typeface="Harabara Mais Demo" panose="020B0603050302020204" pitchFamily="34" charset="0"/>
            </a:endParaRPr>
          </a:p>
        </p:txBody>
      </p:sp>
      <p:sp>
        <p:nvSpPr>
          <p:cNvPr id="3" name="CuadroTexto 1">
            <a:extLst>
              <a:ext uri="{FF2B5EF4-FFF2-40B4-BE49-F238E27FC236}">
                <a16:creationId xmlns:a16="http://schemas.microsoft.com/office/drawing/2014/main" id="{EED2CC73-81A4-ECA3-DDAC-7863C99AADA7}"/>
              </a:ext>
            </a:extLst>
          </p:cNvPr>
          <p:cNvSpPr txBox="1"/>
          <p:nvPr/>
        </p:nvSpPr>
        <p:spPr>
          <a:xfrm>
            <a:off x="3896283" y="1517898"/>
            <a:ext cx="3215134" cy="1797483"/>
          </a:xfrm>
          <a:prstGeom prst="rect">
            <a:avLst/>
          </a:prstGeom>
        </p:spPr>
        <p:txBody>
          <a:bodyPr vert="horz" lIns="91440" tIns="45720" rIns="91440" bIns="45720" rtlCol="0" anchor="t">
            <a:normAutofit fontScale="92500" lnSpcReduction="20000"/>
          </a:bodyPr>
          <a:lstStyle/>
          <a:p>
            <a:pPr>
              <a:lnSpc>
                <a:spcPct val="90000"/>
              </a:lnSpc>
              <a:spcAft>
                <a:spcPts val="600"/>
              </a:spcAft>
            </a:pPr>
            <a:r>
              <a:rPr lang="en-US" dirty="0">
                <a:solidFill>
                  <a:srgbClr val="7030A0"/>
                </a:solidFill>
                <a:latin typeface="Harabara Mais Demo" panose="020B0603050302020204" pitchFamily="34" charset="0"/>
              </a:rPr>
              <a:t>Grupo 1 </a:t>
            </a:r>
            <a:r>
              <a:rPr lang="en-US" dirty="0" err="1">
                <a:solidFill>
                  <a:srgbClr val="7030A0"/>
                </a:solidFill>
                <a:latin typeface="Harabara Mais Demo" panose="020B0603050302020204" pitchFamily="34" charset="0"/>
              </a:rPr>
              <a:t>Emprendedores</a:t>
            </a:r>
            <a:r>
              <a:rPr lang="en-US" dirty="0">
                <a:solidFill>
                  <a:srgbClr val="7030A0"/>
                </a:solidFill>
                <a:latin typeface="Harabara Mais Demo" panose="020B0603050302020204" pitchFamily="34" charset="0"/>
              </a:rPr>
              <a:t>.</a:t>
            </a:r>
          </a:p>
          <a:p>
            <a:pPr algn="just">
              <a:lnSpc>
                <a:spcPct val="90000"/>
              </a:lnSpc>
              <a:spcAft>
                <a:spcPts val="600"/>
              </a:spcAft>
            </a:pPr>
            <a:r>
              <a:rPr lang="es-ES" sz="1400" dirty="0">
                <a:latin typeface="Harabara Mais Demo" panose="020B0603050302020204" pitchFamily="34" charset="0"/>
              </a:rPr>
              <a:t>Tiene un 11.17% de participación. Es un vendedor que ofrece una alta variedad de plazos de pago, con 2.25 desviaciones por encima de la media. Su catálogo es ligeramente variado, con 0.86 desviaciones por encima de la media. Menos del 20% de sus productos cuentan con campañas de marketing.</a:t>
            </a:r>
            <a:endParaRPr lang="en-US" sz="1400" dirty="0">
              <a:latin typeface="Harabara Mais Demo" panose="020B0603050302020204" pitchFamily="34" charset="0"/>
            </a:endParaRPr>
          </a:p>
        </p:txBody>
      </p:sp>
      <p:sp>
        <p:nvSpPr>
          <p:cNvPr id="8" name="CuadroTexto 1">
            <a:extLst>
              <a:ext uri="{FF2B5EF4-FFF2-40B4-BE49-F238E27FC236}">
                <a16:creationId xmlns:a16="http://schemas.microsoft.com/office/drawing/2014/main" id="{0DDEE2D4-EF57-D755-379E-9FE2B2CDB6AB}"/>
              </a:ext>
            </a:extLst>
          </p:cNvPr>
          <p:cNvSpPr txBox="1"/>
          <p:nvPr/>
        </p:nvSpPr>
        <p:spPr>
          <a:xfrm>
            <a:off x="454343" y="3739677"/>
            <a:ext cx="2902238" cy="2221782"/>
          </a:xfrm>
          <a:prstGeom prst="rect">
            <a:avLst/>
          </a:prstGeom>
        </p:spPr>
        <p:txBody>
          <a:bodyPr vert="horz" lIns="91440" tIns="45720" rIns="91440" bIns="45720" rtlCol="0" anchor="t">
            <a:normAutofit/>
          </a:bodyPr>
          <a:lstStyle/>
          <a:p>
            <a:pPr>
              <a:lnSpc>
                <a:spcPct val="90000"/>
              </a:lnSpc>
              <a:spcAft>
                <a:spcPts val="600"/>
              </a:spcAft>
            </a:pPr>
            <a:r>
              <a:rPr lang="en-US" sz="1700" dirty="0">
                <a:solidFill>
                  <a:schemeClr val="accent5">
                    <a:lumMod val="75000"/>
                  </a:schemeClr>
                </a:solidFill>
                <a:latin typeface="Harabara Mais Demo" panose="020B0603050302020204" pitchFamily="34" charset="0"/>
              </a:rPr>
              <a:t>Grupo 2 </a:t>
            </a:r>
            <a:r>
              <a:rPr lang="en-US" sz="1700" dirty="0" err="1">
                <a:solidFill>
                  <a:schemeClr val="accent5">
                    <a:lumMod val="75000"/>
                  </a:schemeClr>
                </a:solidFill>
                <a:latin typeface="Harabara Mais Demo" panose="020B0603050302020204" pitchFamily="34" charset="0"/>
              </a:rPr>
              <a:t>Gancho</a:t>
            </a:r>
            <a:r>
              <a:rPr lang="en-US" sz="1700" dirty="0">
                <a:solidFill>
                  <a:schemeClr val="accent5">
                    <a:lumMod val="75000"/>
                  </a:schemeClr>
                </a:solidFill>
                <a:latin typeface="Harabara Mais Demo" panose="020B0603050302020204" pitchFamily="34" charset="0"/>
              </a:rPr>
              <a:t> </a:t>
            </a:r>
            <a:r>
              <a:rPr lang="en-US" sz="1700" dirty="0" err="1">
                <a:solidFill>
                  <a:schemeClr val="accent5">
                    <a:lumMod val="75000"/>
                  </a:schemeClr>
                </a:solidFill>
                <a:latin typeface="Harabara Mais Demo" panose="020B0603050302020204" pitchFamily="34" charset="0"/>
              </a:rPr>
              <a:t>por</a:t>
            </a:r>
            <a:r>
              <a:rPr lang="en-US" sz="1700" dirty="0">
                <a:solidFill>
                  <a:schemeClr val="accent5">
                    <a:lumMod val="75000"/>
                  </a:schemeClr>
                </a:solidFill>
                <a:latin typeface="Harabara Mais Demo" panose="020B0603050302020204" pitchFamily="34" charset="0"/>
              </a:rPr>
              <a:t> </a:t>
            </a:r>
            <a:r>
              <a:rPr lang="en-US" sz="1700" dirty="0" err="1">
                <a:solidFill>
                  <a:schemeClr val="accent5">
                    <a:lumMod val="75000"/>
                  </a:schemeClr>
                </a:solidFill>
                <a:latin typeface="Harabara Mais Demo" panose="020B0603050302020204" pitchFamily="34" charset="0"/>
              </a:rPr>
              <a:t>descuento</a:t>
            </a:r>
            <a:r>
              <a:rPr lang="en-US" sz="1700" dirty="0">
                <a:solidFill>
                  <a:schemeClr val="accent5">
                    <a:lumMod val="75000"/>
                  </a:schemeClr>
                </a:solidFill>
                <a:latin typeface="Harabara Mais Demo" panose="020B0603050302020204" pitchFamily="34" charset="0"/>
              </a:rPr>
              <a:t>.</a:t>
            </a:r>
            <a:r>
              <a:rPr lang="es-ES" sz="1700" dirty="0">
                <a:solidFill>
                  <a:schemeClr val="accent5">
                    <a:lumMod val="75000"/>
                  </a:schemeClr>
                </a:solidFill>
                <a:latin typeface="Harabara Mais Demo" panose="020B0603050302020204" pitchFamily="34" charset="0"/>
              </a:rPr>
              <a:t> </a:t>
            </a:r>
          </a:p>
          <a:p>
            <a:pPr algn="just">
              <a:lnSpc>
                <a:spcPct val="90000"/>
              </a:lnSpc>
              <a:spcAft>
                <a:spcPts val="600"/>
              </a:spcAft>
            </a:pPr>
            <a:r>
              <a:rPr lang="es-ES" sz="1400" dirty="0">
                <a:latin typeface="Harabara Mais Demo" panose="020B0603050302020204" pitchFamily="34" charset="0"/>
              </a:rPr>
              <a:t>Participación del 9.13%, más del 80% poseen campañas de marketing, cerca del 80% tienen medalla , destacan por ofrecer bastantes descuentos  donde tienen 2.2 desviaciones sobre la media aunque sus precios se diferencian mucho de los otros .</a:t>
            </a:r>
            <a:endParaRPr lang="en-US" sz="1400" dirty="0">
              <a:latin typeface="Harabara Mais Demo" panose="020B0603050302020204" pitchFamily="34" charset="0"/>
            </a:endParaRPr>
          </a:p>
        </p:txBody>
      </p:sp>
      <p:pic>
        <p:nvPicPr>
          <p:cNvPr id="7" name="Picture 6">
            <a:extLst>
              <a:ext uri="{FF2B5EF4-FFF2-40B4-BE49-F238E27FC236}">
                <a16:creationId xmlns:a16="http://schemas.microsoft.com/office/drawing/2014/main" id="{D22C5263-E339-148D-5244-0420A9C889C1}"/>
              </a:ext>
            </a:extLst>
          </p:cNvPr>
          <p:cNvPicPr>
            <a:picLocks noChangeAspect="1"/>
          </p:cNvPicPr>
          <p:nvPr/>
        </p:nvPicPr>
        <p:blipFill>
          <a:blip r:embed="rId4"/>
          <a:stretch>
            <a:fillRect/>
          </a:stretch>
        </p:blipFill>
        <p:spPr>
          <a:xfrm>
            <a:off x="7211731" y="1517898"/>
            <a:ext cx="4792829" cy="5211558"/>
          </a:xfrm>
          <a:prstGeom prst="rect">
            <a:avLst/>
          </a:prstGeom>
        </p:spPr>
      </p:pic>
      <p:sp>
        <p:nvSpPr>
          <p:cNvPr id="9" name="CuadroTexto 1">
            <a:extLst>
              <a:ext uri="{FF2B5EF4-FFF2-40B4-BE49-F238E27FC236}">
                <a16:creationId xmlns:a16="http://schemas.microsoft.com/office/drawing/2014/main" id="{8C9429C5-6BC9-2865-6EE2-5F26023FAA25}"/>
              </a:ext>
            </a:extLst>
          </p:cNvPr>
          <p:cNvSpPr txBox="1"/>
          <p:nvPr/>
        </p:nvSpPr>
        <p:spPr>
          <a:xfrm>
            <a:off x="3896283" y="3739678"/>
            <a:ext cx="2902238" cy="1721440"/>
          </a:xfrm>
          <a:prstGeom prst="rect">
            <a:avLst/>
          </a:prstGeom>
        </p:spPr>
        <p:txBody>
          <a:bodyPr vert="horz" lIns="91440" tIns="45720" rIns="91440" bIns="45720" rtlCol="0" anchor="t">
            <a:normAutofit/>
          </a:bodyPr>
          <a:lstStyle/>
          <a:p>
            <a:pPr algn="just">
              <a:lnSpc>
                <a:spcPct val="90000"/>
              </a:lnSpc>
              <a:spcAft>
                <a:spcPts val="600"/>
              </a:spcAft>
            </a:pPr>
            <a:r>
              <a:rPr lang="en-US" dirty="0">
                <a:solidFill>
                  <a:schemeClr val="accent6">
                    <a:lumMod val="75000"/>
                  </a:schemeClr>
                </a:solidFill>
                <a:latin typeface="Harabara Mais Demo" panose="020B0603050302020204" pitchFamily="34" charset="0"/>
              </a:rPr>
              <a:t>Grupo 3 Pago </a:t>
            </a:r>
            <a:r>
              <a:rPr lang="en-US" dirty="0" err="1">
                <a:solidFill>
                  <a:schemeClr val="accent6">
                    <a:lumMod val="75000"/>
                  </a:schemeClr>
                </a:solidFill>
                <a:latin typeface="Harabara Mais Demo" panose="020B0603050302020204" pitchFamily="34" charset="0"/>
              </a:rPr>
              <a:t>cómodo</a:t>
            </a:r>
            <a:r>
              <a:rPr lang="en-US" dirty="0">
                <a:solidFill>
                  <a:schemeClr val="accent6">
                    <a:lumMod val="75000"/>
                  </a:schemeClr>
                </a:solidFill>
                <a:latin typeface="Harabara Mais Demo" panose="020B0603050302020204" pitchFamily="34" charset="0"/>
              </a:rPr>
              <a:t>.</a:t>
            </a:r>
            <a:r>
              <a:rPr lang="es-ES" dirty="0">
                <a:solidFill>
                  <a:schemeClr val="accent6">
                    <a:lumMod val="75000"/>
                  </a:schemeClr>
                </a:solidFill>
                <a:latin typeface="Harabara Mais Demo" panose="020B0603050302020204" pitchFamily="34" charset="0"/>
              </a:rPr>
              <a:t> </a:t>
            </a:r>
            <a:r>
              <a:rPr lang="es-ES" sz="1400" dirty="0">
                <a:latin typeface="Harabara Mais Demo" panose="020B0603050302020204" pitchFamily="34" charset="0"/>
              </a:rPr>
              <a:t>Participación del 18.40%. Tienen poca reputación, pero destacan por ofrecer facilidades de pago, con un alto número de cuotas disponibles.</a:t>
            </a:r>
            <a:endParaRPr lang="en-US" sz="1400" dirty="0">
              <a:latin typeface="Harabara Mais Demo" panose="020B0603050302020204" pitchFamily="34" charset="0"/>
            </a:endParaRPr>
          </a:p>
        </p:txBody>
      </p:sp>
    </p:spTree>
    <p:extLst>
      <p:ext uri="{BB962C8B-B14F-4D97-AF65-F5344CB8AC3E}">
        <p14:creationId xmlns:p14="http://schemas.microsoft.com/office/powerpoint/2010/main" val="120409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721CD-BF68-8C71-0EB8-FF1B1498683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987B039D-9C71-68F4-BB26-D2312FBAE8CF}"/>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DE95C0B3-A94B-E040-A993-D78FA1CFF407}"/>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7. </a:t>
            </a:r>
            <a:r>
              <a:rPr lang="en-US" sz="3600" b="1" dirty="0" err="1">
                <a:solidFill>
                  <a:srgbClr val="002060"/>
                </a:solidFill>
                <a:latin typeface="Harabara Mais Demo" panose="020B0603050302020204" pitchFamily="34" charset="0"/>
              </a:rPr>
              <a:t>Caracterización</a:t>
            </a:r>
            <a:r>
              <a:rPr lang="en-US" sz="3600" b="1" dirty="0">
                <a:solidFill>
                  <a:srgbClr val="002060"/>
                </a:solidFill>
                <a:latin typeface="Harabara Mais Demo" panose="020B0603050302020204" pitchFamily="34" charset="0"/>
              </a:rPr>
              <a:t> de </a:t>
            </a:r>
            <a:r>
              <a:rPr lang="en-US" sz="3600" b="1" dirty="0" err="1">
                <a:solidFill>
                  <a:srgbClr val="002060"/>
                </a:solidFill>
                <a:latin typeface="Harabara Mais Demo" panose="020B0603050302020204" pitchFamily="34" charset="0"/>
              </a:rPr>
              <a:t>los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grupos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993EB57A-82F6-7D18-D253-C07E9359A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3E5CD254-72EB-F6CE-2192-72F5D6C96F83}"/>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sp>
        <p:nvSpPr>
          <p:cNvPr id="2" name="CuadroTexto 1">
            <a:extLst>
              <a:ext uri="{FF2B5EF4-FFF2-40B4-BE49-F238E27FC236}">
                <a16:creationId xmlns:a16="http://schemas.microsoft.com/office/drawing/2014/main" id="{F49E24FA-DC32-D052-2B03-9A09AD44AF46}"/>
              </a:ext>
            </a:extLst>
          </p:cNvPr>
          <p:cNvSpPr txBox="1"/>
          <p:nvPr/>
        </p:nvSpPr>
        <p:spPr>
          <a:xfrm>
            <a:off x="2175725" y="1589356"/>
            <a:ext cx="3215134" cy="1984169"/>
          </a:xfrm>
          <a:prstGeom prst="rect">
            <a:avLst/>
          </a:prstGeom>
        </p:spPr>
        <p:txBody>
          <a:bodyPr vert="horz" lIns="91440" tIns="45720" rIns="91440" bIns="45720" rtlCol="0" anchor="t">
            <a:normAutofit/>
          </a:bodyPr>
          <a:lstStyle/>
          <a:p>
            <a:pPr>
              <a:lnSpc>
                <a:spcPct val="90000"/>
              </a:lnSpc>
              <a:spcAft>
                <a:spcPts val="600"/>
              </a:spcAft>
            </a:pPr>
            <a:r>
              <a:rPr lang="en-US" dirty="0">
                <a:solidFill>
                  <a:srgbClr val="FF0000"/>
                </a:solidFill>
                <a:latin typeface="Harabara Mais Demo" panose="020B0603050302020204" pitchFamily="34" charset="0"/>
              </a:rPr>
              <a:t>Grupo 4 </a:t>
            </a:r>
            <a:r>
              <a:rPr lang="en-US" dirty="0" err="1">
                <a:solidFill>
                  <a:srgbClr val="FF0000"/>
                </a:solidFill>
                <a:latin typeface="Harabara Mais Demo" panose="020B0603050302020204" pitchFamily="34" charset="0"/>
              </a:rPr>
              <a:t>Usuario</a:t>
            </a:r>
            <a:r>
              <a:rPr lang="en-US" dirty="0">
                <a:solidFill>
                  <a:srgbClr val="FF0000"/>
                </a:solidFill>
                <a:latin typeface="Harabara Mais Demo" panose="020B0603050302020204" pitchFamily="34" charset="0"/>
              </a:rPr>
              <a:t> </a:t>
            </a:r>
            <a:r>
              <a:rPr lang="en-US" dirty="0" err="1">
                <a:solidFill>
                  <a:srgbClr val="FF0000"/>
                </a:solidFill>
                <a:latin typeface="Harabara Mais Demo" panose="020B0603050302020204" pitchFamily="34" charset="0"/>
              </a:rPr>
              <a:t>común</a:t>
            </a:r>
            <a:endParaRPr lang="en-US" dirty="0">
              <a:solidFill>
                <a:srgbClr val="FF0000"/>
              </a:solidFill>
              <a:latin typeface="Harabara Mais Demo" panose="020B0603050302020204" pitchFamily="34" charset="0"/>
            </a:endParaRPr>
          </a:p>
          <a:p>
            <a:pPr algn="just">
              <a:lnSpc>
                <a:spcPct val="90000"/>
              </a:lnSpc>
              <a:spcAft>
                <a:spcPts val="600"/>
              </a:spcAft>
            </a:pPr>
            <a:r>
              <a:rPr lang="es-ES" sz="1400" dirty="0">
                <a:latin typeface="Harabara Mais Demo" panose="020B0603050302020204" pitchFamily="34" charset="0"/>
              </a:rPr>
              <a:t>Tiene la mayor participación de los grupos con un 51.86%. Tienen poca reputación, y cerca del 60% no poseen medalla.</a:t>
            </a:r>
            <a:endParaRPr lang="en-US" sz="1400" dirty="0">
              <a:latin typeface="Harabara Mais Demo" panose="020B0603050302020204" pitchFamily="34" charset="0"/>
            </a:endParaRPr>
          </a:p>
        </p:txBody>
      </p:sp>
      <p:sp>
        <p:nvSpPr>
          <p:cNvPr id="3" name="CuadroTexto 1">
            <a:extLst>
              <a:ext uri="{FF2B5EF4-FFF2-40B4-BE49-F238E27FC236}">
                <a16:creationId xmlns:a16="http://schemas.microsoft.com/office/drawing/2014/main" id="{9A98E26C-89A5-1579-DC58-431CC8090125}"/>
              </a:ext>
            </a:extLst>
          </p:cNvPr>
          <p:cNvSpPr txBox="1"/>
          <p:nvPr/>
        </p:nvSpPr>
        <p:spPr>
          <a:xfrm>
            <a:off x="2175725" y="3429000"/>
            <a:ext cx="3215134" cy="1984169"/>
          </a:xfrm>
          <a:prstGeom prst="rect">
            <a:avLst/>
          </a:prstGeom>
        </p:spPr>
        <p:txBody>
          <a:bodyPr vert="horz" lIns="91440" tIns="45720" rIns="91440" bIns="45720" rtlCol="0" anchor="t">
            <a:normAutofit lnSpcReduction="10000"/>
          </a:bodyPr>
          <a:lstStyle/>
          <a:p>
            <a:pPr>
              <a:lnSpc>
                <a:spcPct val="90000"/>
              </a:lnSpc>
              <a:spcAft>
                <a:spcPts val="600"/>
              </a:spcAft>
            </a:pPr>
            <a:r>
              <a:rPr lang="en-US" dirty="0">
                <a:solidFill>
                  <a:srgbClr val="7030A0"/>
                </a:solidFill>
                <a:latin typeface="Harabara Mais Demo" panose="020B0603050302020204" pitchFamily="34" charset="0"/>
              </a:rPr>
              <a:t>Grupo 5 Tiendas </a:t>
            </a:r>
            <a:r>
              <a:rPr lang="en-US" dirty="0" err="1">
                <a:solidFill>
                  <a:srgbClr val="7030A0"/>
                </a:solidFill>
                <a:latin typeface="Harabara Mais Demo" panose="020B0603050302020204" pitchFamily="34" charset="0"/>
              </a:rPr>
              <a:t>establecidas</a:t>
            </a:r>
            <a:r>
              <a:rPr lang="en-US" dirty="0">
                <a:solidFill>
                  <a:srgbClr val="7030A0"/>
                </a:solidFill>
                <a:latin typeface="Harabara Mais Demo" panose="020B0603050302020204" pitchFamily="34" charset="0"/>
              </a:rPr>
              <a:t>.</a:t>
            </a:r>
          </a:p>
          <a:p>
            <a:pPr algn="just">
              <a:lnSpc>
                <a:spcPct val="90000"/>
              </a:lnSpc>
              <a:spcAft>
                <a:spcPts val="600"/>
              </a:spcAft>
            </a:pPr>
            <a:r>
              <a:rPr lang="es-ES" sz="1400" dirty="0">
                <a:latin typeface="Harabara Mais Demo" panose="020B0603050302020204" pitchFamily="34" charset="0"/>
              </a:rPr>
              <a:t>Representan el 1.11% de los </a:t>
            </a:r>
            <a:r>
              <a:rPr lang="es-ES" sz="1400" dirty="0" err="1">
                <a:latin typeface="Harabara Mais Demo" panose="020B0603050302020204" pitchFamily="34" charset="0"/>
              </a:rPr>
              <a:t>sellers</a:t>
            </a:r>
            <a:r>
              <a:rPr lang="es-ES" sz="1400" dirty="0">
                <a:latin typeface="Harabara Mais Demo" panose="020B0603050302020204" pitchFamily="34" charset="0"/>
              </a:rPr>
              <a:t>, destacándose con un número de productos, categorías y transacciones realizadas que están más de 5 desviaciones por encima de la media. Además, tienen una excelente reputación, ya que más del 90% poseen la calificación </a:t>
            </a:r>
            <a:r>
              <a:rPr lang="es-ES" sz="1400" dirty="0" err="1">
                <a:latin typeface="Harabara Mais Demo" panose="020B0603050302020204" pitchFamily="34" charset="0"/>
              </a:rPr>
              <a:t>platinum</a:t>
            </a:r>
            <a:r>
              <a:rPr lang="es-ES" sz="1400" dirty="0">
                <a:latin typeface="Harabara Mais Demo" panose="020B0603050302020204" pitchFamily="34" charset="0"/>
              </a:rPr>
              <a:t>.</a:t>
            </a:r>
            <a:endParaRPr lang="en-US" sz="1400" dirty="0">
              <a:latin typeface="Harabara Mais Demo" panose="020B0603050302020204" pitchFamily="34" charset="0"/>
            </a:endParaRPr>
          </a:p>
        </p:txBody>
      </p:sp>
      <p:pic>
        <p:nvPicPr>
          <p:cNvPr id="10" name="Picture 9">
            <a:extLst>
              <a:ext uri="{FF2B5EF4-FFF2-40B4-BE49-F238E27FC236}">
                <a16:creationId xmlns:a16="http://schemas.microsoft.com/office/drawing/2014/main" id="{C4710AB2-CB2D-EC66-71CC-40C7620705B7}"/>
              </a:ext>
            </a:extLst>
          </p:cNvPr>
          <p:cNvPicPr>
            <a:picLocks noChangeAspect="1"/>
          </p:cNvPicPr>
          <p:nvPr/>
        </p:nvPicPr>
        <p:blipFill>
          <a:blip r:embed="rId4"/>
          <a:stretch>
            <a:fillRect/>
          </a:stretch>
        </p:blipFill>
        <p:spPr>
          <a:xfrm>
            <a:off x="7211731" y="1517898"/>
            <a:ext cx="4792829" cy="5211558"/>
          </a:xfrm>
          <a:prstGeom prst="rect">
            <a:avLst/>
          </a:prstGeom>
        </p:spPr>
      </p:pic>
    </p:spTree>
    <p:extLst>
      <p:ext uri="{BB962C8B-B14F-4D97-AF65-F5344CB8AC3E}">
        <p14:creationId xmlns:p14="http://schemas.microsoft.com/office/powerpoint/2010/main" val="247337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85EB1-D28A-A121-AEB8-448178835B2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1318E6FF-6F19-55AF-7673-8B686CDFFD46}"/>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B9B658B6-17CB-A828-0817-A13137EA7F54}"/>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7. </a:t>
            </a:r>
            <a:r>
              <a:rPr lang="en-US" sz="3600" b="1" dirty="0" err="1">
                <a:solidFill>
                  <a:srgbClr val="002060"/>
                </a:solidFill>
                <a:latin typeface="Harabara Mais Demo" panose="020B0603050302020204" pitchFamily="34" charset="0"/>
              </a:rPr>
              <a:t>Caracterización</a:t>
            </a:r>
            <a:r>
              <a:rPr lang="en-US" sz="3600" b="1" dirty="0">
                <a:solidFill>
                  <a:srgbClr val="002060"/>
                </a:solidFill>
                <a:latin typeface="Harabara Mais Demo" panose="020B0603050302020204" pitchFamily="34" charset="0"/>
              </a:rPr>
              <a:t> de </a:t>
            </a:r>
            <a:r>
              <a:rPr lang="en-US" sz="3600" b="1" dirty="0" err="1">
                <a:solidFill>
                  <a:srgbClr val="002060"/>
                </a:solidFill>
                <a:latin typeface="Harabara Mais Demo" panose="020B0603050302020204" pitchFamily="34" charset="0"/>
              </a:rPr>
              <a:t>los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grupos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Propuestas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C55A04CA-1ACB-57F6-2EE6-6BC3D84D4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4B6B5EE8-CFDE-06BB-367C-43EFD70FDE46}"/>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grpSp>
        <p:nvGrpSpPr>
          <p:cNvPr id="40" name="Group 39">
            <a:extLst>
              <a:ext uri="{FF2B5EF4-FFF2-40B4-BE49-F238E27FC236}">
                <a16:creationId xmlns:a16="http://schemas.microsoft.com/office/drawing/2014/main" id="{11A80339-7361-7A39-5D8D-CDBF97BC08E7}"/>
              </a:ext>
            </a:extLst>
          </p:cNvPr>
          <p:cNvGrpSpPr/>
          <p:nvPr/>
        </p:nvGrpSpPr>
        <p:grpSpPr>
          <a:xfrm>
            <a:off x="677042" y="1474029"/>
            <a:ext cx="3103080" cy="4454887"/>
            <a:chOff x="41359" y="1483996"/>
            <a:chExt cx="3103080" cy="4454887"/>
          </a:xfrm>
        </p:grpSpPr>
        <p:grpSp>
          <p:nvGrpSpPr>
            <p:cNvPr id="32" name="Group 31">
              <a:extLst>
                <a:ext uri="{FF2B5EF4-FFF2-40B4-BE49-F238E27FC236}">
                  <a16:creationId xmlns:a16="http://schemas.microsoft.com/office/drawing/2014/main" id="{26B3C28F-EB57-F1FA-5573-7C484D0F5499}"/>
                </a:ext>
              </a:extLst>
            </p:cNvPr>
            <p:cNvGrpSpPr/>
            <p:nvPr/>
          </p:nvGrpSpPr>
          <p:grpSpPr>
            <a:xfrm>
              <a:off x="41359" y="2760741"/>
              <a:ext cx="3103080" cy="3178142"/>
              <a:chOff x="3139862" y="3181291"/>
              <a:chExt cx="3103080" cy="2486024"/>
            </a:xfrm>
          </p:grpSpPr>
          <p:sp>
            <p:nvSpPr>
              <p:cNvPr id="10" name="TextBox 9">
                <a:extLst>
                  <a:ext uri="{FF2B5EF4-FFF2-40B4-BE49-F238E27FC236}">
                    <a16:creationId xmlns:a16="http://schemas.microsoft.com/office/drawing/2014/main" id="{5D9B1C2C-15C7-8847-FD6D-16BFC82E8C74}"/>
                  </a:ext>
                </a:extLst>
              </p:cNvPr>
              <p:cNvSpPr txBox="1"/>
              <p:nvPr/>
            </p:nvSpPr>
            <p:spPr>
              <a:xfrm>
                <a:off x="3309734" y="3181291"/>
                <a:ext cx="2897579" cy="1090170"/>
              </a:xfrm>
              <a:prstGeom prst="rect">
                <a:avLst/>
              </a:prstGeom>
              <a:noFill/>
            </p:spPr>
            <p:txBody>
              <a:bodyPr wrap="square">
                <a:spAutoFit/>
              </a:bodyPr>
              <a:lstStyle/>
              <a:p>
                <a:pPr algn="ctr">
                  <a:lnSpc>
                    <a:spcPct val="90000"/>
                  </a:lnSpc>
                  <a:spcAft>
                    <a:spcPts val="600"/>
                  </a:spcAft>
                </a:pPr>
                <a:r>
                  <a:rPr lang="en-US" sz="2400" b="1" dirty="0">
                    <a:latin typeface="Harabara Mais Demo" panose="020B0603050302020204" pitchFamily="34" charset="0"/>
                  </a:rPr>
                  <a:t>Grupo 5: Tienda </a:t>
                </a:r>
                <a:r>
                  <a:rPr lang="en-US" sz="2400" b="1" dirty="0" err="1">
                    <a:latin typeface="Harabara Mais Demo" panose="020B0603050302020204" pitchFamily="34" charset="0"/>
                  </a:rPr>
                  <a:t>establecida</a:t>
                </a:r>
                <a:r>
                  <a:rPr lang="en-US" sz="2400" b="1" dirty="0">
                    <a:latin typeface="Harabara Mais Demo" panose="020B0603050302020204" pitchFamily="34" charset="0"/>
                  </a:rPr>
                  <a:t> 1%participación</a:t>
                </a:r>
              </a:p>
            </p:txBody>
          </p:sp>
          <p:grpSp>
            <p:nvGrpSpPr>
              <p:cNvPr id="28" name="Group 27">
                <a:extLst>
                  <a:ext uri="{FF2B5EF4-FFF2-40B4-BE49-F238E27FC236}">
                    <a16:creationId xmlns:a16="http://schemas.microsoft.com/office/drawing/2014/main" id="{9308C28F-40EF-418E-834F-4DF762639364}"/>
                  </a:ext>
                </a:extLst>
              </p:cNvPr>
              <p:cNvGrpSpPr/>
              <p:nvPr/>
            </p:nvGrpSpPr>
            <p:grpSpPr>
              <a:xfrm>
                <a:off x="3139862" y="4155226"/>
                <a:ext cx="3103080" cy="1512089"/>
                <a:chOff x="3139862" y="4155226"/>
                <a:chExt cx="3103080" cy="1512089"/>
              </a:xfrm>
            </p:grpSpPr>
            <p:sp>
              <p:nvSpPr>
                <p:cNvPr id="17" name="TextBox 16">
                  <a:extLst>
                    <a:ext uri="{FF2B5EF4-FFF2-40B4-BE49-F238E27FC236}">
                      <a16:creationId xmlns:a16="http://schemas.microsoft.com/office/drawing/2014/main" id="{7E0E0FD8-147C-8E4C-7C5F-09F0ADF8D8A6}"/>
                    </a:ext>
                  </a:extLst>
                </p:cNvPr>
                <p:cNvSpPr txBox="1"/>
                <p:nvPr/>
              </p:nvSpPr>
              <p:spPr>
                <a:xfrm>
                  <a:off x="3245576" y="4155226"/>
                  <a:ext cx="2997366" cy="425373"/>
                </a:xfrm>
                <a:prstGeom prst="rect">
                  <a:avLst/>
                </a:prstGeom>
                <a:noFill/>
              </p:spPr>
              <p:txBody>
                <a:bodyPr wrap="square">
                  <a:spAutoFit/>
                </a:bodyPr>
                <a:lstStyle/>
                <a:p>
                  <a:pPr algn="ctr">
                    <a:lnSpc>
                      <a:spcPct val="90000"/>
                    </a:lnSpc>
                    <a:spcAft>
                      <a:spcPts val="600"/>
                    </a:spcAft>
                  </a:pPr>
                  <a:r>
                    <a:rPr lang="en-US" sz="2400" b="1" dirty="0" err="1">
                      <a:solidFill>
                        <a:srgbClr val="FF0000"/>
                      </a:solidFill>
                      <a:latin typeface="Harabara Mais Demo" panose="020B0603050302020204" pitchFamily="34" charset="0"/>
                    </a:rPr>
                    <a:t>Fidelización</a:t>
                  </a:r>
                  <a:endParaRPr lang="en-US" sz="2400" b="1" dirty="0">
                    <a:solidFill>
                      <a:srgbClr val="FF0000"/>
                    </a:solidFill>
                    <a:latin typeface="Harabara Mais Demo" panose="020B0603050302020204" pitchFamily="34" charset="0"/>
                  </a:endParaRPr>
                </a:p>
              </p:txBody>
            </p:sp>
            <p:sp>
              <p:nvSpPr>
                <p:cNvPr id="21" name="TextBox 20">
                  <a:extLst>
                    <a:ext uri="{FF2B5EF4-FFF2-40B4-BE49-F238E27FC236}">
                      <a16:creationId xmlns:a16="http://schemas.microsoft.com/office/drawing/2014/main" id="{6B1DF33B-CB31-ED19-57C8-2410AD49F3E7}"/>
                    </a:ext>
                  </a:extLst>
                </p:cNvPr>
                <p:cNvSpPr txBox="1"/>
                <p:nvPr/>
              </p:nvSpPr>
              <p:spPr>
                <a:xfrm>
                  <a:off x="3139862" y="4836123"/>
                  <a:ext cx="2997366" cy="831192"/>
                </a:xfrm>
                <a:prstGeom prst="rect">
                  <a:avLst/>
                </a:prstGeom>
                <a:noFill/>
              </p:spPr>
              <p:txBody>
                <a:bodyPr wrap="square">
                  <a:spAutoFit/>
                </a:bodyPr>
                <a:lstStyle/>
                <a:p>
                  <a:pPr algn="ctr">
                    <a:lnSpc>
                      <a:spcPct val="90000"/>
                    </a:lnSpc>
                    <a:spcAft>
                      <a:spcPts val="600"/>
                    </a:spcAft>
                  </a:pPr>
                  <a:r>
                    <a:rPr lang="es-ES" sz="1400" b="1" dirty="0">
                      <a:latin typeface="Harabara Mais Demo" panose="020B0603050302020204" pitchFamily="34" charset="0"/>
                    </a:rPr>
                    <a:t>Dado que son los mejores vendedores, ofrecerles </a:t>
                  </a:r>
                  <a:r>
                    <a:rPr lang="es-ES" sz="1200" b="1" dirty="0">
                      <a:latin typeface="Harabara Mais Demo" panose="020B0603050302020204" pitchFamily="34" charset="0"/>
                    </a:rPr>
                    <a:t>incentivos</a:t>
                  </a:r>
                  <a:r>
                    <a:rPr lang="es-ES" sz="1400" b="1" dirty="0">
                      <a:latin typeface="Harabara Mais Demo" panose="020B0603050302020204" pitchFamily="34" charset="0"/>
                    </a:rPr>
                    <a:t> exclusivos para garantizar su permanencia y motivación en el </a:t>
                  </a:r>
                  <a:r>
                    <a:rPr lang="es-ES" sz="1400" b="1" dirty="0" err="1">
                      <a:latin typeface="Harabara Mais Demo" panose="020B0603050302020204" pitchFamily="34" charset="0"/>
                    </a:rPr>
                    <a:t>marketplace</a:t>
                  </a:r>
                  <a:r>
                    <a:rPr lang="es-ES" sz="1400" b="1" dirty="0">
                      <a:latin typeface="Harabara Mais Demo" panose="020B0603050302020204" pitchFamily="34" charset="0"/>
                    </a:rPr>
                    <a:t>.</a:t>
                  </a:r>
                  <a:endParaRPr lang="en-US" sz="1400" b="1" dirty="0">
                    <a:latin typeface="Harabara Mais Demo" panose="020B0603050302020204" pitchFamily="34" charset="0"/>
                  </a:endParaRPr>
                </a:p>
              </p:txBody>
            </p:sp>
          </p:grpSp>
        </p:grpSp>
        <p:sp>
          <p:nvSpPr>
            <p:cNvPr id="36" name="Arrow: Chevron 35">
              <a:extLst>
                <a:ext uri="{FF2B5EF4-FFF2-40B4-BE49-F238E27FC236}">
                  <a16:creationId xmlns:a16="http://schemas.microsoft.com/office/drawing/2014/main" id="{B8E0679A-F3A0-3BC3-2AE4-ED0A547C9954}"/>
                </a:ext>
              </a:extLst>
            </p:cNvPr>
            <p:cNvSpPr/>
            <p:nvPr/>
          </p:nvSpPr>
          <p:spPr>
            <a:xfrm>
              <a:off x="605641" y="1483996"/>
              <a:ext cx="2538798" cy="1021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000" b="1" dirty="0">
                  <a:solidFill>
                    <a:schemeClr val="bg1"/>
                  </a:solidFill>
                </a:rPr>
                <a:t>Alto</a:t>
              </a:r>
            </a:p>
          </p:txBody>
        </p:sp>
      </p:grpSp>
      <p:grpSp>
        <p:nvGrpSpPr>
          <p:cNvPr id="41" name="Group 40">
            <a:extLst>
              <a:ext uri="{FF2B5EF4-FFF2-40B4-BE49-F238E27FC236}">
                <a16:creationId xmlns:a16="http://schemas.microsoft.com/office/drawing/2014/main" id="{96A99E84-A958-111F-01E5-7A9A6731C2E4}"/>
              </a:ext>
            </a:extLst>
          </p:cNvPr>
          <p:cNvGrpSpPr/>
          <p:nvPr/>
        </p:nvGrpSpPr>
        <p:grpSpPr>
          <a:xfrm>
            <a:off x="3488634" y="1436394"/>
            <a:ext cx="3092663" cy="4683324"/>
            <a:chOff x="3210285" y="1514620"/>
            <a:chExt cx="3092663" cy="4683324"/>
          </a:xfrm>
        </p:grpSpPr>
        <p:grpSp>
          <p:nvGrpSpPr>
            <p:cNvPr id="34" name="Group 33">
              <a:extLst>
                <a:ext uri="{FF2B5EF4-FFF2-40B4-BE49-F238E27FC236}">
                  <a16:creationId xmlns:a16="http://schemas.microsoft.com/office/drawing/2014/main" id="{C4339882-CAE5-6050-6685-E5ADE0B3FBC4}"/>
                </a:ext>
              </a:extLst>
            </p:cNvPr>
            <p:cNvGrpSpPr/>
            <p:nvPr/>
          </p:nvGrpSpPr>
          <p:grpSpPr>
            <a:xfrm>
              <a:off x="3210285" y="2740178"/>
              <a:ext cx="3092663" cy="3457766"/>
              <a:chOff x="9131619" y="3217916"/>
              <a:chExt cx="3039196" cy="2869227"/>
            </a:xfrm>
          </p:grpSpPr>
          <p:sp>
            <p:nvSpPr>
              <p:cNvPr id="15" name="TextBox 14">
                <a:extLst>
                  <a:ext uri="{FF2B5EF4-FFF2-40B4-BE49-F238E27FC236}">
                    <a16:creationId xmlns:a16="http://schemas.microsoft.com/office/drawing/2014/main" id="{7F20B091-0AE0-9778-813E-6855AD13424D}"/>
                  </a:ext>
                </a:extLst>
              </p:cNvPr>
              <p:cNvSpPr txBox="1"/>
              <p:nvPr/>
            </p:nvSpPr>
            <p:spPr>
              <a:xfrm>
                <a:off x="9232217" y="3217916"/>
                <a:ext cx="2938598" cy="1167114"/>
              </a:xfrm>
              <a:prstGeom prst="rect">
                <a:avLst/>
              </a:prstGeom>
              <a:noFill/>
            </p:spPr>
            <p:txBody>
              <a:bodyPr wrap="square">
                <a:spAutoFit/>
              </a:bodyPr>
              <a:lstStyle/>
              <a:p>
                <a:pPr algn="ctr">
                  <a:lnSpc>
                    <a:spcPct val="90000"/>
                  </a:lnSpc>
                  <a:spcAft>
                    <a:spcPts val="600"/>
                  </a:spcAft>
                </a:pPr>
                <a:r>
                  <a:rPr lang="en-US" sz="2400" b="1" dirty="0">
                    <a:latin typeface="Harabara Mais Demo" panose="020B0603050302020204" pitchFamily="34" charset="0"/>
                  </a:rPr>
                  <a:t>Grupo 1 y 2: </a:t>
                </a:r>
                <a:r>
                  <a:rPr lang="en-US" sz="2400" b="1" dirty="0" err="1">
                    <a:latin typeface="Harabara Mais Demo" panose="020B0603050302020204" pitchFamily="34" charset="0"/>
                  </a:rPr>
                  <a:t>Emprendedores</a:t>
                </a:r>
                <a:endParaRPr lang="en-US" sz="2400" b="1" dirty="0">
                  <a:latin typeface="Harabara Mais Demo" panose="020B0603050302020204" pitchFamily="34" charset="0"/>
                </a:endParaRPr>
              </a:p>
              <a:p>
                <a:pPr algn="ctr">
                  <a:lnSpc>
                    <a:spcPct val="90000"/>
                  </a:lnSpc>
                  <a:spcAft>
                    <a:spcPts val="600"/>
                  </a:spcAft>
                </a:pPr>
                <a:r>
                  <a:rPr lang="en-US" sz="2400" b="1" dirty="0">
                    <a:latin typeface="Harabara Mais Demo" panose="020B0603050302020204" pitchFamily="34" charset="0"/>
                  </a:rPr>
                  <a:t>22% </a:t>
                </a:r>
                <a:r>
                  <a:rPr lang="en-US" sz="2400" b="1" dirty="0" err="1">
                    <a:latin typeface="Harabara Mais Demo" panose="020B0603050302020204" pitchFamily="34" charset="0"/>
                  </a:rPr>
                  <a:t>participación</a:t>
                </a:r>
                <a:endParaRPr lang="en-US" sz="2400" b="1" dirty="0">
                  <a:latin typeface="Harabara Mais Demo" panose="020B0603050302020204" pitchFamily="34" charset="0"/>
                </a:endParaRPr>
              </a:p>
            </p:txBody>
          </p:sp>
          <p:grpSp>
            <p:nvGrpSpPr>
              <p:cNvPr id="30" name="Group 29">
                <a:extLst>
                  <a:ext uri="{FF2B5EF4-FFF2-40B4-BE49-F238E27FC236}">
                    <a16:creationId xmlns:a16="http://schemas.microsoft.com/office/drawing/2014/main" id="{4931BCD0-594A-AE5A-65F7-1E5B7DD320EC}"/>
                  </a:ext>
                </a:extLst>
              </p:cNvPr>
              <p:cNvGrpSpPr/>
              <p:nvPr/>
            </p:nvGrpSpPr>
            <p:grpSpPr>
              <a:xfrm>
                <a:off x="9131619" y="4322667"/>
                <a:ext cx="3039196" cy="1764476"/>
                <a:chOff x="9131619" y="4322667"/>
                <a:chExt cx="3039196" cy="1764476"/>
              </a:xfrm>
            </p:grpSpPr>
            <p:sp>
              <p:nvSpPr>
                <p:cNvPr id="19" name="TextBox 18">
                  <a:extLst>
                    <a:ext uri="{FF2B5EF4-FFF2-40B4-BE49-F238E27FC236}">
                      <a16:creationId xmlns:a16="http://schemas.microsoft.com/office/drawing/2014/main" id="{AE653A3B-05E0-1695-85A2-026CBF8CB405}"/>
                    </a:ext>
                  </a:extLst>
                </p:cNvPr>
                <p:cNvSpPr txBox="1"/>
                <p:nvPr/>
              </p:nvSpPr>
              <p:spPr>
                <a:xfrm>
                  <a:off x="9173449" y="4322667"/>
                  <a:ext cx="2997366" cy="426079"/>
                </a:xfrm>
                <a:prstGeom prst="rect">
                  <a:avLst/>
                </a:prstGeom>
                <a:noFill/>
              </p:spPr>
              <p:txBody>
                <a:bodyPr wrap="square">
                  <a:spAutoFit/>
                </a:bodyPr>
                <a:lstStyle/>
                <a:p>
                  <a:pPr algn="ctr">
                    <a:lnSpc>
                      <a:spcPct val="90000"/>
                    </a:lnSpc>
                    <a:spcAft>
                      <a:spcPts val="600"/>
                    </a:spcAft>
                  </a:pPr>
                  <a:r>
                    <a:rPr lang="en-US" sz="2400" b="1" dirty="0" err="1">
                      <a:solidFill>
                        <a:srgbClr val="FF0000"/>
                      </a:solidFill>
                      <a:latin typeface="Harabara Mais Demo" panose="020B0603050302020204" pitchFamily="34" charset="0"/>
                    </a:rPr>
                    <a:t>Recompras</a:t>
                  </a:r>
                  <a:endParaRPr lang="en-US" sz="2400" b="1" dirty="0">
                    <a:solidFill>
                      <a:srgbClr val="FF0000"/>
                    </a:solidFill>
                    <a:latin typeface="Harabara Mais Demo" panose="020B0603050302020204" pitchFamily="34" charset="0"/>
                  </a:endParaRPr>
                </a:p>
              </p:txBody>
            </p:sp>
            <p:sp>
              <p:nvSpPr>
                <p:cNvPr id="23" name="TextBox 22">
                  <a:extLst>
                    <a:ext uri="{FF2B5EF4-FFF2-40B4-BE49-F238E27FC236}">
                      <a16:creationId xmlns:a16="http://schemas.microsoft.com/office/drawing/2014/main" id="{0AB6978C-27EA-4E67-0D35-1FADD3EB265E}"/>
                    </a:ext>
                  </a:extLst>
                </p:cNvPr>
                <p:cNvSpPr txBox="1"/>
                <p:nvPr/>
              </p:nvSpPr>
              <p:spPr>
                <a:xfrm>
                  <a:off x="9131619" y="5044511"/>
                  <a:ext cx="2997366" cy="1042632"/>
                </a:xfrm>
                <a:prstGeom prst="rect">
                  <a:avLst/>
                </a:prstGeom>
                <a:noFill/>
              </p:spPr>
              <p:txBody>
                <a:bodyPr wrap="square">
                  <a:spAutoFit/>
                </a:bodyPr>
                <a:lstStyle/>
                <a:p>
                  <a:pPr algn="ctr">
                    <a:lnSpc>
                      <a:spcPct val="90000"/>
                    </a:lnSpc>
                    <a:spcAft>
                      <a:spcPts val="600"/>
                    </a:spcAft>
                  </a:pPr>
                  <a:r>
                    <a:rPr lang="es-ES" sz="1200" b="1" dirty="0">
                      <a:latin typeface="Harabara Mais Demo" panose="020B0603050302020204" pitchFamily="34" charset="0"/>
                    </a:rPr>
                    <a:t>Implementar</a:t>
                  </a:r>
                  <a:r>
                    <a:rPr lang="es-ES" sz="1400" b="1" dirty="0">
                      <a:latin typeface="Harabara Mais Demo" panose="020B0603050302020204" pitchFamily="34" charset="0"/>
                    </a:rPr>
                    <a:t> una estrategia de recompra enfocada en incentivar a los compradores a regresar y recomendar, mediante descuentos, fidelidad o mejoras en la experiencia.</a:t>
                  </a:r>
                  <a:endParaRPr lang="en-US" sz="1400" b="1" dirty="0">
                    <a:latin typeface="Harabara Mais Demo" panose="020B0603050302020204" pitchFamily="34" charset="0"/>
                  </a:endParaRPr>
                </a:p>
              </p:txBody>
            </p:sp>
          </p:grpSp>
        </p:grpSp>
        <p:sp>
          <p:nvSpPr>
            <p:cNvPr id="37" name="Arrow: Chevron 36">
              <a:extLst>
                <a:ext uri="{FF2B5EF4-FFF2-40B4-BE49-F238E27FC236}">
                  <a16:creationId xmlns:a16="http://schemas.microsoft.com/office/drawing/2014/main" id="{8AD41495-8943-6194-3817-42B70BD31C01}"/>
                </a:ext>
              </a:extLst>
            </p:cNvPr>
            <p:cNvSpPr/>
            <p:nvPr/>
          </p:nvSpPr>
          <p:spPr>
            <a:xfrm>
              <a:off x="3557202" y="1514620"/>
              <a:ext cx="2538798" cy="1021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Medio</a:t>
              </a:r>
              <a:endParaRPr lang="es-CO" dirty="0">
                <a:solidFill>
                  <a:schemeClr val="tx1"/>
                </a:solidFill>
              </a:endParaRPr>
            </a:p>
          </p:txBody>
        </p:sp>
      </p:grpSp>
      <p:grpSp>
        <p:nvGrpSpPr>
          <p:cNvPr id="42" name="Group 41">
            <a:extLst>
              <a:ext uri="{FF2B5EF4-FFF2-40B4-BE49-F238E27FC236}">
                <a16:creationId xmlns:a16="http://schemas.microsoft.com/office/drawing/2014/main" id="{7B3D53ED-C65C-0AF0-DEC5-5BFAD32DA8A5}"/>
              </a:ext>
            </a:extLst>
          </p:cNvPr>
          <p:cNvGrpSpPr/>
          <p:nvPr/>
        </p:nvGrpSpPr>
        <p:grpSpPr>
          <a:xfrm>
            <a:off x="6333915" y="1439007"/>
            <a:ext cx="3076151" cy="4790275"/>
            <a:chOff x="6141080" y="1512626"/>
            <a:chExt cx="3076151" cy="4790275"/>
          </a:xfrm>
        </p:grpSpPr>
        <p:grpSp>
          <p:nvGrpSpPr>
            <p:cNvPr id="33" name="Group 32">
              <a:extLst>
                <a:ext uri="{FF2B5EF4-FFF2-40B4-BE49-F238E27FC236}">
                  <a16:creationId xmlns:a16="http://schemas.microsoft.com/office/drawing/2014/main" id="{E3B78668-1313-9AB0-5A74-22BEC0B02002}"/>
                </a:ext>
              </a:extLst>
            </p:cNvPr>
            <p:cNvGrpSpPr/>
            <p:nvPr/>
          </p:nvGrpSpPr>
          <p:grpSpPr>
            <a:xfrm>
              <a:off x="6141080" y="2760943"/>
              <a:ext cx="2996018" cy="3541958"/>
              <a:chOff x="6144506" y="3266647"/>
              <a:chExt cx="3057411" cy="2892693"/>
            </a:xfrm>
          </p:grpSpPr>
          <p:sp>
            <p:nvSpPr>
              <p:cNvPr id="14" name="TextBox 13">
                <a:extLst>
                  <a:ext uri="{FF2B5EF4-FFF2-40B4-BE49-F238E27FC236}">
                    <a16:creationId xmlns:a16="http://schemas.microsoft.com/office/drawing/2014/main" id="{09D82C68-D571-E0D4-1BB2-33AC0C38B1A1}"/>
                  </a:ext>
                </a:extLst>
              </p:cNvPr>
              <p:cNvSpPr txBox="1"/>
              <p:nvPr/>
            </p:nvSpPr>
            <p:spPr>
              <a:xfrm>
                <a:off x="6280620" y="3266647"/>
                <a:ext cx="2897579" cy="1167114"/>
              </a:xfrm>
              <a:prstGeom prst="rect">
                <a:avLst/>
              </a:prstGeom>
              <a:noFill/>
            </p:spPr>
            <p:txBody>
              <a:bodyPr wrap="square">
                <a:spAutoFit/>
              </a:bodyPr>
              <a:lstStyle/>
              <a:p>
                <a:pPr algn="ctr">
                  <a:lnSpc>
                    <a:spcPct val="90000"/>
                  </a:lnSpc>
                  <a:spcAft>
                    <a:spcPts val="600"/>
                  </a:spcAft>
                </a:pPr>
                <a:r>
                  <a:rPr lang="en-US" sz="2400" b="1" dirty="0">
                    <a:latin typeface="Harabara Mais Demo" panose="020B0603050302020204" pitchFamily="34" charset="0"/>
                  </a:rPr>
                  <a:t>Grupo 0: Seller de </a:t>
                </a:r>
                <a:r>
                  <a:rPr lang="en-US" sz="2400" b="1" dirty="0" err="1">
                    <a:latin typeface="Harabara Mais Demo" panose="020B0603050302020204" pitchFamily="34" charset="0"/>
                  </a:rPr>
                  <a:t>celulares</a:t>
                </a:r>
                <a:endParaRPr lang="en-US" sz="2400" b="1" dirty="0">
                  <a:latin typeface="Harabara Mais Demo" panose="020B0603050302020204" pitchFamily="34" charset="0"/>
                </a:endParaRPr>
              </a:p>
              <a:p>
                <a:pPr algn="ctr">
                  <a:lnSpc>
                    <a:spcPct val="90000"/>
                  </a:lnSpc>
                  <a:spcAft>
                    <a:spcPts val="600"/>
                  </a:spcAft>
                </a:pPr>
                <a:r>
                  <a:rPr lang="en-US" sz="2400" b="1" dirty="0">
                    <a:latin typeface="Harabara Mais Demo" panose="020B0603050302020204" pitchFamily="34" charset="0"/>
                  </a:rPr>
                  <a:t>9% </a:t>
                </a:r>
                <a:r>
                  <a:rPr lang="en-US" sz="2400" b="1" dirty="0" err="1">
                    <a:latin typeface="Harabara Mais Demo" panose="020B0603050302020204" pitchFamily="34" charset="0"/>
                  </a:rPr>
                  <a:t>particioacón</a:t>
                </a:r>
                <a:r>
                  <a:rPr lang="en-US" sz="2400" b="1" dirty="0">
                    <a:latin typeface="Harabara Mais Demo" panose="020B0603050302020204" pitchFamily="34" charset="0"/>
                  </a:rPr>
                  <a:t> </a:t>
                </a:r>
              </a:p>
            </p:txBody>
          </p:sp>
          <p:grpSp>
            <p:nvGrpSpPr>
              <p:cNvPr id="29" name="Group 28">
                <a:extLst>
                  <a:ext uri="{FF2B5EF4-FFF2-40B4-BE49-F238E27FC236}">
                    <a16:creationId xmlns:a16="http://schemas.microsoft.com/office/drawing/2014/main" id="{87E35D0C-2C6C-CB0F-11AA-13452CF5262D}"/>
                  </a:ext>
                </a:extLst>
              </p:cNvPr>
              <p:cNvGrpSpPr/>
              <p:nvPr/>
            </p:nvGrpSpPr>
            <p:grpSpPr>
              <a:xfrm>
                <a:off x="6144506" y="4335316"/>
                <a:ext cx="3057411" cy="1824024"/>
                <a:chOff x="6144506" y="4335316"/>
                <a:chExt cx="3057411" cy="1824024"/>
              </a:xfrm>
            </p:grpSpPr>
            <p:sp>
              <p:nvSpPr>
                <p:cNvPr id="18" name="TextBox 17">
                  <a:extLst>
                    <a:ext uri="{FF2B5EF4-FFF2-40B4-BE49-F238E27FC236}">
                      <a16:creationId xmlns:a16="http://schemas.microsoft.com/office/drawing/2014/main" id="{1FB0FDEF-9386-D298-CFD3-CDDAAC96C285}"/>
                    </a:ext>
                  </a:extLst>
                </p:cNvPr>
                <p:cNvSpPr txBox="1"/>
                <p:nvPr/>
              </p:nvSpPr>
              <p:spPr>
                <a:xfrm>
                  <a:off x="6204551" y="4335316"/>
                  <a:ext cx="2997366" cy="425373"/>
                </a:xfrm>
                <a:prstGeom prst="rect">
                  <a:avLst/>
                </a:prstGeom>
                <a:noFill/>
              </p:spPr>
              <p:txBody>
                <a:bodyPr wrap="square">
                  <a:spAutoFit/>
                </a:bodyPr>
                <a:lstStyle/>
                <a:p>
                  <a:pPr algn="ctr">
                    <a:lnSpc>
                      <a:spcPct val="90000"/>
                    </a:lnSpc>
                    <a:spcAft>
                      <a:spcPts val="600"/>
                    </a:spcAft>
                  </a:pPr>
                  <a:r>
                    <a:rPr lang="en-US" sz="2400" b="1" dirty="0" err="1">
                      <a:solidFill>
                        <a:srgbClr val="FF0000"/>
                      </a:solidFill>
                      <a:latin typeface="Harabara Mais Demo" panose="020B0603050302020204" pitchFamily="34" charset="0"/>
                    </a:rPr>
                    <a:t>Reputación</a:t>
                  </a:r>
                  <a:endParaRPr lang="en-US" sz="2400" b="1" dirty="0">
                    <a:solidFill>
                      <a:srgbClr val="FF0000"/>
                    </a:solidFill>
                    <a:latin typeface="Harabara Mais Demo" panose="020B0603050302020204" pitchFamily="34" charset="0"/>
                  </a:endParaRPr>
                </a:p>
              </p:txBody>
            </p:sp>
            <p:sp>
              <p:nvSpPr>
                <p:cNvPr id="22" name="TextBox 21">
                  <a:extLst>
                    <a:ext uri="{FF2B5EF4-FFF2-40B4-BE49-F238E27FC236}">
                      <a16:creationId xmlns:a16="http://schemas.microsoft.com/office/drawing/2014/main" id="{8FB51895-113A-08C6-B2BB-8ACD1FBFE4DA}"/>
                    </a:ext>
                  </a:extLst>
                </p:cNvPr>
                <p:cNvSpPr txBox="1"/>
                <p:nvPr/>
              </p:nvSpPr>
              <p:spPr>
                <a:xfrm>
                  <a:off x="6144506" y="4975177"/>
                  <a:ext cx="2997366" cy="1184163"/>
                </a:xfrm>
                <a:prstGeom prst="rect">
                  <a:avLst/>
                </a:prstGeom>
                <a:noFill/>
              </p:spPr>
              <p:txBody>
                <a:bodyPr wrap="square">
                  <a:spAutoFit/>
                </a:bodyPr>
                <a:lstStyle/>
                <a:p>
                  <a:pPr algn="ctr">
                    <a:lnSpc>
                      <a:spcPct val="90000"/>
                    </a:lnSpc>
                    <a:spcAft>
                      <a:spcPts val="600"/>
                    </a:spcAft>
                  </a:pPr>
                  <a:r>
                    <a:rPr lang="es-ES" sz="1400" b="1" dirty="0">
                      <a:latin typeface="Harabara Mais Demo" panose="020B0603050302020204" pitchFamily="34" charset="0"/>
                    </a:rPr>
                    <a:t>Campañas de comunicación dirigidas a estos </a:t>
                  </a:r>
                  <a:r>
                    <a:rPr lang="es-ES" sz="1200" b="1" dirty="0">
                      <a:latin typeface="Harabara Mais Demo" panose="020B0603050302020204" pitchFamily="34" charset="0"/>
                    </a:rPr>
                    <a:t>vendedores</a:t>
                  </a:r>
                  <a:r>
                    <a:rPr lang="es-ES" sz="1400" b="1" dirty="0">
                      <a:latin typeface="Harabara Mais Demo" panose="020B0603050302020204" pitchFamily="34" charset="0"/>
                    </a:rPr>
                    <a:t>, ofreciendo consejos prácticos sobre cómo mejorar su reputación en el </a:t>
                  </a:r>
                  <a:r>
                    <a:rPr lang="es-ES" sz="1400" b="1" dirty="0" err="1">
                      <a:latin typeface="Harabara Mais Demo" panose="020B0603050302020204" pitchFamily="34" charset="0"/>
                    </a:rPr>
                    <a:t>marketplace</a:t>
                  </a:r>
                  <a:r>
                    <a:rPr lang="es-ES" sz="1400" b="1" dirty="0">
                      <a:latin typeface="Harabara Mais Demo" panose="020B0603050302020204" pitchFamily="34" charset="0"/>
                    </a:rPr>
                    <a:t>, con el objetivo de potenciar sus ventas y atraer más clientes.</a:t>
                  </a:r>
                  <a:endParaRPr lang="en-US" sz="1400" b="1" dirty="0">
                    <a:latin typeface="Harabara Mais Demo" panose="020B0603050302020204" pitchFamily="34" charset="0"/>
                  </a:endParaRPr>
                </a:p>
              </p:txBody>
            </p:sp>
          </p:grpSp>
        </p:grpSp>
        <p:sp>
          <p:nvSpPr>
            <p:cNvPr id="38" name="Arrow: Chevron 37">
              <a:extLst>
                <a:ext uri="{FF2B5EF4-FFF2-40B4-BE49-F238E27FC236}">
                  <a16:creationId xmlns:a16="http://schemas.microsoft.com/office/drawing/2014/main" id="{859ED0DC-0E9E-3DCB-5730-D8F472BC8D6E}"/>
                </a:ext>
              </a:extLst>
            </p:cNvPr>
            <p:cNvSpPr/>
            <p:nvPr/>
          </p:nvSpPr>
          <p:spPr>
            <a:xfrm>
              <a:off x="6678433" y="1512626"/>
              <a:ext cx="2538798" cy="1021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800" b="1" dirty="0">
                  <a:solidFill>
                    <a:schemeClr val="bg1"/>
                  </a:solidFill>
                </a:rPr>
                <a:t>Medio</a:t>
              </a:r>
              <a:endParaRPr lang="es-CO" dirty="0">
                <a:solidFill>
                  <a:schemeClr val="bg1"/>
                </a:solidFill>
              </a:endParaRPr>
            </a:p>
          </p:txBody>
        </p:sp>
      </p:grpSp>
      <p:grpSp>
        <p:nvGrpSpPr>
          <p:cNvPr id="43" name="Group 42">
            <a:extLst>
              <a:ext uri="{FF2B5EF4-FFF2-40B4-BE49-F238E27FC236}">
                <a16:creationId xmlns:a16="http://schemas.microsoft.com/office/drawing/2014/main" id="{72F55820-D6AF-7E35-78C4-220506427A3C}"/>
              </a:ext>
            </a:extLst>
          </p:cNvPr>
          <p:cNvGrpSpPr/>
          <p:nvPr/>
        </p:nvGrpSpPr>
        <p:grpSpPr>
          <a:xfrm>
            <a:off x="9028570" y="1496442"/>
            <a:ext cx="3035078" cy="4310591"/>
            <a:chOff x="9028570" y="1496443"/>
            <a:chExt cx="3035078" cy="4109310"/>
          </a:xfrm>
        </p:grpSpPr>
        <p:grpSp>
          <p:nvGrpSpPr>
            <p:cNvPr id="31" name="Group 30">
              <a:extLst>
                <a:ext uri="{FF2B5EF4-FFF2-40B4-BE49-F238E27FC236}">
                  <a16:creationId xmlns:a16="http://schemas.microsoft.com/office/drawing/2014/main" id="{5C452127-B5DE-79E4-92DB-59E2E98A3957}"/>
                </a:ext>
              </a:extLst>
            </p:cNvPr>
            <p:cNvGrpSpPr/>
            <p:nvPr/>
          </p:nvGrpSpPr>
          <p:grpSpPr>
            <a:xfrm>
              <a:off x="9028570" y="2627275"/>
              <a:ext cx="3035078" cy="2978478"/>
              <a:chOff x="173229" y="3166020"/>
              <a:chExt cx="3035078" cy="2417074"/>
            </a:xfrm>
          </p:grpSpPr>
          <p:sp>
            <p:nvSpPr>
              <p:cNvPr id="7" name="TextBox 6">
                <a:extLst>
                  <a:ext uri="{FF2B5EF4-FFF2-40B4-BE49-F238E27FC236}">
                    <a16:creationId xmlns:a16="http://schemas.microsoft.com/office/drawing/2014/main" id="{BBC61892-7E64-1921-0255-43D53683B76D}"/>
                  </a:ext>
                </a:extLst>
              </p:cNvPr>
              <p:cNvSpPr txBox="1"/>
              <p:nvPr/>
            </p:nvSpPr>
            <p:spPr>
              <a:xfrm>
                <a:off x="173229" y="3166020"/>
                <a:ext cx="2997366" cy="1167068"/>
              </a:xfrm>
              <a:prstGeom prst="rect">
                <a:avLst/>
              </a:prstGeom>
              <a:noFill/>
            </p:spPr>
            <p:txBody>
              <a:bodyPr wrap="square">
                <a:spAutoFit/>
              </a:bodyPr>
              <a:lstStyle/>
              <a:p>
                <a:pPr algn="ctr">
                  <a:lnSpc>
                    <a:spcPct val="90000"/>
                  </a:lnSpc>
                  <a:spcAft>
                    <a:spcPts val="600"/>
                  </a:spcAft>
                </a:pPr>
                <a:r>
                  <a:rPr lang="en-US" sz="2400" b="1" dirty="0">
                    <a:latin typeface="Harabara Mais Demo" panose="020B0603050302020204" pitchFamily="34" charset="0"/>
                  </a:rPr>
                  <a:t>Grupo 4: </a:t>
                </a:r>
                <a:r>
                  <a:rPr lang="en-US" sz="2400" b="1" dirty="0" err="1">
                    <a:latin typeface="Harabara Mais Demo" panose="020B0603050302020204" pitchFamily="34" charset="0"/>
                  </a:rPr>
                  <a:t>Usuario</a:t>
                </a:r>
                <a:r>
                  <a:rPr lang="en-US" sz="2400" b="1" dirty="0">
                    <a:latin typeface="Harabara Mais Demo" panose="020B0603050302020204" pitchFamily="34" charset="0"/>
                  </a:rPr>
                  <a:t> </a:t>
                </a:r>
                <a:r>
                  <a:rPr lang="en-US" sz="2400" b="1" dirty="0" err="1">
                    <a:latin typeface="Harabara Mais Demo" panose="020B0603050302020204" pitchFamily="34" charset="0"/>
                  </a:rPr>
                  <a:t>comúm</a:t>
                </a:r>
                <a:endParaRPr lang="en-US" sz="2400" b="1" dirty="0">
                  <a:latin typeface="Harabara Mais Demo" panose="020B0603050302020204" pitchFamily="34" charset="0"/>
                </a:endParaRPr>
              </a:p>
              <a:p>
                <a:pPr algn="ctr">
                  <a:lnSpc>
                    <a:spcPct val="90000"/>
                  </a:lnSpc>
                  <a:spcAft>
                    <a:spcPts val="600"/>
                  </a:spcAft>
                </a:pPr>
                <a:r>
                  <a:rPr lang="en-US" sz="2400" b="1" dirty="0">
                    <a:latin typeface="Harabara Mais Demo" panose="020B0603050302020204" pitchFamily="34" charset="0"/>
                  </a:rPr>
                  <a:t>57% </a:t>
                </a:r>
                <a:r>
                  <a:rPr lang="en-US" sz="2400" b="1" dirty="0" err="1">
                    <a:latin typeface="Harabara Mais Demo" panose="020B0603050302020204" pitchFamily="34" charset="0"/>
                  </a:rPr>
                  <a:t>participación</a:t>
                </a:r>
                <a:endParaRPr lang="en-US" sz="2400" b="1" dirty="0">
                  <a:latin typeface="Harabara Mais Demo" panose="020B0603050302020204" pitchFamily="34" charset="0"/>
                </a:endParaRPr>
              </a:p>
            </p:txBody>
          </p:sp>
          <p:grpSp>
            <p:nvGrpSpPr>
              <p:cNvPr id="27" name="Group 26">
                <a:extLst>
                  <a:ext uri="{FF2B5EF4-FFF2-40B4-BE49-F238E27FC236}">
                    <a16:creationId xmlns:a16="http://schemas.microsoft.com/office/drawing/2014/main" id="{1B3F0C7E-7518-4807-FF1E-A9845F28CBC6}"/>
                  </a:ext>
                </a:extLst>
              </p:cNvPr>
              <p:cNvGrpSpPr/>
              <p:nvPr/>
            </p:nvGrpSpPr>
            <p:grpSpPr>
              <a:xfrm>
                <a:off x="192220" y="4165550"/>
                <a:ext cx="3016087" cy="1417544"/>
                <a:chOff x="192220" y="4165550"/>
                <a:chExt cx="3016087" cy="1417544"/>
              </a:xfrm>
            </p:grpSpPr>
            <p:sp>
              <p:nvSpPr>
                <p:cNvPr id="16" name="TextBox 15">
                  <a:extLst>
                    <a:ext uri="{FF2B5EF4-FFF2-40B4-BE49-F238E27FC236}">
                      <a16:creationId xmlns:a16="http://schemas.microsoft.com/office/drawing/2014/main" id="{6B671131-163B-2C48-DE2A-77AEBFC894F8}"/>
                    </a:ext>
                  </a:extLst>
                </p:cNvPr>
                <p:cNvSpPr txBox="1"/>
                <p:nvPr/>
              </p:nvSpPr>
              <p:spPr>
                <a:xfrm>
                  <a:off x="192220" y="4165550"/>
                  <a:ext cx="2997366" cy="426062"/>
                </a:xfrm>
                <a:prstGeom prst="rect">
                  <a:avLst/>
                </a:prstGeom>
                <a:noFill/>
              </p:spPr>
              <p:txBody>
                <a:bodyPr wrap="square">
                  <a:spAutoFit/>
                </a:bodyPr>
                <a:lstStyle/>
                <a:p>
                  <a:pPr algn="ctr">
                    <a:lnSpc>
                      <a:spcPct val="90000"/>
                    </a:lnSpc>
                    <a:spcAft>
                      <a:spcPts val="600"/>
                    </a:spcAft>
                  </a:pPr>
                  <a:r>
                    <a:rPr lang="en-US" sz="2400" b="1" dirty="0" err="1">
                      <a:solidFill>
                        <a:srgbClr val="FF0000"/>
                      </a:solidFill>
                      <a:latin typeface="Harabara Mais Demo" panose="020B0603050302020204" pitchFamily="34" charset="0"/>
                    </a:rPr>
                    <a:t>Potenciar</a:t>
                  </a:r>
                  <a:r>
                    <a:rPr lang="en-US" sz="2400" b="1" dirty="0">
                      <a:solidFill>
                        <a:srgbClr val="FF0000"/>
                      </a:solidFill>
                      <a:latin typeface="Harabara Mais Demo" panose="020B0603050302020204" pitchFamily="34" charset="0"/>
                    </a:rPr>
                    <a:t> </a:t>
                  </a:r>
                  <a:r>
                    <a:rPr lang="en-US" sz="2400" b="1" dirty="0" err="1">
                      <a:solidFill>
                        <a:srgbClr val="FF0000"/>
                      </a:solidFill>
                      <a:latin typeface="Harabara Mais Demo" panose="020B0603050302020204" pitchFamily="34" charset="0"/>
                    </a:rPr>
                    <a:t>ventas</a:t>
                  </a:r>
                  <a:endParaRPr lang="en-US" sz="2400" b="1" dirty="0">
                    <a:solidFill>
                      <a:srgbClr val="FF0000"/>
                    </a:solidFill>
                    <a:latin typeface="Harabara Mais Demo" panose="020B0603050302020204" pitchFamily="34" charset="0"/>
                  </a:endParaRPr>
                </a:p>
              </p:txBody>
            </p:sp>
            <p:sp>
              <p:nvSpPr>
                <p:cNvPr id="20" name="TextBox 19">
                  <a:extLst>
                    <a:ext uri="{FF2B5EF4-FFF2-40B4-BE49-F238E27FC236}">
                      <a16:creationId xmlns:a16="http://schemas.microsoft.com/office/drawing/2014/main" id="{09C077E9-8910-766B-624E-77231EDA7CFC}"/>
                    </a:ext>
                  </a:extLst>
                </p:cNvPr>
                <p:cNvSpPr txBox="1"/>
                <p:nvPr/>
              </p:nvSpPr>
              <p:spPr>
                <a:xfrm>
                  <a:off x="210941" y="4833539"/>
                  <a:ext cx="2997366" cy="749555"/>
                </a:xfrm>
                <a:prstGeom prst="rect">
                  <a:avLst/>
                </a:prstGeom>
                <a:noFill/>
              </p:spPr>
              <p:txBody>
                <a:bodyPr wrap="square">
                  <a:spAutoFit/>
                </a:bodyPr>
                <a:lstStyle/>
                <a:p>
                  <a:pPr algn="ctr">
                    <a:lnSpc>
                      <a:spcPct val="90000"/>
                    </a:lnSpc>
                    <a:spcAft>
                      <a:spcPts val="600"/>
                    </a:spcAft>
                  </a:pPr>
                  <a:r>
                    <a:rPr lang="es-ES" sz="1200" b="1" dirty="0">
                      <a:latin typeface="Harabara Mais Demo" panose="020B0603050302020204" pitchFamily="34" charset="0"/>
                    </a:rPr>
                    <a:t>Enviar comunicaciones con consejos sobre cómo mejorar la atractividad de sus ventas y recordatorios para aumentar la cantidad de artículos disponibles en su catálogo.</a:t>
                  </a:r>
                  <a:endParaRPr lang="en-US" sz="1200" b="1" dirty="0">
                    <a:latin typeface="Harabara Mais Demo" panose="020B0603050302020204" pitchFamily="34" charset="0"/>
                  </a:endParaRPr>
                </a:p>
              </p:txBody>
            </p:sp>
          </p:grpSp>
        </p:grpSp>
        <p:sp>
          <p:nvSpPr>
            <p:cNvPr id="39" name="Arrow: Chevron 38">
              <a:extLst>
                <a:ext uri="{FF2B5EF4-FFF2-40B4-BE49-F238E27FC236}">
                  <a16:creationId xmlns:a16="http://schemas.microsoft.com/office/drawing/2014/main" id="{36C324F6-F81C-7D2D-295F-5E268696B5E3}"/>
                </a:ext>
              </a:extLst>
            </p:cNvPr>
            <p:cNvSpPr/>
            <p:nvPr/>
          </p:nvSpPr>
          <p:spPr>
            <a:xfrm>
              <a:off x="9465763" y="1496443"/>
              <a:ext cx="2538798" cy="1021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Bajo</a:t>
              </a:r>
              <a:endParaRPr lang="es-CO" dirty="0">
                <a:solidFill>
                  <a:schemeClr val="tx1"/>
                </a:solidFill>
              </a:endParaRPr>
            </a:p>
          </p:txBody>
        </p:sp>
      </p:grpSp>
      <p:sp>
        <p:nvSpPr>
          <p:cNvPr id="44" name="TextBox 43">
            <a:extLst>
              <a:ext uri="{FF2B5EF4-FFF2-40B4-BE49-F238E27FC236}">
                <a16:creationId xmlns:a16="http://schemas.microsoft.com/office/drawing/2014/main" id="{8D76CA94-8CFD-4805-8E4A-AE0AAC9E248C}"/>
              </a:ext>
            </a:extLst>
          </p:cNvPr>
          <p:cNvSpPr txBox="1"/>
          <p:nvPr/>
        </p:nvSpPr>
        <p:spPr>
          <a:xfrm>
            <a:off x="105480" y="1362020"/>
            <a:ext cx="1015663" cy="1190881"/>
          </a:xfrm>
          <a:prstGeom prst="rect">
            <a:avLst/>
          </a:prstGeom>
          <a:noFill/>
        </p:spPr>
        <p:txBody>
          <a:bodyPr vert="vert270" wrap="square" rtlCol="0">
            <a:spAutoFit/>
          </a:bodyPr>
          <a:lstStyle/>
          <a:p>
            <a:r>
              <a:rPr lang="es-CO" b="1" dirty="0"/>
              <a:t>Escala de potencial impacto</a:t>
            </a:r>
          </a:p>
        </p:txBody>
      </p:sp>
      <p:sp>
        <p:nvSpPr>
          <p:cNvPr id="45" name="TextBox 44">
            <a:extLst>
              <a:ext uri="{FF2B5EF4-FFF2-40B4-BE49-F238E27FC236}">
                <a16:creationId xmlns:a16="http://schemas.microsoft.com/office/drawing/2014/main" id="{C8969660-820D-F679-F961-CFFF844AC6E0}"/>
              </a:ext>
            </a:extLst>
          </p:cNvPr>
          <p:cNvSpPr txBox="1"/>
          <p:nvPr/>
        </p:nvSpPr>
        <p:spPr>
          <a:xfrm>
            <a:off x="136789" y="2323199"/>
            <a:ext cx="461665" cy="1190881"/>
          </a:xfrm>
          <a:prstGeom prst="rect">
            <a:avLst/>
          </a:prstGeom>
          <a:noFill/>
        </p:spPr>
        <p:txBody>
          <a:bodyPr vert="vert270" wrap="square" rtlCol="0">
            <a:spAutoFit/>
          </a:bodyPr>
          <a:lstStyle/>
          <a:p>
            <a:r>
              <a:rPr lang="es-CO" b="1" dirty="0"/>
              <a:t>Grupos</a:t>
            </a:r>
          </a:p>
        </p:txBody>
      </p:sp>
      <p:sp>
        <p:nvSpPr>
          <p:cNvPr id="46" name="TextBox 45">
            <a:extLst>
              <a:ext uri="{FF2B5EF4-FFF2-40B4-BE49-F238E27FC236}">
                <a16:creationId xmlns:a16="http://schemas.microsoft.com/office/drawing/2014/main" id="{FDB9C262-083B-C388-4F52-65ACD728A032}"/>
              </a:ext>
            </a:extLst>
          </p:cNvPr>
          <p:cNvSpPr txBox="1"/>
          <p:nvPr/>
        </p:nvSpPr>
        <p:spPr>
          <a:xfrm>
            <a:off x="105480" y="3588454"/>
            <a:ext cx="461665" cy="1190881"/>
          </a:xfrm>
          <a:prstGeom prst="rect">
            <a:avLst/>
          </a:prstGeom>
          <a:noFill/>
        </p:spPr>
        <p:txBody>
          <a:bodyPr vert="vert270" wrap="square" rtlCol="0">
            <a:spAutoFit/>
          </a:bodyPr>
          <a:lstStyle/>
          <a:p>
            <a:r>
              <a:rPr lang="es-CO" b="1" dirty="0"/>
              <a:t>Estrategias</a:t>
            </a:r>
          </a:p>
        </p:txBody>
      </p:sp>
    </p:spTree>
    <p:extLst>
      <p:ext uri="{BB962C8B-B14F-4D97-AF65-F5344CB8AC3E}">
        <p14:creationId xmlns:p14="http://schemas.microsoft.com/office/powerpoint/2010/main" val="237685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02FF4-FE8B-CBD6-898C-04505EF84206}"/>
            </a:ext>
          </a:extLst>
        </p:cNvPr>
        <p:cNvGrpSpPr/>
        <p:nvPr/>
      </p:nvGrpSpPr>
      <p:grpSpPr>
        <a:xfrm>
          <a:off x="0" y="0"/>
          <a:ext cx="0" cy="0"/>
          <a:chOff x="0" y="0"/>
          <a:chExt cx="0" cy="0"/>
        </a:xfrm>
      </p:grpSpPr>
      <p:pic>
        <p:nvPicPr>
          <p:cNvPr id="7" name="Gráfico 2" descr="Fin con relleno sólido">
            <a:extLst>
              <a:ext uri="{FF2B5EF4-FFF2-40B4-BE49-F238E27FC236}">
                <a16:creationId xmlns:a16="http://schemas.microsoft.com/office/drawing/2014/main" id="{5E56DA3A-18F9-5516-F0A3-C86EA3D78756}"/>
              </a:ext>
            </a:extLst>
          </p:cNvPr>
          <p:cNvPicPr>
            <a:picLocks noChangeAspect="1"/>
          </p:cNvPicPr>
          <p:nvPr/>
        </p:nvPicPr>
        <p:blipFill>
          <a:blip r:embed="rId2">
            <a:alphaModFix amt="1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3203" y="991154"/>
            <a:ext cx="5101390" cy="5101390"/>
          </a:xfrm>
          <a:prstGeom prst="rect">
            <a:avLst/>
          </a:prstGeom>
        </p:spPr>
      </p:pic>
      <p:pic>
        <p:nvPicPr>
          <p:cNvPr id="5" name="Imagen 4">
            <a:extLst>
              <a:ext uri="{FF2B5EF4-FFF2-40B4-BE49-F238E27FC236}">
                <a16:creationId xmlns:a16="http://schemas.microsoft.com/office/drawing/2014/main" id="{6BD3E0D4-E18F-C101-578A-4D92A0DF2178}"/>
              </a:ext>
            </a:extLst>
          </p:cNvPr>
          <p:cNvPicPr>
            <a:picLocks noChangeAspect="1"/>
          </p:cNvPicPr>
          <p:nvPr/>
        </p:nvPicPr>
        <p:blipFill>
          <a:blip r:embed="rId4"/>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7A19055D-6207-B372-7B80-06C01C1E5A8C}"/>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8. </a:t>
            </a:r>
            <a:r>
              <a:rPr lang="en-US" sz="3600" b="1" dirty="0" err="1">
                <a:solidFill>
                  <a:srgbClr val="002060"/>
                </a:solidFill>
                <a:latin typeface="Harabara Mais Demo" panose="020B0603050302020204" pitchFamily="34" charset="0"/>
              </a:rPr>
              <a:t>Proximos</a:t>
            </a:r>
            <a:r>
              <a:rPr lang="en-US" sz="3600" b="1" dirty="0">
                <a:solidFill>
                  <a:srgbClr val="002060"/>
                </a:solidFill>
                <a:latin typeface="Harabara Mais Demo" panose="020B0603050302020204" pitchFamily="34" charset="0"/>
              </a:rPr>
              <a:t> pasos</a:t>
            </a:r>
          </a:p>
        </p:txBody>
      </p:sp>
      <p:pic>
        <p:nvPicPr>
          <p:cNvPr id="6" name="Imagen 6" descr="Un dibujo animado con letras&#10;&#10;Descripción generada automáticamente con confianza media">
            <a:extLst>
              <a:ext uri="{FF2B5EF4-FFF2-40B4-BE49-F238E27FC236}">
                <a16:creationId xmlns:a16="http://schemas.microsoft.com/office/drawing/2014/main" id="{CBE4279D-916C-8A9C-D8FF-903003DB6C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2" name="CuadroTexto 1">
            <a:extLst>
              <a:ext uri="{FF2B5EF4-FFF2-40B4-BE49-F238E27FC236}">
                <a16:creationId xmlns:a16="http://schemas.microsoft.com/office/drawing/2014/main" id="{C5EC4352-7069-96A9-7B7D-781F8BE9F0B8}"/>
              </a:ext>
            </a:extLst>
          </p:cNvPr>
          <p:cNvSpPr txBox="1"/>
          <p:nvPr/>
        </p:nvSpPr>
        <p:spPr>
          <a:xfrm>
            <a:off x="665584" y="1569683"/>
            <a:ext cx="10036628" cy="1369460"/>
          </a:xfrm>
          <a:prstGeom prst="rect">
            <a:avLst/>
          </a:prstGeom>
        </p:spPr>
        <p:txBody>
          <a:bodyPr vert="horz" lIns="91440" tIns="45720" rIns="91440" bIns="45720" rtlCol="0" anchor="t">
            <a:noAutofit/>
          </a:bodyPr>
          <a:lstStyle/>
          <a:p>
            <a:pPr marL="285750"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Definición</a:t>
            </a:r>
            <a:r>
              <a:rPr lang="en-US" dirty="0">
                <a:latin typeface="Harabara Mais Demo" panose="020B0603050302020204" pitchFamily="34" charset="0"/>
              </a:rPr>
              <a:t>  y </a:t>
            </a:r>
            <a:r>
              <a:rPr lang="en-US" dirty="0" err="1">
                <a:latin typeface="Harabara Mais Demo" panose="020B0603050302020204" pitchFamily="34" charset="0"/>
              </a:rPr>
              <a:t>visualización</a:t>
            </a:r>
            <a:r>
              <a:rPr lang="en-US" dirty="0">
                <a:latin typeface="Harabara Mais Demo" panose="020B0603050302020204" pitchFamily="34" charset="0"/>
              </a:rPr>
              <a:t> de </a:t>
            </a:r>
            <a:r>
              <a:rPr lang="en-US" dirty="0" err="1">
                <a:latin typeface="Harabara Mais Demo" panose="020B0603050302020204" pitchFamily="34" charset="0"/>
              </a:rPr>
              <a:t>métricas</a:t>
            </a:r>
            <a:r>
              <a:rPr lang="en-US" dirty="0">
                <a:latin typeface="Harabara Mais Demo" panose="020B0603050302020204" pitchFamily="34" charset="0"/>
              </a:rPr>
              <a:t> de control </a:t>
            </a:r>
            <a:r>
              <a:rPr lang="en-US" dirty="0" err="1">
                <a:latin typeface="Harabara Mais Demo" panose="020B0603050302020204" pitchFamily="34" charset="0"/>
              </a:rPr>
              <a:t>por</a:t>
            </a:r>
            <a:r>
              <a:rPr lang="en-US" dirty="0">
                <a:latin typeface="Harabara Mais Demo" panose="020B0603050302020204" pitchFamily="34" charset="0"/>
              </a:rPr>
              <a:t> </a:t>
            </a:r>
            <a:r>
              <a:rPr lang="en-US" dirty="0" err="1">
                <a:latin typeface="Harabara Mais Demo" panose="020B0603050302020204" pitchFamily="34" charset="0"/>
              </a:rPr>
              <a:t>cada</a:t>
            </a:r>
            <a:r>
              <a:rPr lang="en-US" dirty="0">
                <a:latin typeface="Harabara Mais Demo" panose="020B0603050302020204" pitchFamily="34" charset="0"/>
              </a:rPr>
              <a:t> campana.</a:t>
            </a:r>
          </a:p>
          <a:p>
            <a:pPr marL="742950" lvl="1"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Aumento</a:t>
            </a:r>
            <a:r>
              <a:rPr lang="en-US" dirty="0">
                <a:latin typeface="Harabara Mais Demo" panose="020B0603050302020204" pitchFamily="34" charset="0"/>
              </a:rPr>
              <a:t> </a:t>
            </a:r>
            <a:r>
              <a:rPr lang="en-US" dirty="0" err="1">
                <a:latin typeface="Harabara Mais Demo" panose="020B0603050302020204" pitchFamily="34" charset="0"/>
              </a:rPr>
              <a:t>en</a:t>
            </a:r>
            <a:r>
              <a:rPr lang="en-US" dirty="0">
                <a:latin typeface="Harabara Mais Demo" panose="020B0603050302020204" pitchFamily="34" charset="0"/>
              </a:rPr>
              <a:t> </a:t>
            </a:r>
            <a:r>
              <a:rPr lang="en-US" dirty="0" err="1">
                <a:latin typeface="Harabara Mais Demo" panose="020B0603050302020204" pitchFamily="34" charset="0"/>
              </a:rPr>
              <a:t>ventas</a:t>
            </a:r>
            <a:r>
              <a:rPr lang="en-US" dirty="0">
                <a:latin typeface="Harabara Mais Demo" panose="020B0603050302020204" pitchFamily="34" charset="0"/>
              </a:rPr>
              <a:t> para </a:t>
            </a:r>
            <a:r>
              <a:rPr lang="en-US" dirty="0" err="1">
                <a:latin typeface="Harabara Mais Demo" panose="020B0603050302020204" pitchFamily="34" charset="0"/>
              </a:rPr>
              <a:t>casuales</a:t>
            </a:r>
            <a:r>
              <a:rPr lang="en-US" dirty="0">
                <a:latin typeface="Harabara Mais Demo" panose="020B0603050302020204" pitchFamily="34" charset="0"/>
              </a:rPr>
              <a:t> y </a:t>
            </a:r>
            <a:r>
              <a:rPr lang="en-US" dirty="0" err="1">
                <a:latin typeface="Harabara Mais Demo" panose="020B0603050302020204" pitchFamily="34" charset="0"/>
              </a:rPr>
              <a:t>emprendedores</a:t>
            </a:r>
            <a:r>
              <a:rPr lang="en-US" dirty="0">
                <a:latin typeface="Harabara Mais Demo" panose="020B0603050302020204" pitchFamily="34" charset="0"/>
              </a:rPr>
              <a:t>.</a:t>
            </a:r>
          </a:p>
          <a:p>
            <a:pPr marL="742950" lvl="1"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Número</a:t>
            </a:r>
            <a:r>
              <a:rPr lang="en-US" dirty="0">
                <a:latin typeface="Harabara Mais Demo" panose="020B0603050302020204" pitchFamily="34" charset="0"/>
              </a:rPr>
              <a:t> de </a:t>
            </a:r>
            <a:r>
              <a:rPr lang="en-US" dirty="0" err="1">
                <a:latin typeface="Harabara Mais Demo" panose="020B0603050302020204" pitchFamily="34" charset="0"/>
              </a:rPr>
              <a:t>relaciones</a:t>
            </a:r>
            <a:r>
              <a:rPr lang="en-US" dirty="0">
                <a:latin typeface="Harabara Mais Demo" panose="020B0603050302020204" pitchFamily="34" charset="0"/>
              </a:rPr>
              <a:t> </a:t>
            </a:r>
            <a:r>
              <a:rPr lang="en-US" dirty="0" err="1">
                <a:latin typeface="Harabara Mais Demo" panose="020B0603050302020204" pitchFamily="34" charset="0"/>
              </a:rPr>
              <a:t>establecidas</a:t>
            </a:r>
            <a:r>
              <a:rPr lang="en-US" dirty="0">
                <a:latin typeface="Harabara Mais Demo" panose="020B0603050302020204" pitchFamily="34" charset="0"/>
              </a:rPr>
              <a:t> con </a:t>
            </a:r>
            <a:r>
              <a:rPr lang="en-US" dirty="0" err="1">
                <a:latin typeface="Harabara Mais Demo" panose="020B0603050302020204" pitchFamily="34" charset="0"/>
              </a:rPr>
              <a:t>bancos</a:t>
            </a:r>
            <a:r>
              <a:rPr lang="en-US" dirty="0">
                <a:latin typeface="Harabara Mais Demo" panose="020B0603050302020204" pitchFamily="34" charset="0"/>
              </a:rPr>
              <a:t> para </a:t>
            </a:r>
            <a:r>
              <a:rPr lang="en-US" dirty="0" err="1">
                <a:latin typeface="Harabara Mais Demo" panose="020B0603050302020204" pitchFamily="34" charset="0"/>
              </a:rPr>
              <a:t>el</a:t>
            </a:r>
            <a:r>
              <a:rPr lang="en-US" dirty="0">
                <a:latin typeface="Harabara Mais Demo" panose="020B0603050302020204" pitchFamily="34" charset="0"/>
              </a:rPr>
              <a:t> </a:t>
            </a:r>
            <a:r>
              <a:rPr lang="en-US" dirty="0" err="1">
                <a:latin typeface="Harabara Mais Demo" panose="020B0603050302020204" pitchFamily="34" charset="0"/>
              </a:rPr>
              <a:t>grupo</a:t>
            </a:r>
            <a:r>
              <a:rPr lang="en-US" dirty="0">
                <a:latin typeface="Harabara Mais Demo" panose="020B0603050302020204" pitchFamily="34" charset="0"/>
              </a:rPr>
              <a:t> de </a:t>
            </a:r>
            <a:r>
              <a:rPr lang="en-US" dirty="0" err="1">
                <a:latin typeface="Harabara Mais Demo" panose="020B0603050302020204" pitchFamily="34" charset="0"/>
              </a:rPr>
              <a:t>inmuebles</a:t>
            </a:r>
            <a:r>
              <a:rPr lang="en-US" dirty="0">
                <a:latin typeface="Harabara Mais Demo" panose="020B0603050302020204" pitchFamily="34" charset="0"/>
              </a:rPr>
              <a:t>.</a:t>
            </a:r>
          </a:p>
          <a:p>
            <a:pPr marL="742950" lvl="1"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Aumento</a:t>
            </a:r>
            <a:r>
              <a:rPr lang="en-US" dirty="0">
                <a:latin typeface="Harabara Mais Demo" panose="020B0603050302020204" pitchFamily="34" charset="0"/>
              </a:rPr>
              <a:t> de </a:t>
            </a:r>
            <a:r>
              <a:rPr lang="en-US" dirty="0" err="1">
                <a:latin typeface="Harabara Mais Demo" panose="020B0603050302020204" pitchFamily="34" charset="0"/>
              </a:rPr>
              <a:t>ventas</a:t>
            </a:r>
            <a:r>
              <a:rPr lang="en-US" dirty="0">
                <a:latin typeface="Harabara Mais Demo" panose="020B0603050302020204" pitchFamily="34" charset="0"/>
              </a:rPr>
              <a:t> </a:t>
            </a:r>
            <a:r>
              <a:rPr lang="en-US" dirty="0" err="1">
                <a:latin typeface="Harabara Mais Demo" panose="020B0603050302020204" pitchFamily="34" charset="0"/>
              </a:rPr>
              <a:t>producto</a:t>
            </a:r>
            <a:r>
              <a:rPr lang="en-US" dirty="0">
                <a:latin typeface="Harabara Mais Demo" panose="020B0603050302020204" pitchFamily="34" charset="0"/>
              </a:rPr>
              <a:t> del </a:t>
            </a:r>
            <a:r>
              <a:rPr lang="en-US" dirty="0" err="1">
                <a:latin typeface="Harabara Mais Demo" panose="020B0603050302020204" pitchFamily="34" charset="0"/>
              </a:rPr>
              <a:t>aumento</a:t>
            </a:r>
            <a:r>
              <a:rPr lang="en-US" dirty="0">
                <a:latin typeface="Harabara Mais Demo" panose="020B0603050302020204" pitchFamily="34" charset="0"/>
              </a:rPr>
              <a:t> del </a:t>
            </a:r>
            <a:r>
              <a:rPr lang="en-US" dirty="0" err="1">
                <a:latin typeface="Harabara Mais Demo" panose="020B0603050302020204" pitchFamily="34" charset="0"/>
              </a:rPr>
              <a:t>número</a:t>
            </a:r>
            <a:r>
              <a:rPr lang="en-US" dirty="0">
                <a:latin typeface="Harabara Mais Demo" panose="020B0603050302020204" pitchFamily="34" charset="0"/>
              </a:rPr>
              <a:t> de </a:t>
            </a:r>
            <a:r>
              <a:rPr lang="en-US" dirty="0" err="1">
                <a:latin typeface="Harabara Mais Demo" panose="020B0603050302020204" pitchFamily="34" charset="0"/>
              </a:rPr>
              <a:t>cuotas</a:t>
            </a:r>
            <a:r>
              <a:rPr lang="en-US" dirty="0">
                <a:latin typeface="Harabara Mais Demo" panose="020B0603050302020204" pitchFamily="34" charset="0"/>
              </a:rPr>
              <a:t>.</a:t>
            </a:r>
            <a:r>
              <a:rPr lang="en-US" dirty="0">
                <a:solidFill>
                  <a:srgbClr val="00B0F0"/>
                </a:solidFill>
                <a:latin typeface="Harabara Mais Demo" panose="020B0603050302020204" pitchFamily="34" charset="0"/>
              </a:rPr>
              <a:t> </a:t>
            </a:r>
            <a:endParaRPr lang="en-US" dirty="0">
              <a:latin typeface="Harabara Mais Demo" panose="020B0603050302020204" pitchFamily="34" charset="0"/>
            </a:endParaRPr>
          </a:p>
          <a:p>
            <a:pPr>
              <a:lnSpc>
                <a:spcPct val="90000"/>
              </a:lnSpc>
              <a:spcAft>
                <a:spcPts val="600"/>
              </a:spcAft>
            </a:pPr>
            <a:endParaRPr lang="en-US" dirty="0">
              <a:latin typeface="Harabara Mais Demo" panose="020B0603050302020204" pitchFamily="34" charset="0"/>
            </a:endParaRPr>
          </a:p>
        </p:txBody>
      </p:sp>
      <p:sp>
        <p:nvSpPr>
          <p:cNvPr id="3" name="CuadroTexto 1">
            <a:extLst>
              <a:ext uri="{FF2B5EF4-FFF2-40B4-BE49-F238E27FC236}">
                <a16:creationId xmlns:a16="http://schemas.microsoft.com/office/drawing/2014/main" id="{BB503501-8C86-BDC2-CB1C-1FC86B8E2760}"/>
              </a:ext>
            </a:extLst>
          </p:cNvPr>
          <p:cNvSpPr txBox="1"/>
          <p:nvPr/>
        </p:nvSpPr>
        <p:spPr>
          <a:xfrm>
            <a:off x="665584" y="3151647"/>
            <a:ext cx="10036628" cy="1369460"/>
          </a:xfrm>
          <a:prstGeom prst="rect">
            <a:avLst/>
          </a:prstGeom>
        </p:spPr>
        <p:txBody>
          <a:bodyPr vert="horz" lIns="91440" tIns="45720" rIns="91440" bIns="45720" rtlCol="0" anchor="t">
            <a:noAutofit/>
          </a:bodyPr>
          <a:lstStyle/>
          <a:p>
            <a:pPr marL="285750"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Monitoreo</a:t>
            </a:r>
            <a:r>
              <a:rPr lang="en-US" dirty="0">
                <a:latin typeface="Harabara Mais Demo" panose="020B0603050302020204" pitchFamily="34" charset="0"/>
              </a:rPr>
              <a:t> del </a:t>
            </a:r>
            <a:r>
              <a:rPr lang="en-US" dirty="0" err="1">
                <a:latin typeface="Harabara Mais Demo" panose="020B0603050302020204" pitchFamily="34" charset="0"/>
              </a:rPr>
              <a:t>desempeño</a:t>
            </a:r>
            <a:r>
              <a:rPr lang="en-US" dirty="0">
                <a:latin typeface="Harabara Mais Demo" panose="020B0603050302020204" pitchFamily="34" charset="0"/>
              </a:rPr>
              <a:t> del </a:t>
            </a:r>
            <a:r>
              <a:rPr lang="en-US" dirty="0" err="1">
                <a:latin typeface="Harabara Mais Demo" panose="020B0603050302020204" pitchFamily="34" charset="0"/>
              </a:rPr>
              <a:t>modelo</a:t>
            </a:r>
            <a:r>
              <a:rPr lang="en-US" dirty="0">
                <a:latin typeface="Harabara Mais Demo" panose="020B0603050302020204" pitchFamily="34" charset="0"/>
              </a:rPr>
              <a:t> </a:t>
            </a:r>
            <a:r>
              <a:rPr lang="en-US" dirty="0" err="1">
                <a:latin typeface="Harabara Mais Demo" panose="020B0603050302020204" pitchFamily="34" charset="0"/>
              </a:rPr>
              <a:t>en</a:t>
            </a:r>
            <a:r>
              <a:rPr lang="en-US" dirty="0">
                <a:latin typeface="Harabara Mais Demo" panose="020B0603050302020204" pitchFamily="34" charset="0"/>
              </a:rPr>
              <a:t> </a:t>
            </a:r>
            <a:r>
              <a:rPr lang="en-US" dirty="0" err="1">
                <a:latin typeface="Harabara Mais Demo" panose="020B0603050302020204" pitchFamily="34" charset="0"/>
              </a:rPr>
              <a:t>el</a:t>
            </a:r>
            <a:r>
              <a:rPr lang="en-US" dirty="0">
                <a:latin typeface="Harabara Mais Demo" panose="020B0603050302020204" pitchFamily="34" charset="0"/>
              </a:rPr>
              <a:t> </a:t>
            </a:r>
            <a:r>
              <a:rPr lang="en-US" dirty="0" err="1">
                <a:latin typeface="Harabara Mais Demo" panose="020B0603050302020204" pitchFamily="34" charset="0"/>
              </a:rPr>
              <a:t>tiempo</a:t>
            </a:r>
            <a:r>
              <a:rPr lang="en-US" dirty="0">
                <a:latin typeface="Harabara Mais Demo" panose="020B0603050302020204" pitchFamily="34" charset="0"/>
              </a:rPr>
              <a:t> para </a:t>
            </a:r>
            <a:r>
              <a:rPr lang="en-US" dirty="0" err="1">
                <a:latin typeface="Harabara Mais Demo" panose="020B0603050302020204" pitchFamily="34" charset="0"/>
              </a:rPr>
              <a:t>generar</a:t>
            </a:r>
            <a:r>
              <a:rPr lang="en-US" dirty="0">
                <a:latin typeface="Harabara Mais Demo" panose="020B0603050302020204" pitchFamily="34" charset="0"/>
              </a:rPr>
              <a:t> </a:t>
            </a:r>
            <a:r>
              <a:rPr lang="en-US" dirty="0" err="1">
                <a:latin typeface="Harabara Mais Demo" panose="020B0603050302020204" pitchFamily="34" charset="0"/>
              </a:rPr>
              <a:t>alerta</a:t>
            </a:r>
            <a:r>
              <a:rPr lang="en-US" dirty="0">
                <a:latin typeface="Harabara Mais Demo" panose="020B0603050302020204" pitchFamily="34" charset="0"/>
              </a:rPr>
              <a:t> de </a:t>
            </a:r>
            <a:r>
              <a:rPr lang="en-US" dirty="0" err="1">
                <a:latin typeface="Harabara Mais Demo" panose="020B0603050302020204" pitchFamily="34" charset="0"/>
              </a:rPr>
              <a:t>cambio</a:t>
            </a:r>
            <a:r>
              <a:rPr lang="en-US" dirty="0">
                <a:latin typeface="Harabara Mais Demo" panose="020B0603050302020204" pitchFamily="34" charset="0"/>
              </a:rPr>
              <a:t> de </a:t>
            </a:r>
            <a:r>
              <a:rPr lang="en-US" dirty="0" err="1">
                <a:latin typeface="Harabara Mais Demo" panose="020B0603050302020204" pitchFamily="34" charset="0"/>
              </a:rPr>
              <a:t>centroides</a:t>
            </a:r>
            <a:r>
              <a:rPr lang="en-US" dirty="0">
                <a:latin typeface="Harabara Mais Demo" panose="020B0603050302020204" pitchFamily="34" charset="0"/>
              </a:rPr>
              <a:t>.</a:t>
            </a:r>
          </a:p>
          <a:p>
            <a:pPr marL="285750" indent="-285750">
              <a:lnSpc>
                <a:spcPct val="90000"/>
              </a:lnSpc>
              <a:spcAft>
                <a:spcPts val="600"/>
              </a:spcAft>
              <a:buFont typeface="Arial" panose="020B0604020202020204" pitchFamily="34" charset="0"/>
              <a:buChar char="•"/>
            </a:pPr>
            <a:r>
              <a:rPr lang="en-US" dirty="0" err="1">
                <a:latin typeface="Harabara Mais Demo" panose="020B0603050302020204" pitchFamily="34" charset="0"/>
              </a:rPr>
              <a:t>Posible</a:t>
            </a:r>
            <a:r>
              <a:rPr lang="en-US" dirty="0">
                <a:latin typeface="Harabara Mais Demo" panose="020B0603050302020204" pitchFamily="34" charset="0"/>
              </a:rPr>
              <a:t> boost del </a:t>
            </a:r>
            <a:r>
              <a:rPr lang="en-US" dirty="0" err="1">
                <a:latin typeface="Harabara Mais Demo" panose="020B0603050302020204" pitchFamily="34" charset="0"/>
              </a:rPr>
              <a:t>modelo</a:t>
            </a:r>
            <a:r>
              <a:rPr lang="en-US" dirty="0">
                <a:latin typeface="Harabara Mais Demo" panose="020B0603050302020204" pitchFamily="34" charset="0"/>
              </a:rPr>
              <a:t> </a:t>
            </a:r>
            <a:r>
              <a:rPr lang="en-US" dirty="0" err="1">
                <a:latin typeface="Harabara Mais Demo" panose="020B0603050302020204" pitchFamily="34" charset="0"/>
              </a:rPr>
              <a:t>reentrenando</a:t>
            </a:r>
            <a:r>
              <a:rPr lang="en-US" dirty="0">
                <a:latin typeface="Harabara Mais Demo" panose="020B0603050302020204" pitchFamily="34" charset="0"/>
              </a:rPr>
              <a:t> con data </a:t>
            </a:r>
            <a:r>
              <a:rPr lang="en-US" dirty="0" err="1">
                <a:latin typeface="Harabara Mais Demo" panose="020B0603050302020204" pitchFamily="34" charset="0"/>
              </a:rPr>
              <a:t>enriquecida</a:t>
            </a:r>
            <a:r>
              <a:rPr lang="en-US" dirty="0">
                <a:latin typeface="Harabara Mais Demo" panose="020B0603050302020204" pitchFamily="34" charset="0"/>
              </a:rPr>
              <a:t> </a:t>
            </a:r>
            <a:r>
              <a:rPr lang="en-US" dirty="0" err="1">
                <a:latin typeface="Harabara Mais Demo" panose="020B0603050302020204" pitchFamily="34" charset="0"/>
              </a:rPr>
              <a:t>por</a:t>
            </a:r>
            <a:r>
              <a:rPr lang="en-US" dirty="0">
                <a:latin typeface="Harabara Mais Demo" panose="020B0603050302020204" pitchFamily="34" charset="0"/>
              </a:rPr>
              <a:t> </a:t>
            </a:r>
            <a:r>
              <a:rPr lang="en-US" dirty="0" err="1">
                <a:latin typeface="Harabara Mais Demo" panose="020B0603050302020204" pitchFamily="34" charset="0"/>
              </a:rPr>
              <a:t>nuevas</a:t>
            </a:r>
            <a:r>
              <a:rPr lang="en-US" dirty="0">
                <a:latin typeface="Harabara Mais Demo" panose="020B0603050302020204" pitchFamily="34" charset="0"/>
              </a:rPr>
              <a:t> variables product de </a:t>
            </a:r>
            <a:r>
              <a:rPr lang="en-US" dirty="0" err="1">
                <a:latin typeface="Harabara Mais Demo" panose="020B0603050302020204" pitchFamily="34" charset="0"/>
              </a:rPr>
              <a:t>tener</a:t>
            </a:r>
            <a:r>
              <a:rPr lang="en-US" dirty="0">
                <a:latin typeface="Harabara Mais Demo" panose="020B0603050302020204" pitchFamily="34" charset="0"/>
              </a:rPr>
              <a:t> </a:t>
            </a:r>
            <a:r>
              <a:rPr lang="en-US" dirty="0" err="1">
                <a:latin typeface="Harabara Mais Demo" panose="020B0603050302020204" pitchFamily="34" charset="0"/>
              </a:rPr>
              <a:t>retroalimentación</a:t>
            </a:r>
            <a:r>
              <a:rPr lang="en-US" dirty="0">
                <a:latin typeface="Harabara Mais Demo" panose="020B0603050302020204" pitchFamily="34" charset="0"/>
              </a:rPr>
              <a:t> con </a:t>
            </a:r>
            <a:r>
              <a:rPr lang="en-US" dirty="0" err="1">
                <a:latin typeface="Harabara Mais Demo" panose="020B0603050302020204" pitchFamily="34" charset="0"/>
              </a:rPr>
              <a:t>negocio</a:t>
            </a:r>
            <a:r>
              <a:rPr lang="en-US" dirty="0">
                <a:latin typeface="Harabara Mais Demo" panose="020B0603050302020204" pitchFamily="34" charset="0"/>
              </a:rPr>
              <a:t>.</a:t>
            </a:r>
          </a:p>
          <a:p>
            <a:pPr>
              <a:lnSpc>
                <a:spcPct val="90000"/>
              </a:lnSpc>
              <a:spcAft>
                <a:spcPts val="600"/>
              </a:spcAft>
            </a:pPr>
            <a:r>
              <a:rPr lang="en-US" dirty="0">
                <a:latin typeface="Harabara Mais Demo" panose="020B0603050302020204" pitchFamily="34" charset="0"/>
              </a:rPr>
              <a:t>.</a:t>
            </a:r>
          </a:p>
          <a:p>
            <a:pPr marL="285750" indent="-285750">
              <a:lnSpc>
                <a:spcPct val="90000"/>
              </a:lnSpc>
              <a:spcAft>
                <a:spcPts val="600"/>
              </a:spcAft>
              <a:buFont typeface="Arial" panose="020B0604020202020204" pitchFamily="34" charset="0"/>
              <a:buChar char="•"/>
            </a:pPr>
            <a:endParaRPr lang="en-US" dirty="0">
              <a:latin typeface="Harabara Mais Demo" panose="020B0603050302020204" pitchFamily="34" charset="0"/>
            </a:endParaRPr>
          </a:p>
          <a:p>
            <a:pPr lvl="1">
              <a:lnSpc>
                <a:spcPct val="90000"/>
              </a:lnSpc>
              <a:spcAft>
                <a:spcPts val="600"/>
              </a:spcAft>
            </a:pPr>
            <a:endParaRPr lang="en-US" dirty="0">
              <a:latin typeface="Harabara Mais Demo" panose="020B0603050302020204" pitchFamily="34" charset="0"/>
            </a:endParaRPr>
          </a:p>
          <a:p>
            <a:pPr lvl="1">
              <a:lnSpc>
                <a:spcPct val="90000"/>
              </a:lnSpc>
              <a:spcAft>
                <a:spcPts val="600"/>
              </a:spcAft>
            </a:pPr>
            <a:r>
              <a:rPr lang="en-US" dirty="0">
                <a:solidFill>
                  <a:srgbClr val="00B0F0"/>
                </a:solidFill>
                <a:latin typeface="Harabara Mais Demo" panose="020B0603050302020204" pitchFamily="34" charset="0"/>
              </a:rPr>
              <a:t> </a:t>
            </a:r>
            <a:endParaRPr lang="en-US" dirty="0">
              <a:latin typeface="Harabara Mais Demo" panose="020B0603050302020204" pitchFamily="34" charset="0"/>
            </a:endParaRPr>
          </a:p>
          <a:p>
            <a:pPr>
              <a:lnSpc>
                <a:spcPct val="90000"/>
              </a:lnSpc>
              <a:spcAft>
                <a:spcPts val="600"/>
              </a:spcAft>
            </a:pPr>
            <a:endParaRPr lang="en-US" dirty="0">
              <a:latin typeface="Harabara Mais Demo" panose="020B0603050302020204" pitchFamily="34" charset="0"/>
            </a:endParaRPr>
          </a:p>
        </p:txBody>
      </p:sp>
    </p:spTree>
    <p:extLst>
      <p:ext uri="{BB962C8B-B14F-4D97-AF65-F5344CB8AC3E}">
        <p14:creationId xmlns:p14="http://schemas.microsoft.com/office/powerpoint/2010/main" val="112508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844"/>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9D10D565-5F98-BEAC-99F2-954B889FED56}"/>
              </a:ext>
            </a:extLst>
          </p:cNvPr>
          <p:cNvSpPr txBox="1"/>
          <p:nvPr/>
        </p:nvSpPr>
        <p:spPr>
          <a:xfrm>
            <a:off x="5032997" y="2406521"/>
            <a:ext cx="5860473" cy="2798618"/>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Harabara Mais Demo" panose="020B0603050302020204" pitchFamily="34" charset="0"/>
              </a:rPr>
              <a:t>El </a:t>
            </a:r>
            <a:r>
              <a:rPr lang="en-US" sz="2000" dirty="0" err="1">
                <a:latin typeface="Harabara Mais Demo" panose="020B0603050302020204" pitchFamily="34" charset="0"/>
              </a:rPr>
              <a:t>equipo</a:t>
            </a:r>
            <a:r>
              <a:rPr lang="en-US" sz="2000" dirty="0">
                <a:latin typeface="Harabara Mais Demo" panose="020B0603050302020204" pitchFamily="34" charset="0"/>
              </a:rPr>
              <a:t> </a:t>
            </a:r>
            <a:r>
              <a:rPr lang="en-US" sz="2000" dirty="0" err="1">
                <a:latin typeface="Harabara Mais Demo" panose="020B0603050302020204" pitchFamily="34" charset="0"/>
              </a:rPr>
              <a:t>comercial</a:t>
            </a:r>
            <a:r>
              <a:rPr lang="en-US" sz="2000" dirty="0">
                <a:latin typeface="Harabara Mais Demo" panose="020B0603050302020204" pitchFamily="34" charset="0"/>
              </a:rPr>
              <a:t> </a:t>
            </a:r>
            <a:r>
              <a:rPr lang="en-US" sz="2000" dirty="0" err="1">
                <a:latin typeface="Harabara Mais Demo" panose="020B0603050302020204" pitchFamily="34" charset="0"/>
              </a:rPr>
              <a:t>quiere</a:t>
            </a:r>
            <a:r>
              <a:rPr lang="en-US" sz="2000" dirty="0">
                <a:latin typeface="Harabara Mais Demo" panose="020B0603050302020204" pitchFamily="34" charset="0"/>
              </a:rPr>
              <a:t> </a:t>
            </a:r>
            <a:r>
              <a:rPr lang="en-US" sz="2000" dirty="0" err="1">
                <a:latin typeface="Harabara Mais Demo" panose="020B0603050302020204" pitchFamily="34" charset="0"/>
              </a:rPr>
              <a:t>realizar</a:t>
            </a:r>
            <a:r>
              <a:rPr lang="en-US" sz="2000" dirty="0">
                <a:latin typeface="Harabara Mais Demo" panose="020B0603050302020204" pitchFamily="34" charset="0"/>
              </a:rPr>
              <a:t> </a:t>
            </a:r>
            <a:r>
              <a:rPr lang="en-US" sz="2000" dirty="0" err="1">
                <a:latin typeface="Harabara Mais Demo" panose="020B0603050302020204" pitchFamily="34" charset="0"/>
              </a:rPr>
              <a:t>estrategias</a:t>
            </a:r>
            <a:r>
              <a:rPr lang="en-US" sz="2000" dirty="0">
                <a:latin typeface="Harabara Mais Demo" panose="020B0603050302020204" pitchFamily="34" charset="0"/>
              </a:rPr>
              <a:t> </a:t>
            </a:r>
            <a:r>
              <a:rPr lang="en-US" sz="2000" dirty="0" err="1">
                <a:latin typeface="Harabara Mais Demo" panose="020B0603050302020204" pitchFamily="34" charset="0"/>
              </a:rPr>
              <a:t>focalizadas</a:t>
            </a:r>
            <a:r>
              <a:rPr lang="en-US" sz="2000" dirty="0">
                <a:latin typeface="Harabara Mais Demo" panose="020B0603050302020204" pitchFamily="34" charset="0"/>
              </a:rPr>
              <a:t> para </a:t>
            </a:r>
            <a:r>
              <a:rPr lang="en-US" sz="2000" dirty="0" err="1">
                <a:latin typeface="Harabara Mais Demo" panose="020B0603050302020204" pitchFamily="34" charset="0"/>
              </a:rPr>
              <a:t>los</a:t>
            </a:r>
            <a:r>
              <a:rPr lang="en-US" sz="2000" dirty="0">
                <a:latin typeface="Harabara Mais Demo" panose="020B0603050302020204" pitchFamily="34" charset="0"/>
              </a:rPr>
              <a:t> Sellers, </a:t>
            </a:r>
            <a:r>
              <a:rPr lang="en-US" sz="2000" dirty="0" err="1">
                <a:latin typeface="Harabara Mais Demo" panose="020B0603050302020204" pitchFamily="34" charset="0"/>
              </a:rPr>
              <a:t>pero</a:t>
            </a:r>
            <a:r>
              <a:rPr lang="en-US" sz="2000" dirty="0">
                <a:latin typeface="Harabara Mais Demo" panose="020B0603050302020204" pitchFamily="34" charset="0"/>
              </a:rPr>
              <a:t> </a:t>
            </a:r>
            <a:r>
              <a:rPr lang="en-US" sz="2000" dirty="0" err="1">
                <a:latin typeface="Harabara Mais Demo" panose="020B0603050302020204" pitchFamily="34" charset="0"/>
              </a:rPr>
              <a:t>en</a:t>
            </a:r>
            <a:r>
              <a:rPr lang="en-US" sz="2000" dirty="0">
                <a:latin typeface="Harabara Mais Demo" panose="020B0603050302020204" pitchFamily="34" charset="0"/>
              </a:rPr>
              <a:t> </a:t>
            </a:r>
            <a:r>
              <a:rPr lang="en-US" sz="2000" dirty="0" err="1">
                <a:latin typeface="Harabara Mais Demo" panose="020B0603050302020204" pitchFamily="34" charset="0"/>
              </a:rPr>
              <a:t>este</a:t>
            </a:r>
            <a:r>
              <a:rPr lang="en-US" sz="2000" dirty="0">
                <a:latin typeface="Harabara Mais Demo" panose="020B0603050302020204" pitchFamily="34" charset="0"/>
              </a:rPr>
              <a:t> </a:t>
            </a:r>
            <a:r>
              <a:rPr lang="en-US" sz="2000" dirty="0" err="1">
                <a:latin typeface="Harabara Mais Demo" panose="020B0603050302020204" pitchFamily="34" charset="0"/>
              </a:rPr>
              <a:t>momento</a:t>
            </a:r>
            <a:r>
              <a:rPr lang="en-US" sz="2000" dirty="0">
                <a:latin typeface="Harabara Mais Demo" panose="020B0603050302020204" pitchFamily="34" charset="0"/>
              </a:rPr>
              <a:t> no </a:t>
            </a:r>
            <a:r>
              <a:rPr lang="en-US" sz="2000" dirty="0" err="1">
                <a:latin typeface="Harabara Mais Demo" panose="020B0603050302020204" pitchFamily="34" charset="0"/>
              </a:rPr>
              <a:t>existe</a:t>
            </a:r>
            <a:r>
              <a:rPr lang="en-US" sz="2000" dirty="0">
                <a:latin typeface="Harabara Mais Demo" panose="020B0603050302020204" pitchFamily="34" charset="0"/>
              </a:rPr>
              <a:t> </a:t>
            </a:r>
            <a:r>
              <a:rPr lang="en-US" sz="2000" dirty="0" err="1">
                <a:latin typeface="Harabara Mais Demo" panose="020B0603050302020204" pitchFamily="34" charset="0"/>
              </a:rPr>
              <a:t>una</a:t>
            </a:r>
            <a:r>
              <a:rPr lang="en-US" sz="2000" dirty="0">
                <a:latin typeface="Harabara Mais Demo" panose="020B0603050302020204" pitchFamily="34" charset="0"/>
              </a:rPr>
              <a:t> </a:t>
            </a:r>
            <a:r>
              <a:rPr lang="en-US" sz="2000" dirty="0" err="1">
                <a:latin typeface="Harabara Mais Demo" panose="020B0603050302020204" pitchFamily="34" charset="0"/>
              </a:rPr>
              <a:t>clasificación</a:t>
            </a:r>
            <a:r>
              <a:rPr lang="en-US" sz="2000" dirty="0">
                <a:latin typeface="Harabara Mais Demo" panose="020B0603050302020204" pitchFamily="34" charset="0"/>
              </a:rPr>
              <a:t> que </a:t>
            </a:r>
            <a:r>
              <a:rPr lang="en-US" sz="2000" dirty="0" err="1">
                <a:latin typeface="Harabara Mais Demo" panose="020B0603050302020204" pitchFamily="34" charset="0"/>
              </a:rPr>
              <a:t>permita</a:t>
            </a:r>
            <a:r>
              <a:rPr lang="en-US" sz="2000" dirty="0">
                <a:latin typeface="Harabara Mais Demo" panose="020B0603050302020204" pitchFamily="34" charset="0"/>
              </a:rPr>
              <a:t> </a:t>
            </a:r>
            <a:r>
              <a:rPr lang="en-US" sz="2000" dirty="0" err="1">
                <a:latin typeface="Harabara Mais Demo" panose="020B0603050302020204" pitchFamily="34" charset="0"/>
              </a:rPr>
              <a:t>identificar</a:t>
            </a:r>
            <a:r>
              <a:rPr lang="en-US" sz="2000" dirty="0">
                <a:latin typeface="Harabara Mais Demo" panose="020B0603050302020204" pitchFamily="34" charset="0"/>
              </a:rPr>
              <a:t> a </a:t>
            </a:r>
            <a:r>
              <a:rPr lang="en-US" sz="2000" dirty="0" err="1">
                <a:latin typeface="Harabara Mais Demo" panose="020B0603050302020204" pitchFamily="34" charset="0"/>
              </a:rPr>
              <a:t>aquellos</a:t>
            </a:r>
            <a:r>
              <a:rPr lang="en-US" sz="2000" dirty="0">
                <a:latin typeface="Harabara Mais Demo" panose="020B0603050302020204" pitchFamily="34" charset="0"/>
              </a:rPr>
              <a:t> que </a:t>
            </a:r>
            <a:r>
              <a:rPr lang="en-US" sz="2000" dirty="0" err="1">
                <a:latin typeface="Harabara Mais Demo" panose="020B0603050302020204" pitchFamily="34" charset="0"/>
              </a:rPr>
              <a:t>tienen</a:t>
            </a:r>
            <a:r>
              <a:rPr lang="en-US" sz="2000" dirty="0">
                <a:latin typeface="Harabara Mais Demo" panose="020B0603050302020204" pitchFamily="34" charset="0"/>
              </a:rPr>
              <a:t> un </a:t>
            </a:r>
            <a:r>
              <a:rPr lang="en-US" sz="2000" dirty="0" err="1">
                <a:latin typeface="Harabara Mais Demo" panose="020B0603050302020204" pitchFamily="34" charset="0"/>
              </a:rPr>
              <a:t>buen</a:t>
            </a:r>
            <a:r>
              <a:rPr lang="en-US" sz="2000" dirty="0">
                <a:latin typeface="Harabara Mais Demo" panose="020B0603050302020204" pitchFamily="34" charset="0"/>
              </a:rPr>
              <a:t> </a:t>
            </a:r>
            <a:r>
              <a:rPr lang="en-US" sz="2000" dirty="0" err="1">
                <a:latin typeface="Harabara Mais Demo" panose="020B0603050302020204" pitchFamily="34" charset="0"/>
              </a:rPr>
              <a:t>perfil</a:t>
            </a:r>
            <a:r>
              <a:rPr lang="en-US" sz="2000" dirty="0">
                <a:latin typeface="Harabara Mais Demo" panose="020B0603050302020204" pitchFamily="34" charset="0"/>
              </a:rPr>
              <a:t> y son </a:t>
            </a:r>
            <a:r>
              <a:rPr lang="en-US" sz="2000" dirty="0" err="1">
                <a:latin typeface="Harabara Mais Demo" panose="020B0603050302020204" pitchFamily="34" charset="0"/>
              </a:rPr>
              <a:t>relevantes</a:t>
            </a:r>
            <a:r>
              <a:rPr lang="en-US" sz="2000" dirty="0">
                <a:latin typeface="Harabara Mais Demo" panose="020B0603050302020204" pitchFamily="34" charset="0"/>
              </a:rPr>
              <a:t> para </a:t>
            </a:r>
            <a:r>
              <a:rPr lang="en-US" sz="2000" dirty="0" err="1">
                <a:latin typeface="Harabara Mais Demo" panose="020B0603050302020204" pitchFamily="34" charset="0"/>
              </a:rPr>
              <a:t>el</a:t>
            </a:r>
            <a:r>
              <a:rPr lang="en-US" sz="2000" dirty="0">
                <a:latin typeface="Harabara Mais Demo" panose="020B0603050302020204" pitchFamily="34" charset="0"/>
              </a:rPr>
              <a:t> </a:t>
            </a:r>
            <a:r>
              <a:rPr lang="en-US" sz="2000" dirty="0" err="1">
                <a:latin typeface="Harabara Mais Demo" panose="020B0603050302020204" pitchFamily="34" charset="0"/>
              </a:rPr>
              <a:t>negocio</a:t>
            </a:r>
            <a:r>
              <a:rPr lang="en-US" sz="2000" dirty="0">
                <a:latin typeface="Harabara Mais Demo" panose="020B0603050302020204" pitchFamily="34" charset="0"/>
              </a:rPr>
              <a:t>. ¿</a:t>
            </a:r>
            <a:r>
              <a:rPr lang="en-US" sz="2000" dirty="0" err="1">
                <a:latin typeface="Harabara Mais Demo" panose="020B0603050302020204" pitchFamily="34" charset="0"/>
              </a:rPr>
              <a:t>Cómo</a:t>
            </a:r>
            <a:r>
              <a:rPr lang="en-US" sz="2000" dirty="0">
                <a:latin typeface="Harabara Mais Demo" panose="020B0603050302020204" pitchFamily="34" charset="0"/>
              </a:rPr>
              <a:t> </a:t>
            </a:r>
            <a:r>
              <a:rPr lang="en-US" sz="2000" dirty="0" err="1">
                <a:latin typeface="Harabara Mais Demo" panose="020B0603050302020204" pitchFamily="34" charset="0"/>
              </a:rPr>
              <a:t>podrías</a:t>
            </a:r>
            <a:r>
              <a:rPr lang="en-US" sz="2000" dirty="0">
                <a:latin typeface="Harabara Mais Demo" panose="020B0603050302020204" pitchFamily="34" charset="0"/>
              </a:rPr>
              <a:t> </a:t>
            </a:r>
            <a:r>
              <a:rPr lang="en-US" sz="2000" dirty="0" err="1">
                <a:latin typeface="Harabara Mais Demo" panose="020B0603050302020204" pitchFamily="34" charset="0"/>
              </a:rPr>
              <a:t>ayudar</a:t>
            </a:r>
            <a:r>
              <a:rPr lang="en-US" sz="2000" dirty="0">
                <a:latin typeface="Harabara Mais Demo" panose="020B0603050302020204" pitchFamily="34" charset="0"/>
              </a:rPr>
              <a:t> al </a:t>
            </a:r>
            <a:r>
              <a:rPr lang="en-US" sz="2000" dirty="0" err="1">
                <a:latin typeface="Harabara Mais Demo" panose="020B0603050302020204" pitchFamily="34" charset="0"/>
              </a:rPr>
              <a:t>equipo</a:t>
            </a:r>
            <a:r>
              <a:rPr lang="en-US" sz="2000" dirty="0">
                <a:latin typeface="Harabara Mais Demo" panose="020B0603050302020204" pitchFamily="34" charset="0"/>
              </a:rPr>
              <a:t> </a:t>
            </a:r>
            <a:r>
              <a:rPr lang="en-US" sz="2000" dirty="0" err="1">
                <a:latin typeface="Harabara Mais Demo" panose="020B0603050302020204" pitchFamily="34" charset="0"/>
              </a:rPr>
              <a:t>comercial</a:t>
            </a:r>
            <a:r>
              <a:rPr lang="en-US" sz="2000" dirty="0">
                <a:latin typeface="Harabara Mais Demo" panose="020B0603050302020204" pitchFamily="34" charset="0"/>
              </a:rPr>
              <a:t> a </a:t>
            </a:r>
            <a:r>
              <a:rPr lang="en-US" sz="2000" dirty="0" err="1">
                <a:latin typeface="Harabara Mais Demo" panose="020B0603050302020204" pitchFamily="34" charset="0"/>
              </a:rPr>
              <a:t>identificar</a:t>
            </a:r>
            <a:r>
              <a:rPr lang="en-US" sz="2000" dirty="0">
                <a:latin typeface="Harabara Mais Demo" panose="020B0603050302020204" pitchFamily="34" charset="0"/>
              </a:rPr>
              <a:t> </a:t>
            </a:r>
            <a:r>
              <a:rPr lang="en-US" sz="2000" dirty="0" err="1">
                <a:latin typeface="Harabara Mais Demo" panose="020B0603050302020204" pitchFamily="34" charset="0"/>
              </a:rPr>
              <a:t>estos</a:t>
            </a:r>
            <a:r>
              <a:rPr lang="en-US" sz="2000" dirty="0">
                <a:latin typeface="Harabara Mais Demo" panose="020B0603050302020204" pitchFamily="34" charset="0"/>
              </a:rPr>
              <a:t> sellers?</a:t>
            </a:r>
          </a:p>
        </p:txBody>
      </p:sp>
      <p:sp>
        <p:nvSpPr>
          <p:cNvPr id="30" name="Rectangle 2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991643"/>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991643"/>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C7B3065-F287-E499-752F-C48CD37C3971}"/>
              </a:ext>
            </a:extLst>
          </p:cNvPr>
          <p:cNvPicPr>
            <a:picLocks noChangeAspect="1"/>
          </p:cNvPicPr>
          <p:nvPr/>
        </p:nvPicPr>
        <p:blipFill>
          <a:blip r:embed="rId2"/>
          <a:stretch>
            <a:fillRect/>
          </a:stretch>
        </p:blipFill>
        <p:spPr>
          <a:xfrm>
            <a:off x="0" y="0"/>
            <a:ext cx="12192000" cy="590844"/>
          </a:xfrm>
          <a:prstGeom prst="rect">
            <a:avLst/>
          </a:prstGeom>
        </p:spPr>
      </p:pic>
      <p:pic>
        <p:nvPicPr>
          <p:cNvPr id="3" name="Imagen 6" descr="Un dibujo animado con letras&#10;&#10;Descripción generada automáticamente con confianza media">
            <a:extLst>
              <a:ext uri="{FF2B5EF4-FFF2-40B4-BE49-F238E27FC236}">
                <a16:creationId xmlns:a16="http://schemas.microsoft.com/office/drawing/2014/main" id="{675D64BD-F7D0-0996-CD4D-52C696127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pic>
        <p:nvPicPr>
          <p:cNvPr id="8" name="Graphic 7" descr="Brainstorm outline">
            <a:extLst>
              <a:ext uri="{FF2B5EF4-FFF2-40B4-BE49-F238E27FC236}">
                <a16:creationId xmlns:a16="http://schemas.microsoft.com/office/drawing/2014/main" id="{7AC7BD64-3F66-C06B-51DC-18D171074A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1399" y="2272146"/>
            <a:ext cx="3067369" cy="3067369"/>
          </a:xfrm>
          <a:prstGeom prst="rect">
            <a:avLst/>
          </a:prstGeom>
        </p:spPr>
      </p:pic>
      <p:sp>
        <p:nvSpPr>
          <p:cNvPr id="12" name="TextBox 11">
            <a:extLst>
              <a:ext uri="{FF2B5EF4-FFF2-40B4-BE49-F238E27FC236}">
                <a16:creationId xmlns:a16="http://schemas.microsoft.com/office/drawing/2014/main" id="{68A259A4-BA84-605F-C6CF-9E3F77F23EA1}"/>
              </a:ext>
            </a:extLst>
          </p:cNvPr>
          <p:cNvSpPr txBox="1"/>
          <p:nvPr/>
        </p:nvSpPr>
        <p:spPr>
          <a:xfrm>
            <a:off x="147073" y="694663"/>
            <a:ext cx="6097554"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1. Caso de </a:t>
            </a:r>
            <a:r>
              <a:rPr lang="en-US" sz="3600" b="1" dirty="0" err="1">
                <a:solidFill>
                  <a:srgbClr val="002060"/>
                </a:solidFill>
                <a:latin typeface="Harabara Mais Demo" panose="020B0603050302020204" pitchFamily="34" charset="0"/>
              </a:rPr>
              <a:t>Negocio</a:t>
            </a:r>
            <a:r>
              <a:rPr lang="en-US" sz="3600" b="1" dirty="0">
                <a:solidFill>
                  <a:srgbClr val="002060"/>
                </a:solidFill>
                <a:latin typeface="Harabara Mais Demo" panose="020B0603050302020204" pitchFamily="34" charset="0"/>
              </a:rPr>
              <a:t>:</a:t>
            </a:r>
          </a:p>
        </p:txBody>
      </p:sp>
    </p:spTree>
    <p:extLst>
      <p:ext uri="{BB962C8B-B14F-4D97-AF65-F5344CB8AC3E}">
        <p14:creationId xmlns:p14="http://schemas.microsoft.com/office/powerpoint/2010/main" val="96556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7B3065-F287-E499-752F-C48CD37C3971}"/>
              </a:ext>
            </a:extLst>
          </p:cNvPr>
          <p:cNvPicPr>
            <a:picLocks noChangeAspect="1"/>
          </p:cNvPicPr>
          <p:nvPr/>
        </p:nvPicPr>
        <p:blipFill>
          <a:blip r:embed="rId2"/>
          <a:stretch>
            <a:fillRect/>
          </a:stretch>
        </p:blipFill>
        <p:spPr>
          <a:xfrm>
            <a:off x="0" y="0"/>
            <a:ext cx="12192000" cy="590844"/>
          </a:xfrm>
          <a:prstGeom prst="rect">
            <a:avLst/>
          </a:prstGeom>
        </p:spPr>
      </p:pic>
      <p:sp>
        <p:nvSpPr>
          <p:cNvPr id="2" name="CuadroTexto 1">
            <a:extLst>
              <a:ext uri="{FF2B5EF4-FFF2-40B4-BE49-F238E27FC236}">
                <a16:creationId xmlns:a16="http://schemas.microsoft.com/office/drawing/2014/main" id="{098EA13D-F8B9-850E-1113-23FE7DA2239A}"/>
              </a:ext>
            </a:extLst>
          </p:cNvPr>
          <p:cNvSpPr txBox="1"/>
          <p:nvPr/>
        </p:nvSpPr>
        <p:spPr>
          <a:xfrm>
            <a:off x="2375974" y="1554612"/>
            <a:ext cx="7239958" cy="1323439"/>
          </a:xfrm>
          <a:prstGeom prst="rect">
            <a:avLst/>
          </a:prstGeom>
          <a:noFill/>
        </p:spPr>
        <p:txBody>
          <a:bodyPr wrap="square" rtlCol="0">
            <a:spAutoFit/>
          </a:bodyPr>
          <a:lstStyle/>
          <a:p>
            <a:pPr algn="just"/>
            <a:endParaRPr lang="es-MX" sz="2000" b="1" dirty="0">
              <a:latin typeface="Harabara Mais Demo" panose="020B0603050302020204" pitchFamily="34" charset="0"/>
            </a:endParaRPr>
          </a:p>
          <a:p>
            <a:pPr algn="just"/>
            <a:r>
              <a:rPr lang="es-MX" sz="2000" b="1" dirty="0">
                <a:latin typeface="Harabara Mais Demo" panose="020B0603050302020204" pitchFamily="34" charset="0"/>
              </a:rPr>
              <a:t>¿De los Sellers del país es posible encontrar agrupaciones que permitan identificar a nuestros Sellers más valiosos?</a:t>
            </a:r>
          </a:p>
          <a:p>
            <a:pPr algn="just"/>
            <a:endParaRPr lang="es-MX" sz="2000" b="1" u="sng" dirty="0">
              <a:latin typeface="Harabara Mais Demo" panose="020B0603050302020204" pitchFamily="34" charset="0"/>
            </a:endParaRPr>
          </a:p>
        </p:txBody>
      </p:sp>
      <p:graphicFrame>
        <p:nvGraphicFramePr>
          <p:cNvPr id="9" name="Diagrama 8">
            <a:extLst>
              <a:ext uri="{FF2B5EF4-FFF2-40B4-BE49-F238E27FC236}">
                <a16:creationId xmlns:a16="http://schemas.microsoft.com/office/drawing/2014/main" id="{1E8A96F3-A29D-90F0-1B6A-ACF5546978E4}"/>
              </a:ext>
            </a:extLst>
          </p:cNvPr>
          <p:cNvGraphicFramePr/>
          <p:nvPr>
            <p:extLst>
              <p:ext uri="{D42A27DB-BD31-4B8C-83A1-F6EECF244321}">
                <p14:modId xmlns:p14="http://schemas.microsoft.com/office/powerpoint/2010/main" val="364351961"/>
              </p:ext>
            </p:extLst>
          </p:nvPr>
        </p:nvGraphicFramePr>
        <p:xfrm>
          <a:off x="1640304" y="2370220"/>
          <a:ext cx="8923421" cy="4464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33E73CB-B27C-84B7-3BB0-467422E31C2D}"/>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2. </a:t>
            </a:r>
            <a:r>
              <a:rPr lang="en-US" sz="3600" b="1" dirty="0" err="1">
                <a:solidFill>
                  <a:srgbClr val="002060"/>
                </a:solidFill>
                <a:latin typeface="Harabara Mais Demo" panose="020B0603050302020204" pitchFamily="34" charset="0"/>
              </a:rPr>
              <a:t>Pregunta</a:t>
            </a:r>
            <a:r>
              <a:rPr lang="en-US" sz="3600" b="1" dirty="0">
                <a:solidFill>
                  <a:srgbClr val="002060"/>
                </a:solidFill>
                <a:latin typeface="Harabara Mais Demo" panose="020B0603050302020204" pitchFamily="34" charset="0"/>
              </a:rPr>
              <a:t> clave de </a:t>
            </a:r>
            <a:r>
              <a:rPr lang="en-US" sz="3600" b="1" dirty="0" err="1">
                <a:solidFill>
                  <a:srgbClr val="002060"/>
                </a:solidFill>
                <a:latin typeface="Harabara Mais Demo" panose="020B0603050302020204" pitchFamily="34" charset="0"/>
              </a:rPr>
              <a:t>negocio</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01AA7B5F-3499-5F1A-BAE5-035EAA1D19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Tree>
    <p:extLst>
      <p:ext uri="{BB962C8B-B14F-4D97-AF65-F5344CB8AC3E}">
        <p14:creationId xmlns:p14="http://schemas.microsoft.com/office/powerpoint/2010/main" val="58471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11DC9-0E21-C11C-3433-0D81DF96B631}"/>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91BFAB0E-85B6-EF50-397E-3245B90D4126}"/>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B92DF0E6-AFB5-7323-5C2B-6B94B43BD115}"/>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3. </a:t>
            </a:r>
            <a:r>
              <a:rPr lang="en-US" sz="3600" b="1" dirty="0" err="1">
                <a:solidFill>
                  <a:srgbClr val="002060"/>
                </a:solidFill>
                <a:latin typeface="Harabara Mais Demo" panose="020B0603050302020204" pitchFamily="34" charset="0"/>
              </a:rPr>
              <a:t>Levantamiento</a:t>
            </a:r>
            <a:r>
              <a:rPr lang="en-US" sz="3600" b="1" dirty="0">
                <a:solidFill>
                  <a:srgbClr val="002060"/>
                </a:solidFill>
                <a:latin typeface="Harabara Mais Demo" panose="020B0603050302020204" pitchFamily="34" charset="0"/>
              </a:rPr>
              <a:t> de </a:t>
            </a:r>
            <a:r>
              <a:rPr lang="en-US" sz="3600" b="1" dirty="0" err="1">
                <a:solidFill>
                  <a:srgbClr val="002060"/>
                </a:solidFill>
                <a:latin typeface="Harabara Mais Demo" panose="020B0603050302020204" pitchFamily="34" charset="0"/>
              </a:rPr>
              <a:t>información</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AB601833-7865-34A8-950A-EEF951B74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pic>
        <p:nvPicPr>
          <p:cNvPr id="1026" name="Picture 2" descr="Categoría «Icon salesman» de fotos, imágenes e ilustraciones ...">
            <a:extLst>
              <a:ext uri="{FF2B5EF4-FFF2-40B4-BE49-F238E27FC236}">
                <a16:creationId xmlns:a16="http://schemas.microsoft.com/office/drawing/2014/main" id="{61A2A077-300A-77E3-3555-27B88C986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6356" y="1660324"/>
            <a:ext cx="1874643" cy="2018847"/>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Box with solid fill">
            <a:extLst>
              <a:ext uri="{FF2B5EF4-FFF2-40B4-BE49-F238E27FC236}">
                <a16:creationId xmlns:a16="http://schemas.microsoft.com/office/drawing/2014/main" id="{E926C9A2-D4A3-990B-A248-BDA03BBD60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65487" y="1925355"/>
            <a:ext cx="1503645" cy="1503645"/>
          </a:xfrm>
          <a:prstGeom prst="rect">
            <a:avLst/>
          </a:prstGeom>
        </p:spPr>
      </p:pic>
      <p:sp>
        <p:nvSpPr>
          <p:cNvPr id="8" name="CuadroTexto 1">
            <a:extLst>
              <a:ext uri="{FF2B5EF4-FFF2-40B4-BE49-F238E27FC236}">
                <a16:creationId xmlns:a16="http://schemas.microsoft.com/office/drawing/2014/main" id="{5FD94E1B-FADA-8793-3DB5-A9F6D57E7B6A}"/>
              </a:ext>
            </a:extLst>
          </p:cNvPr>
          <p:cNvSpPr txBox="1"/>
          <p:nvPr/>
        </p:nvSpPr>
        <p:spPr>
          <a:xfrm>
            <a:off x="4483719" y="3696851"/>
            <a:ext cx="2970807" cy="2798618"/>
          </a:xfrm>
          <a:prstGeom prst="rect">
            <a:avLst/>
          </a:prstGeom>
        </p:spPr>
        <p:txBody>
          <a:bodyPr vert="horz" lIns="91440" tIns="45720" rIns="91440" bIns="45720" rtlCol="0" anchor="t">
            <a:normAutofit fontScale="85000" lnSpcReduction="10000"/>
          </a:bodyPr>
          <a:lstStyle/>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Precios</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Descuentos</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Stock</a:t>
            </a:r>
          </a:p>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Categorías</a:t>
            </a:r>
            <a:r>
              <a:rPr lang="en-US" sz="2000" dirty="0">
                <a:latin typeface="Harabara Mais Demo" panose="020B0603050302020204" pitchFamily="34" charset="0"/>
              </a:rPr>
              <a:t> de </a:t>
            </a:r>
            <a:r>
              <a:rPr lang="en-US" sz="2000" dirty="0" err="1">
                <a:latin typeface="Harabara Mais Demo" panose="020B0603050302020204" pitchFamily="34" charset="0"/>
              </a:rPr>
              <a:t>productos</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Tipo de </a:t>
            </a:r>
            <a:r>
              <a:rPr lang="en-US" sz="2000" dirty="0" err="1">
                <a:latin typeface="Harabara Mais Demo" panose="020B0603050302020204" pitchFamily="34" charset="0"/>
              </a:rPr>
              <a:t>envio</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Pagos a </a:t>
            </a:r>
            <a:r>
              <a:rPr lang="en-US" sz="2000" dirty="0" err="1">
                <a:latin typeface="Harabara Mais Demo" panose="020B0603050302020204" pitchFamily="34" charset="0"/>
              </a:rPr>
              <a:t>cuotas</a:t>
            </a:r>
            <a:r>
              <a:rPr lang="en-US" sz="2000" dirty="0">
                <a:latin typeface="Harabara Mais Demo" panose="020B0603050302020204" pitchFamily="34" charset="0"/>
              </a:rPr>
              <a:t>.</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Ciudad.</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Sellers.</a:t>
            </a:r>
          </a:p>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Campañas</a:t>
            </a:r>
            <a:r>
              <a:rPr lang="en-US" sz="2000" dirty="0">
                <a:latin typeface="Harabara Mais Demo" panose="020B0603050302020204" pitchFamily="34" charset="0"/>
              </a:rPr>
              <a:t>.</a:t>
            </a:r>
          </a:p>
          <a:p>
            <a:pPr>
              <a:lnSpc>
                <a:spcPct val="90000"/>
              </a:lnSpc>
              <a:spcAft>
                <a:spcPts val="600"/>
              </a:spcAft>
            </a:pPr>
            <a:endParaRPr lang="en-US" sz="2000" dirty="0">
              <a:latin typeface="Harabara Mais Demo" panose="020B0603050302020204" pitchFamily="34" charset="0"/>
            </a:endParaRPr>
          </a:p>
        </p:txBody>
      </p:sp>
      <p:sp>
        <p:nvSpPr>
          <p:cNvPr id="10" name="CuadroTexto 1">
            <a:extLst>
              <a:ext uri="{FF2B5EF4-FFF2-40B4-BE49-F238E27FC236}">
                <a16:creationId xmlns:a16="http://schemas.microsoft.com/office/drawing/2014/main" id="{191B9868-4754-BB01-F93B-9E0A74DDCD1B}"/>
              </a:ext>
            </a:extLst>
          </p:cNvPr>
          <p:cNvSpPr txBox="1"/>
          <p:nvPr/>
        </p:nvSpPr>
        <p:spPr>
          <a:xfrm>
            <a:off x="7911098" y="3832955"/>
            <a:ext cx="2970807" cy="959286"/>
          </a:xfrm>
          <a:prstGeom prst="rect">
            <a:avLst/>
          </a:prstGeom>
        </p:spPr>
        <p:txBody>
          <a:bodyPr vert="horz" lIns="91440" tIns="45720" rIns="91440" bIns="45720" rtlCol="0" anchor="t">
            <a:normAutofit/>
          </a:bodyPr>
          <a:lstStyle/>
          <a:p>
            <a:pPr marL="342900" indent="-342900">
              <a:lnSpc>
                <a:spcPct val="90000"/>
              </a:lnSpc>
              <a:spcAft>
                <a:spcPts val="600"/>
              </a:spcAft>
              <a:buFont typeface="Arial" panose="020B0604020202020204" pitchFamily="34" charset="0"/>
              <a:buChar char="•"/>
            </a:pPr>
            <a:r>
              <a:rPr lang="en-US" sz="2000" dirty="0" err="1">
                <a:latin typeface="Harabara Mais Demo" panose="020B0603050302020204" pitchFamily="34" charset="0"/>
              </a:rPr>
              <a:t>Reputación</a:t>
            </a:r>
            <a:r>
              <a:rPr lang="en-US" sz="2000" dirty="0">
                <a:latin typeface="Harabara Mais Demo" panose="020B0603050302020204" pitchFamily="34" charset="0"/>
              </a:rPr>
              <a:t> del seller.</a:t>
            </a:r>
          </a:p>
          <a:p>
            <a:pPr marL="342900" indent="-342900">
              <a:lnSpc>
                <a:spcPct val="90000"/>
              </a:lnSpc>
              <a:spcAft>
                <a:spcPts val="600"/>
              </a:spcAft>
              <a:buFont typeface="Arial" panose="020B0604020202020204" pitchFamily="34" charset="0"/>
              <a:buChar char="•"/>
            </a:pPr>
            <a:r>
              <a:rPr lang="en-US" sz="2000" dirty="0">
                <a:latin typeface="Harabara Mais Demo" panose="020B0603050302020204" pitchFamily="34" charset="0"/>
              </a:rPr>
              <a:t>Ventas.</a:t>
            </a:r>
          </a:p>
          <a:p>
            <a:pPr>
              <a:lnSpc>
                <a:spcPct val="90000"/>
              </a:lnSpc>
              <a:spcAft>
                <a:spcPts val="600"/>
              </a:spcAft>
            </a:pPr>
            <a:endParaRPr lang="en-US" sz="2000" dirty="0">
              <a:latin typeface="Harabara Mais Demo" panose="020B0603050302020204" pitchFamily="34" charset="0"/>
            </a:endParaRPr>
          </a:p>
        </p:txBody>
      </p:sp>
      <p:sp>
        <p:nvSpPr>
          <p:cNvPr id="12" name="CuadroTexto 1">
            <a:extLst>
              <a:ext uri="{FF2B5EF4-FFF2-40B4-BE49-F238E27FC236}">
                <a16:creationId xmlns:a16="http://schemas.microsoft.com/office/drawing/2014/main" id="{C74E8E7B-C7DC-F251-5EA5-328814536793}"/>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pic>
        <p:nvPicPr>
          <p:cNvPr id="1028" name="Picture 4" descr="Colombia Icons - Free SVG &amp; PNG Colombia Images - Noun Project">
            <a:extLst>
              <a:ext uri="{FF2B5EF4-FFF2-40B4-BE49-F238E27FC236}">
                <a16:creationId xmlns:a16="http://schemas.microsoft.com/office/drawing/2014/main" id="{352846FF-C3A4-60DD-35B7-32ECF109DB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2136" y="177417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
            <a:extLst>
              <a:ext uri="{FF2B5EF4-FFF2-40B4-BE49-F238E27FC236}">
                <a16:creationId xmlns:a16="http://schemas.microsoft.com/office/drawing/2014/main" id="{921883D3-FCE5-6978-1EC0-C03EDA4A7044}"/>
              </a:ext>
            </a:extLst>
          </p:cNvPr>
          <p:cNvSpPr txBox="1"/>
          <p:nvPr/>
        </p:nvSpPr>
        <p:spPr>
          <a:xfrm>
            <a:off x="1056341" y="3696851"/>
            <a:ext cx="2970807" cy="2798618"/>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Harabara Mais Demo" panose="020B0603050302020204" pitchFamily="34" charset="0"/>
              </a:rPr>
              <a:t>Se consulta la </a:t>
            </a:r>
            <a:r>
              <a:rPr lang="en-US" sz="2000" dirty="0" err="1">
                <a:latin typeface="Harabara Mais Demo" panose="020B0603050302020204" pitchFamily="34" charset="0"/>
              </a:rPr>
              <a:t>información</a:t>
            </a:r>
            <a:r>
              <a:rPr lang="en-US" sz="2000" dirty="0">
                <a:latin typeface="Harabara Mais Demo" panose="020B0603050302020204" pitchFamily="34" charset="0"/>
              </a:rPr>
              <a:t> de </a:t>
            </a:r>
            <a:r>
              <a:rPr lang="en-US" sz="2000" dirty="0" err="1">
                <a:latin typeface="Harabara Mais Demo" panose="020B0603050302020204" pitchFamily="34" charset="0"/>
              </a:rPr>
              <a:t>todos</a:t>
            </a:r>
            <a:r>
              <a:rPr lang="en-US" sz="2000" dirty="0">
                <a:latin typeface="Harabara Mais Demo" panose="020B0603050302020204" pitchFamily="34" charset="0"/>
              </a:rPr>
              <a:t> </a:t>
            </a:r>
            <a:r>
              <a:rPr lang="en-US" sz="2000" dirty="0" err="1">
                <a:latin typeface="Harabara Mais Demo" panose="020B0603050302020204" pitchFamily="34" charset="0"/>
              </a:rPr>
              <a:t>los</a:t>
            </a:r>
            <a:r>
              <a:rPr lang="en-US" sz="2000" dirty="0">
                <a:latin typeface="Harabara Mais Demo" panose="020B0603050302020204" pitchFamily="34" charset="0"/>
              </a:rPr>
              <a:t> items </a:t>
            </a:r>
            <a:r>
              <a:rPr lang="en-US" sz="2000" dirty="0" err="1">
                <a:latin typeface="Harabara Mais Demo" panose="020B0603050302020204" pitchFamily="34" charset="0"/>
              </a:rPr>
              <a:t>en</a:t>
            </a:r>
            <a:r>
              <a:rPr lang="en-US" sz="2000" dirty="0">
                <a:latin typeface="Harabara Mais Demo" panose="020B0603050302020204" pitchFamily="34" charset="0"/>
              </a:rPr>
              <a:t> </a:t>
            </a:r>
            <a:r>
              <a:rPr lang="en-US" sz="2000" dirty="0" err="1">
                <a:latin typeface="Harabara Mais Demo" panose="020B0603050302020204" pitchFamily="34" charset="0"/>
              </a:rPr>
              <a:t>todas</a:t>
            </a:r>
            <a:r>
              <a:rPr lang="en-US" sz="2000" dirty="0">
                <a:latin typeface="Harabara Mais Demo" panose="020B0603050302020204" pitchFamily="34" charset="0"/>
              </a:rPr>
              <a:t> las </a:t>
            </a:r>
            <a:r>
              <a:rPr lang="en-US" sz="2000" dirty="0" err="1">
                <a:latin typeface="Harabara Mais Demo" panose="020B0603050302020204" pitchFamily="34" charset="0"/>
              </a:rPr>
              <a:t>categorías</a:t>
            </a:r>
            <a:r>
              <a:rPr lang="en-US" sz="2000" dirty="0">
                <a:latin typeface="Harabara Mais Demo" panose="020B0603050302020204" pitchFamily="34" charset="0"/>
              </a:rPr>
              <a:t> </a:t>
            </a:r>
            <a:r>
              <a:rPr lang="en-US" sz="2000" dirty="0" err="1">
                <a:latin typeface="Harabara Mais Demo" panose="020B0603050302020204" pitchFamily="34" charset="0"/>
              </a:rPr>
              <a:t>encontradas</a:t>
            </a:r>
            <a:r>
              <a:rPr lang="en-US" sz="2000" dirty="0">
                <a:latin typeface="Harabara Mais Demo" panose="020B0603050302020204" pitchFamily="34" charset="0"/>
              </a:rPr>
              <a:t> </a:t>
            </a:r>
            <a:r>
              <a:rPr lang="en-US" sz="2000" dirty="0" err="1">
                <a:latin typeface="Harabara Mais Demo" panose="020B0603050302020204" pitchFamily="34" charset="0"/>
              </a:rPr>
              <a:t>en</a:t>
            </a:r>
            <a:r>
              <a:rPr lang="en-US" sz="2000" dirty="0">
                <a:latin typeface="Harabara Mais Demo" panose="020B0603050302020204" pitchFamily="34" charset="0"/>
              </a:rPr>
              <a:t> Colombia.</a:t>
            </a:r>
          </a:p>
          <a:p>
            <a:pPr>
              <a:lnSpc>
                <a:spcPct val="90000"/>
              </a:lnSpc>
              <a:spcAft>
                <a:spcPts val="600"/>
              </a:spcAft>
            </a:pPr>
            <a:endParaRPr lang="en-US" sz="2000" dirty="0">
              <a:latin typeface="Harabara Mais Demo" panose="020B0603050302020204" pitchFamily="34" charset="0"/>
            </a:endParaRPr>
          </a:p>
        </p:txBody>
      </p:sp>
    </p:spTree>
    <p:extLst>
      <p:ext uri="{BB962C8B-B14F-4D97-AF65-F5344CB8AC3E}">
        <p14:creationId xmlns:p14="http://schemas.microsoft.com/office/powerpoint/2010/main" val="278792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D8AD-7FF0-CB29-3271-15DC69A1FC20}"/>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B04945F4-864B-0397-84C7-B721AF2E90C6}"/>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A497BD9C-0631-386E-6DA8-C342A1095C78}"/>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4. </a:t>
            </a:r>
            <a:r>
              <a:rPr lang="en-US" sz="3600" b="1" dirty="0" err="1">
                <a:solidFill>
                  <a:srgbClr val="002060"/>
                </a:solidFill>
                <a:latin typeface="Harabara Mais Demo" panose="020B0603050302020204" pitchFamily="34" charset="0"/>
              </a:rPr>
              <a:t>Contexto</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basado</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en</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datos</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internos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7010DDBC-8D4B-AE3A-9140-6B8BC913D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A0F74BBD-8A07-85A4-7413-FE2D38DF0BE5}"/>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pic>
        <p:nvPicPr>
          <p:cNvPr id="17" name="Picture 16">
            <a:extLst>
              <a:ext uri="{FF2B5EF4-FFF2-40B4-BE49-F238E27FC236}">
                <a16:creationId xmlns:a16="http://schemas.microsoft.com/office/drawing/2014/main" id="{9B9F345F-1F89-71B5-71F5-FFE714AA32AA}"/>
              </a:ext>
            </a:extLst>
          </p:cNvPr>
          <p:cNvPicPr>
            <a:picLocks noChangeAspect="1"/>
          </p:cNvPicPr>
          <p:nvPr/>
        </p:nvPicPr>
        <p:blipFill>
          <a:blip r:embed="rId4"/>
          <a:stretch>
            <a:fillRect/>
          </a:stretch>
        </p:blipFill>
        <p:spPr>
          <a:xfrm>
            <a:off x="253646" y="1989617"/>
            <a:ext cx="5173377" cy="3063947"/>
          </a:xfrm>
          <a:prstGeom prst="rect">
            <a:avLst/>
          </a:prstGeom>
        </p:spPr>
      </p:pic>
      <p:pic>
        <p:nvPicPr>
          <p:cNvPr id="15" name="Picture 14">
            <a:extLst>
              <a:ext uri="{FF2B5EF4-FFF2-40B4-BE49-F238E27FC236}">
                <a16:creationId xmlns:a16="http://schemas.microsoft.com/office/drawing/2014/main" id="{4CA99A02-6021-7E4D-C5EB-65744CC84701}"/>
              </a:ext>
            </a:extLst>
          </p:cNvPr>
          <p:cNvPicPr>
            <a:picLocks noChangeAspect="1"/>
          </p:cNvPicPr>
          <p:nvPr/>
        </p:nvPicPr>
        <p:blipFill>
          <a:blip r:embed="rId5"/>
          <a:stretch>
            <a:fillRect/>
          </a:stretch>
        </p:blipFill>
        <p:spPr>
          <a:xfrm>
            <a:off x="5799868" y="1844690"/>
            <a:ext cx="6036629" cy="3409065"/>
          </a:xfrm>
          <a:prstGeom prst="rect">
            <a:avLst/>
          </a:prstGeom>
        </p:spPr>
      </p:pic>
      <p:sp>
        <p:nvSpPr>
          <p:cNvPr id="9" name="CuadroTexto 1">
            <a:extLst>
              <a:ext uri="{FF2B5EF4-FFF2-40B4-BE49-F238E27FC236}">
                <a16:creationId xmlns:a16="http://schemas.microsoft.com/office/drawing/2014/main" id="{FD3651B9-AD61-4916-7AE2-B0E16BDC2D88}"/>
              </a:ext>
            </a:extLst>
          </p:cNvPr>
          <p:cNvSpPr txBox="1"/>
          <p:nvPr/>
        </p:nvSpPr>
        <p:spPr>
          <a:xfrm>
            <a:off x="581328" y="5240280"/>
            <a:ext cx="4845695" cy="1189406"/>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Harabara Mais Demo" panose="020B0603050302020204" pitchFamily="34" charset="0"/>
              </a:rPr>
              <a:t>Las </a:t>
            </a:r>
            <a:r>
              <a:rPr lang="en-US" sz="2000" dirty="0" err="1">
                <a:latin typeface="Harabara Mais Demo" panose="020B0603050302020204" pitchFamily="34" charset="0"/>
              </a:rPr>
              <a:t>transacciones</a:t>
            </a:r>
            <a:r>
              <a:rPr lang="en-US" sz="2000" dirty="0">
                <a:latin typeface="Harabara Mais Demo" panose="020B0603050302020204" pitchFamily="34" charset="0"/>
              </a:rPr>
              <a:t> se </a:t>
            </a:r>
            <a:r>
              <a:rPr lang="en-US" sz="2000" dirty="0" err="1">
                <a:latin typeface="Harabara Mais Demo" panose="020B0603050302020204" pitchFamily="34" charset="0"/>
              </a:rPr>
              <a:t>concentran</a:t>
            </a:r>
            <a:r>
              <a:rPr lang="en-US" sz="2000" dirty="0">
                <a:latin typeface="Harabara Mais Demo" panose="020B0603050302020204" pitchFamily="34" charset="0"/>
              </a:rPr>
              <a:t> </a:t>
            </a:r>
            <a:r>
              <a:rPr lang="en-US" sz="2000" dirty="0" err="1">
                <a:latin typeface="Harabara Mais Demo" panose="020B0603050302020204" pitchFamily="34" charset="0"/>
              </a:rPr>
              <a:t>en</a:t>
            </a:r>
            <a:r>
              <a:rPr lang="en-US" sz="2000" dirty="0">
                <a:latin typeface="Harabara Mais Demo" panose="020B0603050302020204" pitchFamily="34" charset="0"/>
              </a:rPr>
              <a:t> Bogotá, Antioquia y Cundinamarca</a:t>
            </a:r>
          </a:p>
          <a:p>
            <a:pPr>
              <a:lnSpc>
                <a:spcPct val="90000"/>
              </a:lnSpc>
              <a:spcAft>
                <a:spcPts val="600"/>
              </a:spcAft>
            </a:pPr>
            <a:endParaRPr lang="en-US" sz="2000" dirty="0">
              <a:latin typeface="Harabara Mais Demo" panose="020B0603050302020204" pitchFamily="34" charset="0"/>
            </a:endParaRPr>
          </a:p>
        </p:txBody>
      </p:sp>
      <p:sp>
        <p:nvSpPr>
          <p:cNvPr id="10" name="CuadroTexto 1">
            <a:extLst>
              <a:ext uri="{FF2B5EF4-FFF2-40B4-BE49-F238E27FC236}">
                <a16:creationId xmlns:a16="http://schemas.microsoft.com/office/drawing/2014/main" id="{F5797C7A-6883-2D8C-52D1-A73B28609BEF}"/>
              </a:ext>
            </a:extLst>
          </p:cNvPr>
          <p:cNvSpPr txBox="1"/>
          <p:nvPr/>
        </p:nvSpPr>
        <p:spPr>
          <a:xfrm>
            <a:off x="5777285" y="5253755"/>
            <a:ext cx="6081793" cy="1516650"/>
          </a:xfrm>
          <a:prstGeom prst="rect">
            <a:avLst/>
          </a:prstGeom>
        </p:spPr>
        <p:txBody>
          <a:bodyPr vert="horz" lIns="91440" tIns="45720" rIns="91440" bIns="45720" rtlCol="0" anchor="t">
            <a:normAutofit/>
          </a:bodyPr>
          <a:lstStyle/>
          <a:p>
            <a:pPr>
              <a:lnSpc>
                <a:spcPct val="90000"/>
              </a:lnSpc>
              <a:spcAft>
                <a:spcPts val="600"/>
              </a:spcAft>
            </a:pPr>
            <a:r>
              <a:rPr lang="en-US" sz="2000" dirty="0">
                <a:latin typeface="Harabara Mais Demo" panose="020B0603050302020204" pitchFamily="34" charset="0"/>
              </a:rPr>
              <a:t>Donde las </a:t>
            </a:r>
            <a:r>
              <a:rPr lang="en-US" sz="2000" dirty="0" err="1">
                <a:latin typeface="Harabara Mais Demo" panose="020B0603050302020204" pitchFamily="34" charset="0"/>
              </a:rPr>
              <a:t>categorias</a:t>
            </a:r>
            <a:r>
              <a:rPr lang="en-US" sz="2000" dirty="0">
                <a:latin typeface="Harabara Mais Demo" panose="020B0603050302020204" pitchFamily="34" charset="0"/>
              </a:rPr>
              <a:t> </a:t>
            </a:r>
            <a:r>
              <a:rPr lang="en-US" sz="2000" dirty="0" err="1">
                <a:latin typeface="Harabara Mais Demo" panose="020B0603050302020204" pitchFamily="34" charset="0"/>
              </a:rPr>
              <a:t>más</a:t>
            </a:r>
            <a:r>
              <a:rPr lang="en-US" sz="2000" dirty="0">
                <a:latin typeface="Harabara Mais Demo" panose="020B0603050302020204" pitchFamily="34" charset="0"/>
              </a:rPr>
              <a:t> </a:t>
            </a:r>
            <a:r>
              <a:rPr lang="en-US" sz="2000" dirty="0" err="1">
                <a:latin typeface="Harabara Mais Demo" panose="020B0603050302020204" pitchFamily="34" charset="0"/>
              </a:rPr>
              <a:t>populares</a:t>
            </a:r>
            <a:r>
              <a:rPr lang="en-US" sz="2000" dirty="0">
                <a:latin typeface="Harabara Mais Demo" panose="020B0603050302020204" pitchFamily="34" charset="0"/>
              </a:rPr>
              <a:t> son , </a:t>
            </a:r>
            <a:r>
              <a:rPr lang="en-US" sz="2000" dirty="0" err="1">
                <a:latin typeface="Harabara Mais Demo" panose="020B0603050302020204" pitchFamily="34" charset="0"/>
              </a:rPr>
              <a:t>hogar</a:t>
            </a:r>
            <a:r>
              <a:rPr lang="en-US" sz="2000" dirty="0">
                <a:latin typeface="Harabara Mais Demo" panose="020B0603050302020204" pitchFamily="34" charset="0"/>
              </a:rPr>
              <a:t> y </a:t>
            </a:r>
            <a:r>
              <a:rPr lang="en-US" sz="2000" dirty="0" err="1">
                <a:latin typeface="Harabara Mais Demo" panose="020B0603050302020204" pitchFamily="34" charset="0"/>
              </a:rPr>
              <a:t>muebles</a:t>
            </a:r>
            <a:r>
              <a:rPr lang="en-US" sz="2000" dirty="0">
                <a:latin typeface="Harabara Mais Demo" panose="020B0603050302020204" pitchFamily="34" charset="0"/>
              </a:rPr>
              <a:t>, </a:t>
            </a:r>
            <a:r>
              <a:rPr lang="en-US" sz="2000" dirty="0" err="1">
                <a:latin typeface="Harabara Mais Demo" panose="020B0603050302020204" pitchFamily="34" charset="0"/>
              </a:rPr>
              <a:t>deportes</a:t>
            </a:r>
            <a:r>
              <a:rPr lang="en-US" sz="2000" dirty="0">
                <a:latin typeface="Harabara Mais Demo" panose="020B0603050302020204" pitchFamily="34" charset="0"/>
              </a:rPr>
              <a:t> y fitness y </a:t>
            </a:r>
            <a:r>
              <a:rPr lang="en-US" sz="2000" dirty="0" err="1">
                <a:latin typeface="Harabara Mais Demo" panose="020B0603050302020204" pitchFamily="34" charset="0"/>
              </a:rPr>
              <a:t>electrodomesticos</a:t>
            </a:r>
            <a:endParaRPr lang="en-US" sz="2000" dirty="0">
              <a:latin typeface="Harabara Mais Demo" panose="020B0603050302020204" pitchFamily="34" charset="0"/>
            </a:endParaRPr>
          </a:p>
          <a:p>
            <a:pPr>
              <a:lnSpc>
                <a:spcPct val="90000"/>
              </a:lnSpc>
              <a:spcAft>
                <a:spcPts val="600"/>
              </a:spcAft>
            </a:pPr>
            <a:endParaRPr lang="en-US" sz="2000" dirty="0">
              <a:latin typeface="Harabara Mais Demo" panose="020B0603050302020204" pitchFamily="34" charset="0"/>
            </a:endParaRPr>
          </a:p>
        </p:txBody>
      </p:sp>
    </p:spTree>
    <p:extLst>
      <p:ext uri="{BB962C8B-B14F-4D97-AF65-F5344CB8AC3E}">
        <p14:creationId xmlns:p14="http://schemas.microsoft.com/office/powerpoint/2010/main" val="77257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1F07-99A9-A456-A082-3603434CBE70}"/>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B5FBF5CC-563A-BB5C-36AA-481A1D2EA163}"/>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E20C4E64-C072-5496-F8B2-0823A013E62E}"/>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4. </a:t>
            </a:r>
            <a:r>
              <a:rPr lang="en-US" sz="3600" b="1" dirty="0" err="1">
                <a:solidFill>
                  <a:srgbClr val="002060"/>
                </a:solidFill>
                <a:latin typeface="Harabara Mais Demo" panose="020B0603050302020204" pitchFamily="34" charset="0"/>
              </a:rPr>
              <a:t>Contexto</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basado</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en</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datos</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F709BDD6-6308-6206-DD50-77A313768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09DCB8C6-1B22-8CCF-1D42-473BA93306C0}"/>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pic>
        <p:nvPicPr>
          <p:cNvPr id="8" name="Picture 7">
            <a:extLst>
              <a:ext uri="{FF2B5EF4-FFF2-40B4-BE49-F238E27FC236}">
                <a16:creationId xmlns:a16="http://schemas.microsoft.com/office/drawing/2014/main" id="{3BEC7D67-ABBE-3D11-66F9-E97C1E5E56FE}"/>
              </a:ext>
            </a:extLst>
          </p:cNvPr>
          <p:cNvPicPr>
            <a:picLocks noChangeAspect="1"/>
          </p:cNvPicPr>
          <p:nvPr/>
        </p:nvPicPr>
        <p:blipFill>
          <a:blip r:embed="rId4"/>
          <a:stretch>
            <a:fillRect/>
          </a:stretch>
        </p:blipFill>
        <p:spPr>
          <a:xfrm>
            <a:off x="3408297" y="4508159"/>
            <a:ext cx="2343319" cy="1898220"/>
          </a:xfrm>
          <a:prstGeom prst="rect">
            <a:avLst/>
          </a:prstGeom>
        </p:spPr>
      </p:pic>
      <p:pic>
        <p:nvPicPr>
          <p:cNvPr id="10" name="Picture 9">
            <a:extLst>
              <a:ext uri="{FF2B5EF4-FFF2-40B4-BE49-F238E27FC236}">
                <a16:creationId xmlns:a16="http://schemas.microsoft.com/office/drawing/2014/main" id="{80C674C4-2B72-0C3A-FE6A-208CBCDF6EC2}"/>
              </a:ext>
            </a:extLst>
          </p:cNvPr>
          <p:cNvPicPr>
            <a:picLocks noChangeAspect="1"/>
          </p:cNvPicPr>
          <p:nvPr/>
        </p:nvPicPr>
        <p:blipFill>
          <a:blip r:embed="rId5"/>
          <a:stretch>
            <a:fillRect/>
          </a:stretch>
        </p:blipFill>
        <p:spPr>
          <a:xfrm>
            <a:off x="6249793" y="4474807"/>
            <a:ext cx="2408774" cy="1924402"/>
          </a:xfrm>
          <a:prstGeom prst="rect">
            <a:avLst/>
          </a:prstGeom>
        </p:spPr>
      </p:pic>
      <p:pic>
        <p:nvPicPr>
          <p:cNvPr id="13" name="Picture 12">
            <a:extLst>
              <a:ext uri="{FF2B5EF4-FFF2-40B4-BE49-F238E27FC236}">
                <a16:creationId xmlns:a16="http://schemas.microsoft.com/office/drawing/2014/main" id="{662E43AC-2C2A-2EBF-51BA-0567907E5ADC}"/>
              </a:ext>
            </a:extLst>
          </p:cNvPr>
          <p:cNvPicPr>
            <a:picLocks noChangeAspect="1"/>
          </p:cNvPicPr>
          <p:nvPr/>
        </p:nvPicPr>
        <p:blipFill>
          <a:blip r:embed="rId6"/>
          <a:stretch>
            <a:fillRect/>
          </a:stretch>
        </p:blipFill>
        <p:spPr>
          <a:xfrm>
            <a:off x="524662" y="4479812"/>
            <a:ext cx="2264772" cy="1878583"/>
          </a:xfrm>
          <a:prstGeom prst="rect">
            <a:avLst/>
          </a:prstGeom>
        </p:spPr>
      </p:pic>
      <p:pic>
        <p:nvPicPr>
          <p:cNvPr id="18" name="Picture 17">
            <a:extLst>
              <a:ext uri="{FF2B5EF4-FFF2-40B4-BE49-F238E27FC236}">
                <a16:creationId xmlns:a16="http://schemas.microsoft.com/office/drawing/2014/main" id="{DD18F04F-F4E3-97C0-0F89-01ACBCE066D1}"/>
              </a:ext>
            </a:extLst>
          </p:cNvPr>
          <p:cNvPicPr>
            <a:picLocks noChangeAspect="1"/>
          </p:cNvPicPr>
          <p:nvPr/>
        </p:nvPicPr>
        <p:blipFill>
          <a:blip r:embed="rId7"/>
          <a:stretch>
            <a:fillRect/>
          </a:stretch>
        </p:blipFill>
        <p:spPr>
          <a:xfrm>
            <a:off x="4537765" y="1450673"/>
            <a:ext cx="3424055" cy="2867647"/>
          </a:xfrm>
          <a:prstGeom prst="rect">
            <a:avLst/>
          </a:prstGeom>
        </p:spPr>
      </p:pic>
      <p:pic>
        <p:nvPicPr>
          <p:cNvPr id="19" name="Picture 18">
            <a:extLst>
              <a:ext uri="{FF2B5EF4-FFF2-40B4-BE49-F238E27FC236}">
                <a16:creationId xmlns:a16="http://schemas.microsoft.com/office/drawing/2014/main" id="{FC9BD729-5EC1-1D87-E299-A7B501315C48}"/>
              </a:ext>
            </a:extLst>
          </p:cNvPr>
          <p:cNvPicPr>
            <a:picLocks noChangeAspect="1"/>
          </p:cNvPicPr>
          <p:nvPr/>
        </p:nvPicPr>
        <p:blipFill>
          <a:blip r:embed="rId8"/>
          <a:stretch>
            <a:fillRect/>
          </a:stretch>
        </p:blipFill>
        <p:spPr>
          <a:xfrm>
            <a:off x="916328" y="1407236"/>
            <a:ext cx="3054175" cy="3017451"/>
          </a:xfrm>
          <a:prstGeom prst="rect">
            <a:avLst/>
          </a:prstGeom>
        </p:spPr>
      </p:pic>
      <p:sp>
        <p:nvSpPr>
          <p:cNvPr id="20" name="CuadroTexto 1">
            <a:extLst>
              <a:ext uri="{FF2B5EF4-FFF2-40B4-BE49-F238E27FC236}">
                <a16:creationId xmlns:a16="http://schemas.microsoft.com/office/drawing/2014/main" id="{35E27C0F-74EB-5E7D-E75D-A522BA41116A}"/>
              </a:ext>
            </a:extLst>
          </p:cNvPr>
          <p:cNvSpPr txBox="1"/>
          <p:nvPr/>
        </p:nvSpPr>
        <p:spPr>
          <a:xfrm>
            <a:off x="8866040" y="1638476"/>
            <a:ext cx="2759904" cy="3206656"/>
          </a:xfrm>
          <a:prstGeom prst="rect">
            <a:avLst/>
          </a:prstGeom>
        </p:spPr>
        <p:txBody>
          <a:bodyPr vert="horz" lIns="91440" tIns="45720" rIns="91440" bIns="45720" rtlCol="0" anchor="t">
            <a:normAutofit fontScale="85000" lnSpcReduction="20000"/>
          </a:bodyPr>
          <a:lstStyle/>
          <a:p>
            <a:pPr>
              <a:lnSpc>
                <a:spcPct val="90000"/>
              </a:lnSpc>
              <a:spcAft>
                <a:spcPts val="600"/>
              </a:spcAft>
            </a:pPr>
            <a:r>
              <a:rPr lang="es-ES" sz="2000" dirty="0">
                <a:latin typeface="Harabara Mais Demo" panose="020B0603050302020204" pitchFamily="34" charset="0"/>
              </a:rPr>
              <a:t>Los vendedores tienden a no pertenecer a alguna campaña y no tener medallas.</a:t>
            </a:r>
          </a:p>
          <a:p>
            <a:pPr>
              <a:lnSpc>
                <a:spcPct val="90000"/>
              </a:lnSpc>
              <a:spcAft>
                <a:spcPts val="600"/>
              </a:spcAft>
            </a:pPr>
            <a:r>
              <a:rPr lang="es-ES" sz="2000" dirty="0" err="1">
                <a:latin typeface="Harabara Mais Demo" panose="020B0603050302020204" pitchFamily="34" charset="0"/>
              </a:rPr>
              <a:t>Tambien</a:t>
            </a:r>
            <a:r>
              <a:rPr lang="es-ES" sz="2000" dirty="0">
                <a:latin typeface="Harabara Mais Demo" panose="020B0603050302020204" pitchFamily="34" charset="0"/>
              </a:rPr>
              <a:t> se ve puede ver que los normalmente no tienen incentivos al comprador como descuentos o cuotas de pago.</a:t>
            </a:r>
          </a:p>
          <a:p>
            <a:pPr>
              <a:lnSpc>
                <a:spcPct val="90000"/>
              </a:lnSpc>
              <a:spcAft>
                <a:spcPts val="600"/>
              </a:spcAft>
            </a:pPr>
            <a:endParaRPr lang="es-ES" sz="2000" dirty="0">
              <a:latin typeface="Harabara Mais Demo" panose="020B0603050302020204" pitchFamily="34" charset="0"/>
            </a:endParaRPr>
          </a:p>
          <a:p>
            <a:pPr>
              <a:lnSpc>
                <a:spcPct val="90000"/>
              </a:lnSpc>
              <a:spcAft>
                <a:spcPts val="600"/>
              </a:spcAft>
            </a:pPr>
            <a:r>
              <a:rPr lang="es-ES" sz="2000" dirty="0">
                <a:latin typeface="Harabara Mais Demo" panose="020B0603050302020204" pitchFamily="34" charset="0"/>
              </a:rPr>
              <a:t>Finalmente los </a:t>
            </a:r>
            <a:r>
              <a:rPr lang="es-ES" sz="2000" dirty="0" err="1">
                <a:latin typeface="Harabara Mais Demo" panose="020B0603050302020204" pitchFamily="34" charset="0"/>
              </a:rPr>
              <a:t>sellers</a:t>
            </a:r>
            <a:r>
              <a:rPr lang="es-ES" sz="2000" dirty="0">
                <a:latin typeface="Harabara Mais Demo" panose="020B0603050302020204" pitchFamily="34" charset="0"/>
              </a:rPr>
              <a:t> suelen a no tener más de 5 categorías</a:t>
            </a:r>
            <a:endParaRPr lang="en-US" sz="2000" dirty="0">
              <a:latin typeface="Harabara Mais Demo" panose="020B0603050302020204" pitchFamily="34" charset="0"/>
            </a:endParaRPr>
          </a:p>
          <a:p>
            <a:pPr>
              <a:lnSpc>
                <a:spcPct val="90000"/>
              </a:lnSpc>
              <a:spcAft>
                <a:spcPts val="600"/>
              </a:spcAft>
            </a:pPr>
            <a:endParaRPr lang="en-US" sz="2000" dirty="0">
              <a:latin typeface="Harabara Mais Demo" panose="020B0603050302020204" pitchFamily="34" charset="0"/>
            </a:endParaRPr>
          </a:p>
        </p:txBody>
      </p:sp>
    </p:spTree>
    <p:extLst>
      <p:ext uri="{BB962C8B-B14F-4D97-AF65-F5344CB8AC3E}">
        <p14:creationId xmlns:p14="http://schemas.microsoft.com/office/powerpoint/2010/main" val="299014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27213-96F4-CEEC-3E60-307A77A73558}"/>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A6B7B5E5-D205-4F63-64D2-DC709B240CAC}"/>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F8C55E39-FB50-6CCB-96A2-0FB4791DCE12}"/>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5. </a:t>
            </a:r>
            <a:r>
              <a:rPr lang="en-US" sz="3600" b="1" dirty="0" err="1">
                <a:solidFill>
                  <a:srgbClr val="002060"/>
                </a:solidFill>
                <a:latin typeface="Harabara Mais Demo" panose="020B0603050302020204" pitchFamily="34" charset="0"/>
              </a:rPr>
              <a:t>Propuesta</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analítica</a:t>
            </a:r>
            <a:r>
              <a:rPr lang="en-US" sz="3600" b="1" dirty="0">
                <a:solidFill>
                  <a:srgbClr val="002060"/>
                </a:solidFill>
                <a:latin typeface="Harabara Mais Demo" panose="020B0603050302020204" pitchFamily="34" charset="0"/>
              </a:rPr>
              <a:t> : Clustering </a:t>
            </a:r>
            <a:r>
              <a:rPr lang="en-US" sz="3600" b="1" dirty="0" err="1">
                <a:solidFill>
                  <a:srgbClr val="002060"/>
                </a:solidFill>
                <a:latin typeface="Harabara Mais Demo" panose="020B0603050302020204" pitchFamily="34" charset="0"/>
              </a:rPr>
              <a:t>por</a:t>
            </a:r>
            <a:r>
              <a:rPr lang="en-US" sz="3600" b="1" dirty="0">
                <a:solidFill>
                  <a:srgbClr val="002060"/>
                </a:solidFill>
                <a:latin typeface="Harabara Mais Demo" panose="020B0603050302020204" pitchFamily="34" charset="0"/>
              </a:rPr>
              <a:t> </a:t>
            </a:r>
            <a:r>
              <a:rPr lang="en-US" sz="3600" b="1" dirty="0" err="1">
                <a:solidFill>
                  <a:srgbClr val="002060"/>
                </a:solidFill>
                <a:latin typeface="Harabara Mais Demo" panose="020B0603050302020204" pitchFamily="34" charset="0"/>
              </a:rPr>
              <a:t>Kmeans</a:t>
            </a:r>
            <a:r>
              <a:rPr lang="en-US" sz="3600" b="1" dirty="0">
                <a:solidFill>
                  <a:srgbClr val="002060"/>
                </a:solidFill>
                <a:latin typeface="Harabara Mais Demo" panose="020B0603050302020204" pitchFamily="34" charset="0"/>
              </a:rPr>
              <a:t> </a:t>
            </a:r>
          </a:p>
        </p:txBody>
      </p:sp>
      <p:pic>
        <p:nvPicPr>
          <p:cNvPr id="6" name="Imagen 6" descr="Un dibujo animado con letras&#10;&#10;Descripción generada automáticamente con confianza media">
            <a:extLst>
              <a:ext uri="{FF2B5EF4-FFF2-40B4-BE49-F238E27FC236}">
                <a16:creationId xmlns:a16="http://schemas.microsoft.com/office/drawing/2014/main" id="{8BA45941-7D8C-1408-0560-59D4A9F90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sp>
        <p:nvSpPr>
          <p:cNvPr id="12" name="CuadroTexto 1">
            <a:extLst>
              <a:ext uri="{FF2B5EF4-FFF2-40B4-BE49-F238E27FC236}">
                <a16:creationId xmlns:a16="http://schemas.microsoft.com/office/drawing/2014/main" id="{72AADE45-75AA-3E35-C442-3664E00E9CC5}"/>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pic>
        <p:nvPicPr>
          <p:cNvPr id="3074" name="Picture 2" descr="August | 2016 | sandipanweb">
            <a:extLst>
              <a:ext uri="{FF2B5EF4-FFF2-40B4-BE49-F238E27FC236}">
                <a16:creationId xmlns:a16="http://schemas.microsoft.com/office/drawing/2014/main" id="{E3980A55-0B05-9C33-83C7-50B513DCE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46" y="1456778"/>
            <a:ext cx="5316478" cy="432794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D4C173-C4E8-EE3E-BA36-7DE97C151162}"/>
              </a:ext>
            </a:extLst>
          </p:cNvPr>
          <p:cNvSpPr txBox="1"/>
          <p:nvPr/>
        </p:nvSpPr>
        <p:spPr>
          <a:xfrm>
            <a:off x="7076288" y="1738817"/>
            <a:ext cx="3308683" cy="3187745"/>
          </a:xfrm>
          <a:prstGeom prst="rect">
            <a:avLst/>
          </a:prstGeom>
        </p:spPr>
        <p:txBody>
          <a:bodyPr vert="horz" lIns="91440" tIns="45720" rIns="91440" bIns="45720" rtlCol="0" anchor="t">
            <a:normAutofit/>
          </a:bodyPr>
          <a:lstStyle/>
          <a:p>
            <a:pPr>
              <a:lnSpc>
                <a:spcPct val="90000"/>
              </a:lnSpc>
              <a:spcAft>
                <a:spcPts val="600"/>
              </a:spcAft>
            </a:pPr>
            <a:endParaRPr lang="es-MX" sz="2000" dirty="0">
              <a:latin typeface="Harabara Mais Demo" panose="020B0603050302020204" pitchFamily="34" charset="0"/>
            </a:endParaRPr>
          </a:p>
        </p:txBody>
      </p:sp>
      <p:sp>
        <p:nvSpPr>
          <p:cNvPr id="7" name="CuadroTexto 1">
            <a:extLst>
              <a:ext uri="{FF2B5EF4-FFF2-40B4-BE49-F238E27FC236}">
                <a16:creationId xmlns:a16="http://schemas.microsoft.com/office/drawing/2014/main" id="{1B8F5118-E073-BFEC-792D-83C862D192C0}"/>
              </a:ext>
            </a:extLst>
          </p:cNvPr>
          <p:cNvSpPr txBox="1"/>
          <p:nvPr/>
        </p:nvSpPr>
        <p:spPr>
          <a:xfrm>
            <a:off x="6621878" y="1729253"/>
            <a:ext cx="4630840" cy="4055470"/>
          </a:xfrm>
          <a:prstGeom prst="rect">
            <a:avLst/>
          </a:prstGeom>
        </p:spPr>
        <p:txBody>
          <a:bodyPr vert="horz" lIns="91440" tIns="45720" rIns="91440" bIns="45720" rtlCol="0" anchor="t">
            <a:normAutofit/>
          </a:bodyPr>
          <a:lstStyle/>
          <a:p>
            <a:pPr>
              <a:lnSpc>
                <a:spcPct val="90000"/>
              </a:lnSpc>
              <a:spcAft>
                <a:spcPts val="600"/>
              </a:spcAft>
            </a:pPr>
            <a:r>
              <a:rPr lang="es-ES" sz="2000" dirty="0">
                <a:latin typeface="Harabara Mais Demo" panose="020B0603050302020204" pitchFamily="34" charset="0"/>
              </a:rPr>
              <a:t>Este algoritmo tiene varios beneficios:</a:t>
            </a:r>
          </a:p>
          <a:p>
            <a:pPr>
              <a:lnSpc>
                <a:spcPct val="90000"/>
              </a:lnSpc>
              <a:spcAft>
                <a:spcPts val="600"/>
              </a:spcAft>
            </a:pPr>
            <a:endParaRPr lang="es-ES" sz="2000" dirty="0">
              <a:latin typeface="Harabara Mais Demo" panose="020B0603050302020204" pitchFamily="34" charset="0"/>
            </a:endParaRP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Rápida convergencia.</a:t>
            </a: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Simple de interpretar.</a:t>
            </a: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Bajos costos de entrenamiento.</a:t>
            </a: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Fácilmente ajustable a necesidades de negocio.</a:t>
            </a:r>
          </a:p>
          <a:p>
            <a:pPr marL="342900" indent="-342900">
              <a:lnSpc>
                <a:spcPct val="90000"/>
              </a:lnSpc>
              <a:spcAft>
                <a:spcPts val="600"/>
              </a:spcAft>
              <a:buFont typeface="Arial" panose="020B0604020202020204" pitchFamily="34" charset="0"/>
              <a:buChar char="•"/>
            </a:pPr>
            <a:r>
              <a:rPr lang="es-ES" sz="2000" dirty="0">
                <a:latin typeface="Harabara Mais Demo" panose="020B0603050302020204" pitchFamily="34" charset="0"/>
              </a:rPr>
              <a:t>Escalable.</a:t>
            </a:r>
            <a:endParaRPr lang="en-US" sz="2000" dirty="0">
              <a:latin typeface="Harabara Mais Demo" panose="020B0603050302020204" pitchFamily="34" charset="0"/>
            </a:endParaRPr>
          </a:p>
        </p:txBody>
      </p:sp>
    </p:spTree>
    <p:extLst>
      <p:ext uri="{BB962C8B-B14F-4D97-AF65-F5344CB8AC3E}">
        <p14:creationId xmlns:p14="http://schemas.microsoft.com/office/powerpoint/2010/main" val="11740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5AB34-9E27-4336-61BC-6603020264C2}"/>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82462C85-35B1-C5F5-7E7B-AD3E648997C6}"/>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AED00537-66D9-25CE-5F96-230B305CB589}"/>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6. MVP del </a:t>
            </a:r>
            <a:r>
              <a:rPr lang="en-US" sz="3600" b="1" dirty="0" err="1">
                <a:solidFill>
                  <a:srgbClr val="002060"/>
                </a:solidFill>
                <a:latin typeface="Harabara Mais Demo" panose="020B0603050302020204" pitchFamily="34" charset="0"/>
              </a:rPr>
              <a:t>modelo</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6CF6502E-C0C5-ACCB-2E0A-D650C306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pic>
        <p:nvPicPr>
          <p:cNvPr id="10" name="Picture 9">
            <a:extLst>
              <a:ext uri="{FF2B5EF4-FFF2-40B4-BE49-F238E27FC236}">
                <a16:creationId xmlns:a16="http://schemas.microsoft.com/office/drawing/2014/main" id="{C5DAF925-4E3C-EB8E-5910-A00E096C7B19}"/>
              </a:ext>
            </a:extLst>
          </p:cNvPr>
          <p:cNvPicPr>
            <a:picLocks noChangeAspect="1"/>
          </p:cNvPicPr>
          <p:nvPr/>
        </p:nvPicPr>
        <p:blipFill>
          <a:blip r:embed="rId4"/>
          <a:stretch>
            <a:fillRect/>
          </a:stretch>
        </p:blipFill>
        <p:spPr>
          <a:xfrm>
            <a:off x="1069553" y="1811957"/>
            <a:ext cx="4028117" cy="3234085"/>
          </a:xfrm>
          <a:prstGeom prst="rect">
            <a:avLst/>
          </a:prstGeom>
        </p:spPr>
      </p:pic>
      <p:graphicFrame>
        <p:nvGraphicFramePr>
          <p:cNvPr id="13" name="Table 12">
            <a:extLst>
              <a:ext uri="{FF2B5EF4-FFF2-40B4-BE49-F238E27FC236}">
                <a16:creationId xmlns:a16="http://schemas.microsoft.com/office/drawing/2014/main" id="{6ED2FF73-BF31-EB49-5307-9187D7CAE777}"/>
              </a:ext>
            </a:extLst>
          </p:cNvPr>
          <p:cNvGraphicFramePr>
            <a:graphicFrameLocks noGrp="1"/>
          </p:cNvGraphicFramePr>
          <p:nvPr>
            <p:extLst>
              <p:ext uri="{D42A27DB-BD31-4B8C-83A1-F6EECF244321}">
                <p14:modId xmlns:p14="http://schemas.microsoft.com/office/powerpoint/2010/main" val="4221273828"/>
              </p:ext>
            </p:extLst>
          </p:nvPr>
        </p:nvGraphicFramePr>
        <p:xfrm>
          <a:off x="415609" y="5411871"/>
          <a:ext cx="5336007" cy="774088"/>
        </p:xfrm>
        <a:graphic>
          <a:graphicData uri="http://schemas.openxmlformats.org/drawingml/2006/table">
            <a:tbl>
              <a:tblPr/>
              <a:tblGrid>
                <a:gridCol w="926430">
                  <a:extLst>
                    <a:ext uri="{9D8B030D-6E8A-4147-A177-3AD203B41FA5}">
                      <a16:colId xmlns:a16="http://schemas.microsoft.com/office/drawing/2014/main" val="1624330014"/>
                    </a:ext>
                  </a:extLst>
                </a:gridCol>
                <a:gridCol w="699837">
                  <a:extLst>
                    <a:ext uri="{9D8B030D-6E8A-4147-A177-3AD203B41FA5}">
                      <a16:colId xmlns:a16="http://schemas.microsoft.com/office/drawing/2014/main" val="1369650236"/>
                    </a:ext>
                  </a:extLst>
                </a:gridCol>
                <a:gridCol w="741948">
                  <a:extLst>
                    <a:ext uri="{9D8B030D-6E8A-4147-A177-3AD203B41FA5}">
                      <a16:colId xmlns:a16="http://schemas.microsoft.com/office/drawing/2014/main" val="398379420"/>
                    </a:ext>
                  </a:extLst>
                </a:gridCol>
                <a:gridCol w="741948">
                  <a:extLst>
                    <a:ext uri="{9D8B030D-6E8A-4147-A177-3AD203B41FA5}">
                      <a16:colId xmlns:a16="http://schemas.microsoft.com/office/drawing/2014/main" val="720444515"/>
                    </a:ext>
                  </a:extLst>
                </a:gridCol>
                <a:gridCol w="741948">
                  <a:extLst>
                    <a:ext uri="{9D8B030D-6E8A-4147-A177-3AD203B41FA5}">
                      <a16:colId xmlns:a16="http://schemas.microsoft.com/office/drawing/2014/main" val="1398214555"/>
                    </a:ext>
                  </a:extLst>
                </a:gridCol>
                <a:gridCol w="741948">
                  <a:extLst>
                    <a:ext uri="{9D8B030D-6E8A-4147-A177-3AD203B41FA5}">
                      <a16:colId xmlns:a16="http://schemas.microsoft.com/office/drawing/2014/main" val="1222314414"/>
                    </a:ext>
                  </a:extLst>
                </a:gridCol>
                <a:gridCol w="741948">
                  <a:extLst>
                    <a:ext uri="{9D8B030D-6E8A-4147-A177-3AD203B41FA5}">
                      <a16:colId xmlns:a16="http://schemas.microsoft.com/office/drawing/2014/main" val="2139586759"/>
                    </a:ext>
                  </a:extLst>
                </a:gridCol>
              </a:tblGrid>
              <a:tr h="200118">
                <a:tc>
                  <a:txBody>
                    <a:bodyPr/>
                    <a:lstStyle/>
                    <a:p>
                      <a:pPr algn="ctr" fontAlgn="b"/>
                      <a:r>
                        <a:rPr lang="en-US" sz="1300" b="0" i="0" u="none" strike="noStrike">
                          <a:solidFill>
                            <a:srgbClr val="000000"/>
                          </a:solidFill>
                          <a:effectLst/>
                          <a:latin typeface="Aptos Narrow" panose="020B0004020202020204" pitchFamily="34" charset="0"/>
                        </a:rPr>
                        <a:t>cluster</a:t>
                      </a:r>
                    </a:p>
                  </a:txBody>
                  <a:tcPr marL="11014" marR="11014" marT="110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0</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1</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2</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3</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4</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300" b="0" i="0" u="none" strike="noStrike">
                          <a:solidFill>
                            <a:srgbClr val="000000"/>
                          </a:solidFill>
                          <a:effectLst/>
                          <a:latin typeface="Aptos Narrow" panose="020B0004020202020204" pitchFamily="34" charset="0"/>
                        </a:rPr>
                        <a:t>5</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93304173"/>
                  </a:ext>
                </a:extLst>
              </a:tr>
              <a:tr h="200118">
                <a:tc>
                  <a:txBody>
                    <a:bodyPr/>
                    <a:lstStyle/>
                    <a:p>
                      <a:pPr algn="ctr" fontAlgn="b"/>
                      <a:r>
                        <a:rPr lang="en-US" sz="1300" b="0" i="0" u="none" strike="noStrike">
                          <a:solidFill>
                            <a:srgbClr val="000000"/>
                          </a:solidFill>
                          <a:effectLst/>
                          <a:latin typeface="Aptos Narrow" panose="020B0004020202020204" pitchFamily="34" charset="0"/>
                        </a:rPr>
                        <a:t>Tamaño</a:t>
                      </a:r>
                    </a:p>
                  </a:txBody>
                  <a:tcPr marL="11014" marR="11014" marT="110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463</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623</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509</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1026</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2891</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62</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36983"/>
                  </a:ext>
                </a:extLst>
              </a:tr>
              <a:tr h="355820">
                <a:tc>
                  <a:txBody>
                    <a:bodyPr/>
                    <a:lstStyle/>
                    <a:p>
                      <a:pPr algn="ctr" fontAlgn="b"/>
                      <a:r>
                        <a:rPr lang="en-US" sz="1300" b="0" i="0" u="none" strike="noStrike" dirty="0">
                          <a:solidFill>
                            <a:srgbClr val="000000"/>
                          </a:solidFill>
                          <a:effectLst/>
                          <a:latin typeface="Aptos Narrow" panose="020B0004020202020204" pitchFamily="34" charset="0"/>
                        </a:rPr>
                        <a:t> </a:t>
                      </a:r>
                      <a:r>
                        <a:rPr lang="en-US" sz="1300" b="0" i="0" u="none" strike="noStrike" dirty="0" err="1">
                          <a:solidFill>
                            <a:srgbClr val="000000"/>
                          </a:solidFill>
                          <a:effectLst/>
                          <a:latin typeface="Aptos Narrow" panose="020B0004020202020204" pitchFamily="34" charset="0"/>
                        </a:rPr>
                        <a:t>Participación</a:t>
                      </a:r>
                      <a:endParaRPr lang="en-US" sz="1300" b="0" i="0" u="none" strike="noStrike" dirty="0">
                        <a:solidFill>
                          <a:srgbClr val="000000"/>
                        </a:solidFill>
                        <a:effectLst/>
                        <a:latin typeface="Aptos Narrow" panose="020B0004020202020204" pitchFamily="34" charset="0"/>
                      </a:endParaRPr>
                    </a:p>
                  </a:txBody>
                  <a:tcPr marL="11014" marR="11014" marT="110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9%</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12%</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10%</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20%</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a:solidFill>
                            <a:srgbClr val="000000"/>
                          </a:solidFill>
                          <a:effectLst/>
                          <a:latin typeface="Aptos Narrow" panose="020B0004020202020204" pitchFamily="34" charset="0"/>
                        </a:rPr>
                        <a:t>57%</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300" b="0" i="0" u="none" strike="noStrike" dirty="0">
                          <a:solidFill>
                            <a:srgbClr val="000000"/>
                          </a:solidFill>
                          <a:effectLst/>
                          <a:latin typeface="Aptos Narrow" panose="020B0004020202020204" pitchFamily="34" charset="0"/>
                        </a:rPr>
                        <a:t>1%</a:t>
                      </a:r>
                    </a:p>
                  </a:txBody>
                  <a:tcPr marL="11014" marR="11014" marT="110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1218587"/>
                  </a:ext>
                </a:extLst>
              </a:tr>
            </a:tbl>
          </a:graphicData>
        </a:graphic>
      </p:graphicFrame>
      <p:pic>
        <p:nvPicPr>
          <p:cNvPr id="16" name="Picture 15">
            <a:extLst>
              <a:ext uri="{FF2B5EF4-FFF2-40B4-BE49-F238E27FC236}">
                <a16:creationId xmlns:a16="http://schemas.microsoft.com/office/drawing/2014/main" id="{00A7FC9A-2AD7-B9BB-44CA-5410A5EE8796}"/>
              </a:ext>
            </a:extLst>
          </p:cNvPr>
          <p:cNvPicPr>
            <a:picLocks noChangeAspect="1"/>
          </p:cNvPicPr>
          <p:nvPr/>
        </p:nvPicPr>
        <p:blipFill>
          <a:blip r:embed="rId5"/>
          <a:stretch>
            <a:fillRect/>
          </a:stretch>
        </p:blipFill>
        <p:spPr>
          <a:xfrm>
            <a:off x="7362701" y="1722291"/>
            <a:ext cx="4641860" cy="5047399"/>
          </a:xfrm>
          <a:prstGeom prst="rect">
            <a:avLst/>
          </a:prstGeom>
        </p:spPr>
      </p:pic>
      <p:sp>
        <p:nvSpPr>
          <p:cNvPr id="17" name="CuadroTexto 1">
            <a:extLst>
              <a:ext uri="{FF2B5EF4-FFF2-40B4-BE49-F238E27FC236}">
                <a16:creationId xmlns:a16="http://schemas.microsoft.com/office/drawing/2014/main" id="{00476CF9-6110-0C36-B187-56B7A3A75660}"/>
              </a:ext>
            </a:extLst>
          </p:cNvPr>
          <p:cNvSpPr txBox="1"/>
          <p:nvPr/>
        </p:nvSpPr>
        <p:spPr>
          <a:xfrm>
            <a:off x="1771555" y="1287646"/>
            <a:ext cx="3786097" cy="524311"/>
          </a:xfrm>
          <a:prstGeom prst="rect">
            <a:avLst/>
          </a:prstGeom>
        </p:spPr>
        <p:txBody>
          <a:bodyPr vert="horz" lIns="91440" tIns="45720" rIns="91440" bIns="45720" rtlCol="0" anchor="t">
            <a:normAutofit/>
          </a:bodyPr>
          <a:lstStyle/>
          <a:p>
            <a:pPr>
              <a:lnSpc>
                <a:spcPct val="90000"/>
              </a:lnSpc>
              <a:spcAft>
                <a:spcPts val="600"/>
              </a:spcAft>
            </a:pPr>
            <a:r>
              <a:rPr lang="en-US" sz="2000" dirty="0" err="1">
                <a:latin typeface="Harabara Mais Demo" panose="020B0603050302020204" pitchFamily="34" charset="0"/>
              </a:rPr>
              <a:t>Participación</a:t>
            </a:r>
            <a:r>
              <a:rPr lang="en-US" sz="2000" dirty="0">
                <a:latin typeface="Harabara Mais Demo" panose="020B0603050302020204" pitchFamily="34" charset="0"/>
              </a:rPr>
              <a:t> de </a:t>
            </a:r>
            <a:r>
              <a:rPr lang="en-US" sz="2000" dirty="0" err="1">
                <a:latin typeface="Harabara Mais Demo" panose="020B0603050302020204" pitchFamily="34" charset="0"/>
              </a:rPr>
              <a:t>los</a:t>
            </a:r>
            <a:r>
              <a:rPr lang="en-US" sz="2000" dirty="0">
                <a:latin typeface="Harabara Mais Demo" panose="020B0603050302020204" pitchFamily="34" charset="0"/>
              </a:rPr>
              <a:t> </a:t>
            </a:r>
            <a:r>
              <a:rPr lang="en-US" sz="2000" dirty="0" err="1">
                <a:latin typeface="Harabara Mais Demo" panose="020B0603050302020204" pitchFamily="34" charset="0"/>
              </a:rPr>
              <a:t>grupos</a:t>
            </a:r>
            <a:endParaRPr lang="en-US" sz="2000" dirty="0">
              <a:latin typeface="Harabara Mais Demo" panose="020B0603050302020204" pitchFamily="34" charset="0"/>
            </a:endParaRPr>
          </a:p>
          <a:p>
            <a:pPr>
              <a:lnSpc>
                <a:spcPct val="90000"/>
              </a:lnSpc>
              <a:spcAft>
                <a:spcPts val="600"/>
              </a:spcAft>
            </a:pPr>
            <a:endParaRPr lang="en-US" sz="2000" dirty="0">
              <a:latin typeface="Harabara Mais Demo" panose="020B0603050302020204" pitchFamily="34" charset="0"/>
            </a:endParaRPr>
          </a:p>
        </p:txBody>
      </p:sp>
      <p:sp>
        <p:nvSpPr>
          <p:cNvPr id="18" name="CuadroTexto 1">
            <a:extLst>
              <a:ext uri="{FF2B5EF4-FFF2-40B4-BE49-F238E27FC236}">
                <a16:creationId xmlns:a16="http://schemas.microsoft.com/office/drawing/2014/main" id="{1DD0FDD6-9B78-4419-D762-718FA702B1C8}"/>
              </a:ext>
            </a:extLst>
          </p:cNvPr>
          <p:cNvSpPr txBox="1"/>
          <p:nvPr/>
        </p:nvSpPr>
        <p:spPr>
          <a:xfrm>
            <a:off x="7715097" y="1209375"/>
            <a:ext cx="3786097" cy="524311"/>
          </a:xfrm>
          <a:prstGeom prst="rect">
            <a:avLst/>
          </a:prstGeom>
        </p:spPr>
        <p:txBody>
          <a:bodyPr vert="horz" lIns="91440" tIns="45720" rIns="91440" bIns="45720" rtlCol="0" anchor="t">
            <a:normAutofit/>
          </a:bodyPr>
          <a:lstStyle/>
          <a:p>
            <a:pPr>
              <a:lnSpc>
                <a:spcPct val="90000"/>
              </a:lnSpc>
              <a:spcAft>
                <a:spcPts val="600"/>
              </a:spcAft>
            </a:pPr>
            <a:r>
              <a:rPr lang="en-US" sz="2000" dirty="0" err="1">
                <a:latin typeface="Harabara Mais Demo" panose="020B0603050302020204" pitchFamily="34" charset="0"/>
              </a:rPr>
              <a:t>Catarcterización</a:t>
            </a:r>
            <a:r>
              <a:rPr lang="en-US" sz="2000" dirty="0">
                <a:latin typeface="Harabara Mais Demo" panose="020B0603050302020204" pitchFamily="34" charset="0"/>
              </a:rPr>
              <a:t> de </a:t>
            </a:r>
            <a:r>
              <a:rPr lang="en-US" sz="2000" dirty="0" err="1">
                <a:latin typeface="Harabara Mais Demo" panose="020B0603050302020204" pitchFamily="34" charset="0"/>
              </a:rPr>
              <a:t>los</a:t>
            </a:r>
            <a:r>
              <a:rPr lang="en-US" sz="2000" dirty="0">
                <a:latin typeface="Harabara Mais Demo" panose="020B0603050302020204" pitchFamily="34" charset="0"/>
              </a:rPr>
              <a:t> </a:t>
            </a:r>
            <a:r>
              <a:rPr lang="en-US" sz="2000" dirty="0" err="1">
                <a:latin typeface="Harabara Mais Demo" panose="020B0603050302020204" pitchFamily="34" charset="0"/>
              </a:rPr>
              <a:t>grupos</a:t>
            </a:r>
            <a:r>
              <a:rPr lang="en-US" sz="2000" dirty="0">
                <a:latin typeface="Harabara Mais Demo" panose="020B0603050302020204" pitchFamily="34" charset="0"/>
              </a:rPr>
              <a:t>*</a:t>
            </a:r>
          </a:p>
          <a:p>
            <a:pPr>
              <a:lnSpc>
                <a:spcPct val="90000"/>
              </a:lnSpc>
              <a:spcAft>
                <a:spcPts val="600"/>
              </a:spcAft>
            </a:pPr>
            <a:endParaRPr lang="en-US" sz="2000" dirty="0">
              <a:latin typeface="Harabara Mais Demo" panose="020B0603050302020204" pitchFamily="34" charset="0"/>
            </a:endParaRPr>
          </a:p>
        </p:txBody>
      </p:sp>
      <p:sp>
        <p:nvSpPr>
          <p:cNvPr id="19" name="CuadroTexto 1">
            <a:extLst>
              <a:ext uri="{FF2B5EF4-FFF2-40B4-BE49-F238E27FC236}">
                <a16:creationId xmlns:a16="http://schemas.microsoft.com/office/drawing/2014/main" id="{1A789369-AEBD-786D-5F28-288670D0B442}"/>
              </a:ext>
            </a:extLst>
          </p:cNvPr>
          <p:cNvSpPr txBox="1"/>
          <p:nvPr/>
        </p:nvSpPr>
        <p:spPr>
          <a:xfrm>
            <a:off x="253646" y="64162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Fuente API de </a:t>
            </a:r>
            <a:r>
              <a:rPr lang="en-US" sz="1100" dirty="0" err="1">
                <a:latin typeface="Harabara Mais Demo" panose="020B0603050302020204" pitchFamily="34" charset="0"/>
              </a:rPr>
              <a:t>mercadolibre</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spTree>
    <p:extLst>
      <p:ext uri="{BB962C8B-B14F-4D97-AF65-F5344CB8AC3E}">
        <p14:creationId xmlns:p14="http://schemas.microsoft.com/office/powerpoint/2010/main" val="155878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B695B-0B30-3DC4-185C-3B23FD16D6E2}"/>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CE717CC5-3432-E29F-BCDE-22DC0CD9F924}"/>
              </a:ext>
            </a:extLst>
          </p:cNvPr>
          <p:cNvPicPr>
            <a:picLocks noChangeAspect="1"/>
          </p:cNvPicPr>
          <p:nvPr/>
        </p:nvPicPr>
        <p:blipFill>
          <a:blip r:embed="rId2"/>
          <a:stretch>
            <a:fillRect/>
          </a:stretch>
        </p:blipFill>
        <p:spPr>
          <a:xfrm>
            <a:off x="0" y="0"/>
            <a:ext cx="12192000" cy="590844"/>
          </a:xfrm>
          <a:prstGeom prst="rect">
            <a:avLst/>
          </a:prstGeom>
        </p:spPr>
      </p:pic>
      <p:sp>
        <p:nvSpPr>
          <p:cNvPr id="4" name="TextBox 3">
            <a:extLst>
              <a:ext uri="{FF2B5EF4-FFF2-40B4-BE49-F238E27FC236}">
                <a16:creationId xmlns:a16="http://schemas.microsoft.com/office/drawing/2014/main" id="{7D6ED300-10A4-DC30-0630-8EE29BF7D5A9}"/>
              </a:ext>
            </a:extLst>
          </p:cNvPr>
          <p:cNvSpPr txBox="1"/>
          <p:nvPr/>
        </p:nvSpPr>
        <p:spPr>
          <a:xfrm>
            <a:off x="147073" y="694663"/>
            <a:ext cx="11964062" cy="592983"/>
          </a:xfrm>
          <a:prstGeom prst="rect">
            <a:avLst/>
          </a:prstGeom>
          <a:noFill/>
        </p:spPr>
        <p:txBody>
          <a:bodyPr wrap="square">
            <a:spAutoFit/>
          </a:bodyPr>
          <a:lstStyle/>
          <a:p>
            <a:pPr>
              <a:lnSpc>
                <a:spcPct val="90000"/>
              </a:lnSpc>
              <a:spcAft>
                <a:spcPts val="600"/>
              </a:spcAft>
            </a:pPr>
            <a:r>
              <a:rPr lang="en-US" sz="3600" b="1" dirty="0">
                <a:solidFill>
                  <a:srgbClr val="002060"/>
                </a:solidFill>
                <a:latin typeface="Harabara Mais Demo" panose="020B0603050302020204" pitchFamily="34" charset="0"/>
              </a:rPr>
              <a:t>6. MVP del </a:t>
            </a:r>
            <a:r>
              <a:rPr lang="en-US" sz="3600" b="1" dirty="0" err="1">
                <a:solidFill>
                  <a:srgbClr val="002060"/>
                </a:solidFill>
                <a:latin typeface="Harabara Mais Demo" panose="020B0603050302020204" pitchFamily="34" charset="0"/>
              </a:rPr>
              <a:t>modelo</a:t>
            </a:r>
            <a:endParaRPr lang="en-US" sz="3600" b="1" dirty="0">
              <a:solidFill>
                <a:srgbClr val="002060"/>
              </a:solidFill>
              <a:latin typeface="Harabara Mais Demo" panose="020B0603050302020204" pitchFamily="34" charset="0"/>
            </a:endParaRPr>
          </a:p>
        </p:txBody>
      </p:sp>
      <p:pic>
        <p:nvPicPr>
          <p:cNvPr id="6" name="Imagen 6" descr="Un dibujo animado con letras&#10;&#10;Descripción generada automáticamente con confianza media">
            <a:extLst>
              <a:ext uri="{FF2B5EF4-FFF2-40B4-BE49-F238E27FC236}">
                <a16:creationId xmlns:a16="http://schemas.microsoft.com/office/drawing/2014/main" id="{9B9E14C9-8439-BF23-530C-4E79322FB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73" y="0"/>
            <a:ext cx="2028652" cy="590845"/>
          </a:xfrm>
          <a:prstGeom prst="rect">
            <a:avLst/>
          </a:prstGeom>
        </p:spPr>
      </p:pic>
      <p:pic>
        <p:nvPicPr>
          <p:cNvPr id="16" name="Picture 15">
            <a:extLst>
              <a:ext uri="{FF2B5EF4-FFF2-40B4-BE49-F238E27FC236}">
                <a16:creationId xmlns:a16="http://schemas.microsoft.com/office/drawing/2014/main" id="{760DB70B-97AD-D095-E5B6-D7E974958396}"/>
              </a:ext>
            </a:extLst>
          </p:cNvPr>
          <p:cNvPicPr>
            <a:picLocks noChangeAspect="1"/>
          </p:cNvPicPr>
          <p:nvPr/>
        </p:nvPicPr>
        <p:blipFill>
          <a:blip r:embed="rId4"/>
          <a:stretch>
            <a:fillRect/>
          </a:stretch>
        </p:blipFill>
        <p:spPr>
          <a:xfrm>
            <a:off x="7362701" y="1722291"/>
            <a:ext cx="4641860" cy="5047399"/>
          </a:xfrm>
          <a:prstGeom prst="rect">
            <a:avLst/>
          </a:prstGeom>
        </p:spPr>
      </p:pic>
      <p:sp>
        <p:nvSpPr>
          <p:cNvPr id="17" name="CuadroTexto 1">
            <a:extLst>
              <a:ext uri="{FF2B5EF4-FFF2-40B4-BE49-F238E27FC236}">
                <a16:creationId xmlns:a16="http://schemas.microsoft.com/office/drawing/2014/main" id="{10F1325B-C877-118E-3040-944328C431E5}"/>
              </a:ext>
            </a:extLst>
          </p:cNvPr>
          <p:cNvSpPr txBox="1"/>
          <p:nvPr/>
        </p:nvSpPr>
        <p:spPr>
          <a:xfrm>
            <a:off x="1771555" y="1287646"/>
            <a:ext cx="3786097" cy="524311"/>
          </a:xfrm>
          <a:prstGeom prst="rect">
            <a:avLst/>
          </a:prstGeom>
        </p:spPr>
        <p:txBody>
          <a:bodyPr vert="horz" lIns="91440" tIns="45720" rIns="91440" bIns="45720" rtlCol="0" anchor="t">
            <a:normAutofit/>
          </a:bodyPr>
          <a:lstStyle/>
          <a:p>
            <a:pPr>
              <a:lnSpc>
                <a:spcPct val="90000"/>
              </a:lnSpc>
              <a:spcAft>
                <a:spcPts val="600"/>
              </a:spcAft>
            </a:pPr>
            <a:r>
              <a:rPr lang="en-US" sz="2000" dirty="0" err="1">
                <a:latin typeface="Harabara Mais Demo" panose="020B0603050302020204" pitchFamily="34" charset="0"/>
              </a:rPr>
              <a:t>Metodologia</a:t>
            </a:r>
            <a:endParaRPr lang="en-US" sz="2000" dirty="0">
              <a:latin typeface="Harabara Mais Demo" panose="020B0603050302020204" pitchFamily="34" charset="0"/>
            </a:endParaRPr>
          </a:p>
          <a:p>
            <a:pPr>
              <a:lnSpc>
                <a:spcPct val="90000"/>
              </a:lnSpc>
              <a:spcAft>
                <a:spcPts val="600"/>
              </a:spcAft>
            </a:pPr>
            <a:endParaRPr lang="en-US" sz="2000" dirty="0">
              <a:latin typeface="Harabara Mais Demo" panose="020B0603050302020204" pitchFamily="34" charset="0"/>
            </a:endParaRPr>
          </a:p>
        </p:txBody>
      </p:sp>
      <p:sp>
        <p:nvSpPr>
          <p:cNvPr id="18" name="CuadroTexto 1">
            <a:extLst>
              <a:ext uri="{FF2B5EF4-FFF2-40B4-BE49-F238E27FC236}">
                <a16:creationId xmlns:a16="http://schemas.microsoft.com/office/drawing/2014/main" id="{55233F88-E114-3EB8-E5C3-439B8ED9FF31}"/>
              </a:ext>
            </a:extLst>
          </p:cNvPr>
          <p:cNvSpPr txBox="1"/>
          <p:nvPr/>
        </p:nvSpPr>
        <p:spPr>
          <a:xfrm>
            <a:off x="7715097" y="1209375"/>
            <a:ext cx="3786097" cy="524311"/>
          </a:xfrm>
          <a:prstGeom prst="rect">
            <a:avLst/>
          </a:prstGeom>
        </p:spPr>
        <p:txBody>
          <a:bodyPr vert="horz" lIns="91440" tIns="45720" rIns="91440" bIns="45720" rtlCol="0" anchor="t">
            <a:normAutofit/>
          </a:bodyPr>
          <a:lstStyle/>
          <a:p>
            <a:pPr>
              <a:lnSpc>
                <a:spcPct val="90000"/>
              </a:lnSpc>
              <a:spcAft>
                <a:spcPts val="600"/>
              </a:spcAft>
            </a:pPr>
            <a:r>
              <a:rPr lang="en-US" sz="2000" dirty="0" err="1">
                <a:latin typeface="Harabara Mais Demo" panose="020B0603050302020204" pitchFamily="34" charset="0"/>
              </a:rPr>
              <a:t>Catarcterización</a:t>
            </a:r>
            <a:r>
              <a:rPr lang="en-US" sz="2000" dirty="0">
                <a:latin typeface="Harabara Mais Demo" panose="020B0603050302020204" pitchFamily="34" charset="0"/>
              </a:rPr>
              <a:t> de </a:t>
            </a:r>
            <a:r>
              <a:rPr lang="en-US" sz="2000" dirty="0" err="1">
                <a:latin typeface="Harabara Mais Demo" panose="020B0603050302020204" pitchFamily="34" charset="0"/>
              </a:rPr>
              <a:t>los</a:t>
            </a:r>
            <a:r>
              <a:rPr lang="en-US" sz="2000" dirty="0">
                <a:latin typeface="Harabara Mais Demo" panose="020B0603050302020204" pitchFamily="34" charset="0"/>
              </a:rPr>
              <a:t> </a:t>
            </a:r>
            <a:r>
              <a:rPr lang="en-US" sz="2000" dirty="0" err="1">
                <a:latin typeface="Harabara Mais Demo" panose="020B0603050302020204" pitchFamily="34" charset="0"/>
              </a:rPr>
              <a:t>grupos</a:t>
            </a:r>
            <a:r>
              <a:rPr lang="en-US" sz="2000" dirty="0">
                <a:latin typeface="Harabara Mais Demo" panose="020B0603050302020204" pitchFamily="34" charset="0"/>
              </a:rPr>
              <a:t>*</a:t>
            </a:r>
          </a:p>
          <a:p>
            <a:pPr>
              <a:lnSpc>
                <a:spcPct val="90000"/>
              </a:lnSpc>
              <a:spcAft>
                <a:spcPts val="600"/>
              </a:spcAft>
            </a:pPr>
            <a:endParaRPr lang="en-US" sz="2000" dirty="0">
              <a:latin typeface="Harabara Mais Demo" panose="020B0603050302020204" pitchFamily="34" charset="0"/>
            </a:endParaRPr>
          </a:p>
        </p:txBody>
      </p:sp>
      <p:sp>
        <p:nvSpPr>
          <p:cNvPr id="3" name="CuadroTexto 1">
            <a:extLst>
              <a:ext uri="{FF2B5EF4-FFF2-40B4-BE49-F238E27FC236}">
                <a16:creationId xmlns:a16="http://schemas.microsoft.com/office/drawing/2014/main" id="{4C035BDF-CB0A-B34C-4347-A94BE1ACD331}"/>
              </a:ext>
            </a:extLst>
          </p:cNvPr>
          <p:cNvSpPr txBox="1"/>
          <p:nvPr/>
        </p:nvSpPr>
        <p:spPr>
          <a:xfrm>
            <a:off x="406046" y="6568611"/>
            <a:ext cx="11750915" cy="433661"/>
          </a:xfrm>
          <a:prstGeom prst="rect">
            <a:avLst/>
          </a:prstGeom>
        </p:spPr>
        <p:txBody>
          <a:bodyPr vert="horz" lIns="91440" tIns="45720" rIns="91440" bIns="45720" rtlCol="0" anchor="t">
            <a:normAutofit/>
          </a:bodyPr>
          <a:lstStyle/>
          <a:p>
            <a:pPr>
              <a:lnSpc>
                <a:spcPct val="90000"/>
              </a:lnSpc>
              <a:spcAft>
                <a:spcPts val="600"/>
              </a:spcAft>
            </a:pPr>
            <a:r>
              <a:rPr lang="en-US" sz="1100" dirty="0">
                <a:latin typeface="Harabara Mais Demo" panose="020B0603050302020204" pitchFamily="34" charset="0"/>
              </a:rPr>
              <a:t>Nota : Mas </a:t>
            </a:r>
            <a:r>
              <a:rPr lang="en-US" sz="1100" dirty="0" err="1">
                <a:latin typeface="Harabara Mais Demo" panose="020B0603050302020204" pitchFamily="34" charset="0"/>
              </a:rPr>
              <a:t>detalles</a:t>
            </a:r>
            <a:r>
              <a:rPr lang="en-US" sz="1100" dirty="0">
                <a:latin typeface="Harabara Mais Demo" panose="020B0603050302020204" pitchFamily="34" charset="0"/>
              </a:rPr>
              <a:t> </a:t>
            </a:r>
            <a:r>
              <a:rPr lang="en-US" sz="1100" dirty="0" err="1">
                <a:latin typeface="Harabara Mais Demo" panose="020B0603050302020204" pitchFamily="34" charset="0"/>
              </a:rPr>
              <a:t>en</a:t>
            </a:r>
            <a:r>
              <a:rPr lang="en-US" sz="1100" dirty="0">
                <a:latin typeface="Harabara Mais Demo" panose="020B0603050302020204" pitchFamily="34" charset="0"/>
              </a:rPr>
              <a:t> </a:t>
            </a:r>
            <a:r>
              <a:rPr lang="en-US" sz="1100" dirty="0" err="1">
                <a:latin typeface="Harabara Mais Demo" panose="020B0603050302020204" pitchFamily="34" charset="0"/>
              </a:rPr>
              <a:t>Meli_challenge.ipynb</a:t>
            </a:r>
            <a:endParaRPr lang="en-US" sz="1100" dirty="0">
              <a:latin typeface="Harabara Mais Demo" panose="020B0603050302020204" pitchFamily="34" charset="0"/>
            </a:endParaRPr>
          </a:p>
          <a:p>
            <a:pPr>
              <a:lnSpc>
                <a:spcPct val="90000"/>
              </a:lnSpc>
              <a:spcAft>
                <a:spcPts val="600"/>
              </a:spcAft>
            </a:pPr>
            <a:endParaRPr lang="en-US" sz="1100" dirty="0">
              <a:latin typeface="Harabara Mais Demo" panose="020B0603050302020204" pitchFamily="34" charset="0"/>
            </a:endParaRPr>
          </a:p>
        </p:txBody>
      </p:sp>
      <p:sp>
        <p:nvSpPr>
          <p:cNvPr id="7" name="CuadroTexto 1">
            <a:extLst>
              <a:ext uri="{FF2B5EF4-FFF2-40B4-BE49-F238E27FC236}">
                <a16:creationId xmlns:a16="http://schemas.microsoft.com/office/drawing/2014/main" id="{3502BB1C-1A69-8E76-7565-85D912330764}"/>
              </a:ext>
            </a:extLst>
          </p:cNvPr>
          <p:cNvSpPr txBox="1"/>
          <p:nvPr/>
        </p:nvSpPr>
        <p:spPr>
          <a:xfrm>
            <a:off x="1619155" y="1858299"/>
            <a:ext cx="3308683" cy="3187745"/>
          </a:xfrm>
          <a:prstGeom prst="rect">
            <a:avLst/>
          </a:prstGeom>
        </p:spPr>
        <p:txBody>
          <a:bodyPr vert="horz" lIns="91440" tIns="45720" rIns="91440" bIns="45720" rtlCol="0" anchor="t">
            <a:normAutofit/>
          </a:bodyPr>
          <a:lstStyle/>
          <a:p>
            <a:pPr>
              <a:lnSpc>
                <a:spcPct val="90000"/>
              </a:lnSpc>
              <a:spcAft>
                <a:spcPts val="600"/>
              </a:spcAft>
            </a:pPr>
            <a:endParaRPr lang="es-MX" sz="2000" dirty="0">
              <a:latin typeface="Harabara Mais Demo" panose="020B0603050302020204" pitchFamily="34" charset="0"/>
            </a:endParaRPr>
          </a:p>
        </p:txBody>
      </p:sp>
      <p:sp>
        <p:nvSpPr>
          <p:cNvPr id="8" name="CuadroTexto 1">
            <a:extLst>
              <a:ext uri="{FF2B5EF4-FFF2-40B4-BE49-F238E27FC236}">
                <a16:creationId xmlns:a16="http://schemas.microsoft.com/office/drawing/2014/main" id="{2072F729-113E-70CB-6F90-FDC48DA14D9A}"/>
              </a:ext>
            </a:extLst>
          </p:cNvPr>
          <p:cNvSpPr txBox="1"/>
          <p:nvPr/>
        </p:nvSpPr>
        <p:spPr>
          <a:xfrm>
            <a:off x="596320" y="1976399"/>
            <a:ext cx="4961332" cy="4186938"/>
          </a:xfrm>
          <a:prstGeom prst="rect">
            <a:avLst/>
          </a:prstGeom>
        </p:spPr>
        <p:txBody>
          <a:bodyPr vert="horz" lIns="91440" tIns="45720" rIns="91440" bIns="45720" rtlCol="0" anchor="t">
            <a:normAutofit/>
          </a:bodyPr>
          <a:lstStyle/>
          <a:p>
            <a:pPr algn="just">
              <a:lnSpc>
                <a:spcPct val="90000"/>
              </a:lnSpc>
              <a:spcAft>
                <a:spcPts val="600"/>
              </a:spcAft>
            </a:pPr>
            <a:r>
              <a:rPr lang="es-ES" sz="2000" dirty="0">
                <a:latin typeface="Harabara Mais Demo" panose="020B0603050302020204" pitchFamily="34" charset="0"/>
              </a:rPr>
              <a:t>Las unidades fueron </a:t>
            </a:r>
            <a:r>
              <a:rPr lang="es-ES" sz="2000" dirty="0" err="1">
                <a:latin typeface="Harabara Mais Demo" panose="020B0603050302020204" pitchFamily="34" charset="0"/>
              </a:rPr>
              <a:t>reescaladas</a:t>
            </a:r>
            <a:r>
              <a:rPr lang="es-ES" sz="2000" dirty="0">
                <a:latin typeface="Harabara Mais Demo" panose="020B0603050302020204" pitchFamily="34" charset="0"/>
              </a:rPr>
              <a:t> usando un </a:t>
            </a:r>
            <a:r>
              <a:rPr lang="es-ES" sz="2000" b="1" dirty="0">
                <a:effectLst>
                  <a:outerShdw blurRad="38100" dist="38100" dir="2700000" algn="tl">
                    <a:srgbClr val="000000">
                      <a:alpha val="43137"/>
                    </a:srgbClr>
                  </a:outerShdw>
                </a:effectLst>
                <a:latin typeface="Harabara Mais Demo" panose="020B0603050302020204" pitchFamily="34" charset="0"/>
              </a:rPr>
              <a:t>Standard </a:t>
            </a:r>
            <a:r>
              <a:rPr lang="es-ES" sz="2000" b="1" dirty="0" err="1">
                <a:effectLst>
                  <a:outerShdw blurRad="38100" dist="38100" dir="2700000" algn="tl">
                    <a:srgbClr val="000000">
                      <a:alpha val="43137"/>
                    </a:srgbClr>
                  </a:outerShdw>
                </a:effectLst>
                <a:latin typeface="Harabara Mais Demo" panose="020B0603050302020204" pitchFamily="34" charset="0"/>
              </a:rPr>
              <a:t>Scaler</a:t>
            </a:r>
            <a:r>
              <a:rPr lang="es-ES" sz="2000" b="1" dirty="0">
                <a:effectLst>
                  <a:outerShdw blurRad="38100" dist="38100" dir="2700000" algn="tl">
                    <a:srgbClr val="000000">
                      <a:alpha val="43137"/>
                    </a:srgbClr>
                  </a:outerShdw>
                </a:effectLst>
                <a:latin typeface="Harabara Mais Demo" panose="020B0603050302020204" pitchFamily="34" charset="0"/>
              </a:rPr>
              <a:t>*</a:t>
            </a:r>
            <a:r>
              <a:rPr lang="es-ES" sz="2000" b="1" dirty="0">
                <a:latin typeface="Harabara Mais Demo" panose="020B0603050302020204" pitchFamily="34" charset="0"/>
              </a:rPr>
              <a:t> </a:t>
            </a:r>
            <a:r>
              <a:rPr lang="es-ES" sz="2000" dirty="0">
                <a:latin typeface="Harabara Mais Demo" panose="020B0603050302020204" pitchFamily="34" charset="0"/>
              </a:rPr>
              <a:t>para hacer comparable la información.</a:t>
            </a:r>
          </a:p>
          <a:p>
            <a:pPr algn="just">
              <a:lnSpc>
                <a:spcPct val="90000"/>
              </a:lnSpc>
              <a:spcAft>
                <a:spcPts val="600"/>
              </a:spcAft>
            </a:pPr>
            <a:r>
              <a:rPr lang="es-ES" sz="2000" dirty="0">
                <a:latin typeface="Harabara Mais Demo" panose="020B0603050302020204" pitchFamily="34" charset="0"/>
              </a:rPr>
              <a:t>Los valores son más significativos cuanto más altos sean, ya sean positivos o negativos. Esto indica que ese clúster se aleja, por encima o por debajo, de la media en esa variable.</a:t>
            </a:r>
          </a:p>
          <a:p>
            <a:pPr algn="just">
              <a:lnSpc>
                <a:spcPct val="90000"/>
              </a:lnSpc>
              <a:spcAft>
                <a:spcPts val="600"/>
              </a:spcAft>
            </a:pPr>
            <a:endParaRPr lang="es-ES" sz="2000" dirty="0">
              <a:latin typeface="Harabara Mais Demo" panose="020B0603050302020204" pitchFamily="34" charset="0"/>
            </a:endParaRPr>
          </a:p>
          <a:p>
            <a:pPr>
              <a:lnSpc>
                <a:spcPct val="90000"/>
              </a:lnSpc>
              <a:spcAft>
                <a:spcPts val="600"/>
              </a:spcAft>
            </a:pPr>
            <a:r>
              <a:rPr lang="es-ES" sz="2000" dirty="0">
                <a:latin typeface="Harabara Mais Demo" panose="020B0603050302020204" pitchFamily="34" charset="0"/>
              </a:rPr>
              <a:t>Ejemplo: </a:t>
            </a:r>
            <a:r>
              <a:rPr lang="es-ES" sz="2000" b="1" dirty="0" err="1">
                <a:effectLst>
                  <a:outerShdw blurRad="38100" dist="38100" dir="2700000" algn="tl">
                    <a:srgbClr val="000000">
                      <a:alpha val="43137"/>
                    </a:srgbClr>
                  </a:outerShdw>
                </a:effectLst>
                <a:latin typeface="Harabara Mais Demo" panose="020B0603050302020204" pitchFamily="34" charset="0"/>
              </a:rPr>
              <a:t>num_products</a:t>
            </a:r>
            <a:r>
              <a:rPr lang="es-ES" sz="2000" b="1" dirty="0">
                <a:effectLst>
                  <a:outerShdw blurRad="38100" dist="38100" dir="2700000" algn="tl">
                    <a:srgbClr val="000000">
                      <a:alpha val="43137"/>
                    </a:srgbClr>
                  </a:outerShdw>
                </a:effectLst>
                <a:latin typeface="Harabara Mais Demo" panose="020B0603050302020204" pitchFamily="34" charset="0"/>
              </a:rPr>
              <a:t> </a:t>
            </a:r>
            <a:r>
              <a:rPr lang="es-ES" sz="2000" dirty="0">
                <a:latin typeface="Harabara Mais Demo" panose="020B0603050302020204" pitchFamily="34" charset="0"/>
              </a:rPr>
              <a:t>en el clúster 5 tiene 5.96 desviaciones por encima de la media, es decir, este clúster tiene un gran número de productos.</a:t>
            </a:r>
            <a:endParaRPr lang="en-US" sz="2000" dirty="0">
              <a:latin typeface="Harabara Mais Demo" panose="020B0603050302020204" pitchFamily="34" charset="0"/>
            </a:endParaRPr>
          </a:p>
        </p:txBody>
      </p:sp>
    </p:spTree>
    <p:extLst>
      <p:ext uri="{BB962C8B-B14F-4D97-AF65-F5344CB8AC3E}">
        <p14:creationId xmlns:p14="http://schemas.microsoft.com/office/powerpoint/2010/main" val="41675868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5EBA1C5442BA7E47A8A8B2E15D6E9587" ma:contentTypeVersion="2" ma:contentTypeDescription="Crear nuevo documento." ma:contentTypeScope="" ma:versionID="871f840b1e531ce9adbf7a3b33e33505">
  <xsd:schema xmlns:xsd="http://www.w3.org/2001/XMLSchema" xmlns:xs="http://www.w3.org/2001/XMLSchema" xmlns:p="http://schemas.microsoft.com/office/2006/metadata/properties" xmlns:ns3="b4849403-10ad-4c23-b664-5e34b11fe8af" targetNamespace="http://schemas.microsoft.com/office/2006/metadata/properties" ma:root="true" ma:fieldsID="1602b7b430e364b60cc8aa26874fd2b6" ns3:_="">
    <xsd:import namespace="b4849403-10ad-4c23-b664-5e34b11fe8a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849403-10ad-4c23-b664-5e34b11fe8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B43857-BCB8-4838-886A-D8F602897CFD}">
  <ds:schemaRefs>
    <ds:schemaRef ds:uri="http://purl.org/dc/elements/1.1/"/>
    <ds:schemaRef ds:uri="http://www.w3.org/XML/1998/namespace"/>
    <ds:schemaRef ds:uri="b4849403-10ad-4c23-b664-5e34b11fe8af"/>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9BA9F592-64FD-43E6-BE3D-A2451642B871}">
  <ds:schemaRefs>
    <ds:schemaRef ds:uri="http://schemas.microsoft.com/sharepoint/v3/contenttype/forms"/>
  </ds:schemaRefs>
</ds:datastoreItem>
</file>

<file path=customXml/itemProps3.xml><?xml version="1.0" encoding="utf-8"?>
<ds:datastoreItem xmlns:ds="http://schemas.openxmlformats.org/officeDocument/2006/customXml" ds:itemID="{A9B5C8FE-9533-436C-8C4D-D94A7AF0BB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849403-10ad-4c23-b664-5e34b11fe8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1613</TotalTime>
  <Words>1077</Words>
  <Application>Microsoft Office PowerPoint</Application>
  <PresentationFormat>Widescreen</PresentationFormat>
  <Paragraphs>143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Aptos Narrow</vt:lpstr>
      <vt:lpstr>Harabara Mais Demo</vt:lpstr>
      <vt:lpstr>Calibri Light</vt:lpstr>
      <vt:lpstr>Arial</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Camilo Parra Aldana</dc:creator>
  <cp:lastModifiedBy>William Alfonso Escarraga Castillo</cp:lastModifiedBy>
  <cp:revision>9</cp:revision>
  <dcterms:created xsi:type="dcterms:W3CDTF">2023-05-31T19:01:40Z</dcterms:created>
  <dcterms:modified xsi:type="dcterms:W3CDTF">2025-01-16T16:26:03Z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0x0101005EBA1C5442BA7E47A8A8B2E15D6E9587</vt:lpwstr>
  </property>
</Properties>
</file>