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15"/>
  </p:normalViewPr>
  <p:slideViewPr>
    <p:cSldViewPr snapToGrid="0" snapToObjects="1">
      <p:cViewPr>
        <p:scale>
          <a:sx n="85" d="100"/>
          <a:sy n="85" d="100"/>
        </p:scale>
        <p:origin x="1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0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1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05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7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7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C4B2-76D9-5C49-B5A1-7BDAA2F296DB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8064-F858-8742-8055-7C16E2CD3B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82976"/>
            <a:ext cx="9144000" cy="58768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modélisation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167188" y="2137465"/>
            <a:ext cx="33369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Cryptage RSA</a:t>
            </a:r>
          </a:p>
          <a:p>
            <a:pPr algn="ctr"/>
            <a:r>
              <a:rPr lang="fr-FR" sz="2400" dirty="0"/>
              <a:t>Stéganographie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6303815"/>
            <a:ext cx="3558639" cy="427513"/>
          </a:xfrm>
        </p:spPr>
        <p:txBody>
          <a:bodyPr>
            <a:normAutofit/>
          </a:bodyPr>
          <a:lstStyle/>
          <a:p>
            <a:r>
              <a:rPr lang="fr-FR" sz="1400" dirty="0" smtClean="0"/>
              <a:t>BRIZON Rémi, PECH Guilhem, LEBEAU Edouard</a:t>
            </a:r>
            <a:endParaRPr lang="fr-FR" sz="1400" dirty="0"/>
          </a:p>
        </p:txBody>
      </p:sp>
      <p:sp>
        <p:nvSpPr>
          <p:cNvPr id="6" name="Sous-titre 4"/>
          <p:cNvSpPr txBox="1">
            <a:spLocks/>
          </p:cNvSpPr>
          <p:nvPr/>
        </p:nvSpPr>
        <p:spPr>
          <a:xfrm>
            <a:off x="-1219202" y="6527466"/>
            <a:ext cx="3558639" cy="42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G3 2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Année</a:t>
            </a:r>
            <a:endParaRPr lang="fr-FR" sz="1400" dirty="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8742217" y="6303815"/>
            <a:ext cx="3558639" cy="42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Enseignant responsable : MORANCEY Morgan</a:t>
            </a:r>
            <a:endParaRPr lang="fr-FR" sz="1400" dirty="0"/>
          </a:p>
        </p:txBody>
      </p:sp>
      <p:sp>
        <p:nvSpPr>
          <p:cNvPr id="8" name="Sous-titre 4"/>
          <p:cNvSpPr txBox="1">
            <a:spLocks/>
          </p:cNvSpPr>
          <p:nvPr/>
        </p:nvSpPr>
        <p:spPr>
          <a:xfrm>
            <a:off x="9328067" y="6537359"/>
            <a:ext cx="3558639" cy="42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Vendredi 10 Novembre 2017</a:t>
            </a:r>
            <a:endParaRPr lang="fr-FR" sz="1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57" y="3245983"/>
            <a:ext cx="3340100" cy="2438400"/>
          </a:xfrm>
          <a:prstGeom prst="rect">
            <a:avLst/>
          </a:prstGeom>
        </p:spPr>
      </p:pic>
      <p:sp>
        <p:nvSpPr>
          <p:cNvPr id="10" name="Sous-titre 4"/>
          <p:cNvSpPr txBox="1">
            <a:spLocks/>
          </p:cNvSpPr>
          <p:nvPr/>
        </p:nvSpPr>
        <p:spPr>
          <a:xfrm>
            <a:off x="4167188" y="1196464"/>
            <a:ext cx="3558639" cy="427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/>
              <a:t>M3202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18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83268"/>
            <a:ext cx="3805052" cy="537565"/>
          </a:xfrm>
        </p:spPr>
        <p:txBody>
          <a:bodyPr/>
          <a:lstStyle/>
          <a:p>
            <a:r>
              <a:rPr lang="fr-FR" dirty="0" smtClean="0"/>
              <a:t>Présentation projet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2207574"/>
            <a:ext cx="4303816" cy="53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Principe d’Euclide étendu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3302691"/>
            <a:ext cx="3805052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4609977"/>
            <a:ext cx="3805052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2736850"/>
            <a:ext cx="3805052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Stéganographie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8200" y="3879234"/>
            <a:ext cx="3805052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Problème rencontré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7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641725" y="538163"/>
            <a:ext cx="4786313" cy="538162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projet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9865" y="1662559"/>
            <a:ext cx="690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 </a:t>
            </a:r>
            <a:r>
              <a:rPr lang="fr-FR" dirty="0" smtClean="0"/>
              <a:t>RSA ( </a:t>
            </a:r>
            <a:r>
              <a:rPr lang="fr-FR" dirty="0"/>
              <a:t>Ronald </a:t>
            </a:r>
            <a:r>
              <a:rPr lang="fr-FR" dirty="0" err="1" smtClean="0"/>
              <a:t>Rivest</a:t>
            </a:r>
            <a:r>
              <a:rPr lang="fr-FR" dirty="0" smtClean="0"/>
              <a:t>, </a:t>
            </a:r>
            <a:r>
              <a:rPr lang="fr-FR" dirty="0"/>
              <a:t> </a:t>
            </a:r>
            <a:r>
              <a:rPr lang="fr-FR" dirty="0" smtClean="0"/>
              <a:t>Adi Shamir et Leonard </a:t>
            </a:r>
            <a:r>
              <a:rPr lang="fr-FR" dirty="0" err="1" smtClean="0"/>
              <a:t>Adleman</a:t>
            </a:r>
            <a:r>
              <a:rPr lang="fr-FR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Algorithme</a:t>
            </a:r>
            <a:r>
              <a:rPr lang="fr-FR" dirty="0"/>
              <a:t> de </a:t>
            </a:r>
            <a:r>
              <a:rPr lang="fr-FR" dirty="0" smtClean="0"/>
              <a:t>cryptographie asymétrique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i="1" dirty="0"/>
              <a:t>clé </a:t>
            </a:r>
            <a:r>
              <a:rPr lang="fr-FR" i="1" dirty="0" smtClean="0"/>
              <a:t>publique (</a:t>
            </a:r>
            <a:r>
              <a:rPr lang="fr-FR" dirty="0"/>
              <a:t> </a:t>
            </a:r>
            <a:r>
              <a:rPr lang="fr-FR" dirty="0" smtClean="0"/>
              <a:t>chiffrer )</a:t>
            </a:r>
          </a:p>
          <a:p>
            <a:pPr marL="285750" indent="-285750">
              <a:buFont typeface="Wingdings" charset="2"/>
              <a:buChar char="Ø"/>
            </a:pP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 </a:t>
            </a:r>
            <a:r>
              <a:rPr lang="fr-FR" i="1" dirty="0"/>
              <a:t>clé privée</a:t>
            </a:r>
            <a:r>
              <a:rPr lang="fr-FR" dirty="0"/>
              <a:t> </a:t>
            </a:r>
            <a:r>
              <a:rPr lang="fr-FR" dirty="0" smtClean="0"/>
              <a:t>(déchiffrer)</a:t>
            </a:r>
            <a:r>
              <a:rPr lang="fr-FR" dirty="0"/>
              <a:t> </a:t>
            </a: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D</a:t>
            </a:r>
            <a:r>
              <a:rPr lang="fr-FR" dirty="0" smtClean="0"/>
              <a:t>’échanger </a:t>
            </a:r>
            <a:r>
              <a:rPr lang="fr-FR" dirty="0"/>
              <a:t>des données confidentielles sur </a:t>
            </a:r>
            <a:r>
              <a:rPr lang="fr-FR" dirty="0" smtClean="0"/>
              <a:t>internet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56" y="3748911"/>
            <a:ext cx="5376765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130040" y="424220"/>
            <a:ext cx="4303816" cy="53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Principe D’Euclide étendu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23900" y="1524000"/>
            <a:ext cx="6812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Algorithme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2 entier « a » et « b »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PGCD 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Coefficient de Bézout ( u et v)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mr-IN" i="1" dirty="0" err="1"/>
              <a:t>au</a:t>
            </a:r>
            <a:r>
              <a:rPr lang="mr-IN" dirty="0"/>
              <a:t> + </a:t>
            </a:r>
            <a:r>
              <a:rPr lang="mr-IN" i="1" dirty="0" err="1"/>
              <a:t>bv</a:t>
            </a:r>
            <a:r>
              <a:rPr lang="mr-IN" dirty="0"/>
              <a:t> = PGCD(</a:t>
            </a:r>
            <a:r>
              <a:rPr lang="mr-IN" i="1" dirty="0" err="1"/>
              <a:t>a</a:t>
            </a:r>
            <a:r>
              <a:rPr lang="mr-IN" dirty="0"/>
              <a:t>, </a:t>
            </a:r>
            <a:r>
              <a:rPr lang="mr-IN" i="1" dirty="0" err="1"/>
              <a:t>b</a:t>
            </a:r>
            <a:r>
              <a:rPr lang="mr-IN" dirty="0"/>
              <a:t>))</a:t>
            </a:r>
            <a:r>
              <a:rPr lang="fr-FR" dirty="0" smtClean="0"/>
              <a:t> 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 </a:t>
            </a:r>
            <a:r>
              <a:rPr lang="fr-FR" i="1" dirty="0"/>
              <a:t>a</a:t>
            </a:r>
            <a:r>
              <a:rPr lang="fr-FR" dirty="0"/>
              <a:t> et </a:t>
            </a:r>
            <a:r>
              <a:rPr lang="fr-FR" i="1" dirty="0"/>
              <a:t>b</a:t>
            </a:r>
            <a:r>
              <a:rPr lang="fr-FR" dirty="0"/>
              <a:t> sont </a:t>
            </a:r>
            <a:r>
              <a:rPr lang="fr-FR" dirty="0" smtClean="0"/>
              <a:t>premier entre eux</a:t>
            </a:r>
            <a:r>
              <a:rPr lang="fr-FR" dirty="0"/>
              <a:t> </a:t>
            </a: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r>
              <a:rPr lang="fr-FR" i="1" dirty="0" smtClean="0"/>
              <a:t>u</a:t>
            </a:r>
            <a:r>
              <a:rPr lang="fr-FR" dirty="0"/>
              <a:t> </a:t>
            </a:r>
            <a:r>
              <a:rPr lang="fr-FR" dirty="0" smtClean="0"/>
              <a:t>= l'inverse modulaire de</a:t>
            </a:r>
            <a:r>
              <a:rPr lang="fr-FR" dirty="0"/>
              <a:t> </a:t>
            </a:r>
            <a:r>
              <a:rPr lang="fr-FR" i="1" dirty="0"/>
              <a:t>a</a:t>
            </a:r>
            <a:r>
              <a:rPr lang="fr-FR" dirty="0"/>
              <a:t> </a:t>
            </a:r>
            <a:r>
              <a:rPr lang="fr-FR" dirty="0" err="1" smtClean="0"/>
              <a:t>mod</a:t>
            </a:r>
            <a:r>
              <a:rPr lang="fr-FR" dirty="0"/>
              <a:t> </a:t>
            </a:r>
            <a:r>
              <a:rPr lang="fr-FR" i="1" dirty="0"/>
              <a:t>b</a:t>
            </a:r>
            <a:r>
              <a:rPr lang="fr-FR" dirty="0"/>
              <a:t> </a:t>
            </a: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 </a:t>
            </a:r>
            <a:r>
              <a:rPr lang="fr-FR" i="1" dirty="0"/>
              <a:t>v</a:t>
            </a:r>
            <a:r>
              <a:rPr lang="fr-FR" dirty="0"/>
              <a:t> </a:t>
            </a:r>
            <a:r>
              <a:rPr lang="fr-FR" dirty="0" smtClean="0"/>
              <a:t>= l’inverse modulaire</a:t>
            </a:r>
            <a:r>
              <a:rPr lang="fr-FR" dirty="0"/>
              <a:t> de </a:t>
            </a:r>
            <a:r>
              <a:rPr lang="fr-FR" i="1" dirty="0" smtClean="0"/>
              <a:t>b</a:t>
            </a:r>
            <a:r>
              <a:rPr lang="fr-FR" dirty="0"/>
              <a:t> </a:t>
            </a:r>
            <a:r>
              <a:rPr lang="fr-FR" dirty="0" err="1" smtClean="0"/>
              <a:t>mod</a:t>
            </a:r>
            <a:r>
              <a:rPr lang="fr-FR" dirty="0"/>
              <a:t> </a:t>
            </a:r>
            <a:r>
              <a:rPr lang="fr-FR" i="1" dirty="0" smtClean="0"/>
              <a:t>a</a:t>
            </a:r>
          </a:p>
          <a:p>
            <a:pPr marL="285750" indent="-285750">
              <a:buFont typeface="Wingdings" charset="2"/>
              <a:buChar char="Ø"/>
            </a:pPr>
            <a:endParaRPr lang="fr-FR" i="1" dirty="0"/>
          </a:p>
          <a:p>
            <a:pPr marL="285750" indent="-285750">
              <a:buFont typeface="Wingdings" charset="2"/>
              <a:buChar char="Ø"/>
            </a:pPr>
            <a:r>
              <a:rPr lang="fr-FR" i="1" dirty="0" smtClean="0"/>
              <a:t>Equation diophantienne </a:t>
            </a:r>
            <a:r>
              <a:rPr lang="fr-FR" i="1" dirty="0" err="1" smtClean="0"/>
              <a:t>ax</a:t>
            </a:r>
            <a:r>
              <a:rPr lang="fr-FR" i="1" dirty="0" smtClean="0"/>
              <a:t> +by = 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14383" y="1108501"/>
            <a:ext cx="3438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Exemple: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a= 67 ; b = 12.   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67=5x12+7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12=7x1+5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7= 5x1+2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5=2x2+1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2=2x1 +0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au + </a:t>
            </a:r>
            <a:r>
              <a:rPr lang="fr-FR" dirty="0" err="1">
                <a:solidFill>
                  <a:srgbClr val="FF0000"/>
                </a:solidFill>
              </a:rPr>
              <a:t>bv</a:t>
            </a:r>
            <a:r>
              <a:rPr lang="fr-FR" dirty="0">
                <a:solidFill>
                  <a:srgbClr val="FF0000"/>
                </a:solidFill>
              </a:rPr>
              <a:t> = PGCD(</a:t>
            </a:r>
            <a:r>
              <a:rPr lang="fr-FR" dirty="0" err="1">
                <a:solidFill>
                  <a:srgbClr val="FF0000"/>
                </a:solidFill>
              </a:rPr>
              <a:t>a,b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r>
              <a:rPr lang="fr-FR" dirty="0">
                <a:solidFill>
                  <a:srgbClr val="FF0000"/>
                </a:solidFill>
              </a:rPr>
              <a:t>1=5-2x2</a:t>
            </a:r>
          </a:p>
          <a:p>
            <a:r>
              <a:rPr lang="fr-FR" dirty="0">
                <a:solidFill>
                  <a:srgbClr val="FF0000"/>
                </a:solidFill>
              </a:rPr>
              <a:t>1=5-2x(7-5)</a:t>
            </a:r>
          </a:p>
          <a:p>
            <a:r>
              <a:rPr lang="fr-FR" dirty="0">
                <a:solidFill>
                  <a:srgbClr val="FF0000"/>
                </a:solidFill>
              </a:rPr>
              <a:t>1=3x5-2x7</a:t>
            </a:r>
          </a:p>
          <a:p>
            <a:r>
              <a:rPr lang="fr-FR" dirty="0">
                <a:solidFill>
                  <a:srgbClr val="FF0000"/>
                </a:solidFill>
              </a:rPr>
              <a:t>1=3(12-7)-2x7</a:t>
            </a:r>
          </a:p>
          <a:p>
            <a:r>
              <a:rPr lang="fr-FR" dirty="0">
                <a:solidFill>
                  <a:srgbClr val="FF0000"/>
                </a:solidFill>
              </a:rPr>
              <a:t>1=3x12-5x7</a:t>
            </a:r>
          </a:p>
          <a:p>
            <a:r>
              <a:rPr lang="fr-FR" dirty="0">
                <a:solidFill>
                  <a:srgbClr val="FF0000"/>
                </a:solidFill>
              </a:rPr>
              <a:t>1=3x12-5x(67-5x12)</a:t>
            </a:r>
          </a:p>
          <a:p>
            <a:r>
              <a:rPr lang="fr-FR" dirty="0">
                <a:solidFill>
                  <a:srgbClr val="FF0000"/>
                </a:solidFill>
              </a:rPr>
              <a:t>1= 28x12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fr-FR" dirty="0">
                <a:solidFill>
                  <a:srgbClr val="FF0000"/>
                </a:solidFill>
              </a:rPr>
              <a:t> 5x67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u = -5 v et v = 28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9433560" y="2781151"/>
                <a:ext cx="27889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</a:rPr>
                  <a:t>Donc :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-&gt; 28x12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67</m:t>
                    </m:r>
                  </m:oMath>
                </a14:m>
                <a:endParaRPr lang="fr-FR" b="0" dirty="0" smtClean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   28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12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𝑚𝑜𝑑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67</m:t>
                    </m:r>
                  </m:oMath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-&gt; -5x67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1mod12</a:t>
                </a: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    -5 =</a:t>
                </a:r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67</m:t>
                        </m:r>
                      </m:e>
                      <m:sup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𝑚𝑜𝑑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12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560" y="2781151"/>
                <a:ext cx="278892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969" t="-1736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39640" y="487680"/>
            <a:ext cx="260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Stéganographie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9291" y="1648918"/>
            <a:ext cx="4691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Dissimuler des donnée dans d’autre donnée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Cacher un message dans une image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tableau (une matrice</a:t>
            </a:r>
            <a:r>
              <a:rPr lang="fr-FR" dirty="0" smtClean="0"/>
              <a:t>) : </a:t>
            </a:r>
            <a:r>
              <a:rPr lang="fr-FR" dirty="0"/>
              <a:t>couleur </a:t>
            </a:r>
            <a:r>
              <a:rPr lang="fr-FR" dirty="0" smtClean="0"/>
              <a:t>RGB</a:t>
            </a:r>
          </a:p>
          <a:p>
            <a:pPr marL="285750" indent="-285750">
              <a:buFont typeface="Wingdings" charset="2"/>
              <a:buChar char="Ø"/>
            </a:pP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texte codé en ASCII </a:t>
            </a:r>
            <a:r>
              <a:rPr lang="fr-FR" dirty="0" smtClean="0"/>
              <a:t>(</a:t>
            </a:r>
            <a:r>
              <a:rPr lang="is-IS" dirty="0"/>
              <a:t>0 à 127 </a:t>
            </a:r>
            <a:r>
              <a:rPr lang="is-IS" dirty="0" smtClean="0"/>
              <a:t>)</a:t>
            </a:r>
            <a:endParaRPr lang="fr-FR" dirty="0"/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caractère codé sur 8 bits</a:t>
            </a:r>
          </a:p>
          <a:p>
            <a:pPr marL="285750" indent="-285750">
              <a:buFont typeface="Wingdings" charset="2"/>
              <a:buChar char="Ø"/>
            </a:pP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Modifier pixel de l’image</a:t>
            </a:r>
          </a:p>
          <a:p>
            <a:pPr marL="285750" indent="-285750">
              <a:buFont typeface="Wingdings" charset="2"/>
              <a:buChar char="Ø"/>
            </a:pPr>
            <a:endParaRPr lang="fr-FR" dirty="0" smtClean="0"/>
          </a:p>
          <a:p>
            <a:pPr marL="285750" indent="-285750">
              <a:buFont typeface="Wingdings" charset="2"/>
              <a:buChar char="Ø"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77" y="1459887"/>
            <a:ext cx="4963761" cy="26184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18" y="4527298"/>
            <a:ext cx="4514120" cy="20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0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 rencontré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3210" y="2568679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7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172</Words>
  <Application>Microsoft Macintosh PowerPoint</Application>
  <PresentationFormat>Grand écran</PresentationFormat>
  <Paragraphs>82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Wingdings</vt:lpstr>
      <vt:lpstr>Arial</vt:lpstr>
      <vt:lpstr>Thème Office</vt:lpstr>
      <vt:lpstr>Projet modélisation</vt:lpstr>
      <vt:lpstr>Sommaire</vt:lpstr>
      <vt:lpstr>Présentation PowerPoint</vt:lpstr>
      <vt:lpstr>Présentation PowerPoint</vt:lpstr>
      <vt:lpstr>Présentation PowerPoint</vt:lpstr>
      <vt:lpstr>Démonstration</vt:lpstr>
      <vt:lpstr>Problème rencontré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modélisation</dc:title>
  <dc:creator>BRIZON Remi</dc:creator>
  <cp:lastModifiedBy>BRIZON Remi</cp:lastModifiedBy>
  <cp:revision>18</cp:revision>
  <dcterms:created xsi:type="dcterms:W3CDTF">2017-10-27T12:10:53Z</dcterms:created>
  <dcterms:modified xsi:type="dcterms:W3CDTF">2017-10-27T17:41:00Z</dcterms:modified>
</cp:coreProperties>
</file>